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8" r:id="rId1"/>
  </p:sldMasterIdLst>
  <p:notesMasterIdLst>
    <p:notesMasterId r:id="rId39"/>
  </p:notesMasterIdLst>
  <p:handoutMasterIdLst>
    <p:handoutMasterId r:id="rId40"/>
  </p:handoutMasterIdLst>
  <p:sldIdLst>
    <p:sldId id="389" r:id="rId2"/>
    <p:sldId id="417" r:id="rId3"/>
    <p:sldId id="390" r:id="rId4"/>
    <p:sldId id="391" r:id="rId5"/>
    <p:sldId id="418" r:id="rId6"/>
    <p:sldId id="405" r:id="rId7"/>
    <p:sldId id="419" r:id="rId8"/>
    <p:sldId id="450" r:id="rId9"/>
    <p:sldId id="393" r:id="rId10"/>
    <p:sldId id="420" r:id="rId11"/>
    <p:sldId id="452" r:id="rId12"/>
    <p:sldId id="453" r:id="rId13"/>
    <p:sldId id="432" r:id="rId14"/>
    <p:sldId id="457" r:id="rId15"/>
    <p:sldId id="438" r:id="rId16"/>
    <p:sldId id="435" r:id="rId17"/>
    <p:sldId id="430" r:id="rId18"/>
    <p:sldId id="458" r:id="rId19"/>
    <p:sldId id="427" r:id="rId20"/>
    <p:sldId id="428" r:id="rId21"/>
    <p:sldId id="454" r:id="rId22"/>
    <p:sldId id="455" r:id="rId23"/>
    <p:sldId id="425" r:id="rId24"/>
    <p:sldId id="426" r:id="rId25"/>
    <p:sldId id="456" r:id="rId26"/>
    <p:sldId id="402" r:id="rId27"/>
    <p:sldId id="424" r:id="rId28"/>
    <p:sldId id="423" r:id="rId29"/>
    <p:sldId id="378" r:id="rId30"/>
    <p:sldId id="412" r:id="rId31"/>
    <p:sldId id="439" r:id="rId32"/>
    <p:sldId id="440" r:id="rId33"/>
    <p:sldId id="441" r:id="rId34"/>
    <p:sldId id="449" r:id="rId35"/>
    <p:sldId id="445" r:id="rId36"/>
    <p:sldId id="447" r:id="rId37"/>
    <p:sldId id="422" r:id="rId38"/>
  </p:sldIdLst>
  <p:sldSz cx="9144000" cy="6858000" type="screen4x3"/>
  <p:notesSz cx="6858000" cy="9144000"/>
  <p:defaultTextStyle>
    <a:defPPr>
      <a:defRPr lang="de-DE"/>
    </a:defPPr>
    <a:lvl1pPr marL="0" algn="l" defTabSz="914091" rtl="0" eaLnBrk="1" latinLnBrk="0" hangingPunct="1">
      <a:defRPr lang="de-DE" sz="1800" kern="1200">
        <a:solidFill>
          <a:schemeClr val="tx1"/>
        </a:solidFill>
        <a:latin typeface="Arial"/>
        <a:ea typeface="+mn-ea"/>
        <a:cs typeface="+mn-cs"/>
      </a:defRPr>
    </a:lvl1pPr>
    <a:lvl2pPr marL="457045" algn="l" defTabSz="914091"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091" algn="l" defTabSz="914091"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136" algn="l" defTabSz="914091"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181" algn="l" defTabSz="914091"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5226" algn="l" defTabSz="914091" rtl="0" eaLnBrk="1" latinLnBrk="0" hangingPunct="1">
      <a:defRPr sz="1800" kern="1200">
        <a:solidFill>
          <a:schemeClr val="tx1"/>
        </a:solidFill>
        <a:latin typeface="+mn-lt"/>
        <a:ea typeface="+mn-ea"/>
        <a:cs typeface="+mn-cs"/>
      </a:defRPr>
    </a:lvl6pPr>
    <a:lvl7pPr marL="2742272" algn="l" defTabSz="914091" rtl="0" eaLnBrk="1" latinLnBrk="0" hangingPunct="1">
      <a:defRPr sz="1800" kern="1200">
        <a:solidFill>
          <a:schemeClr val="tx1"/>
        </a:solidFill>
        <a:latin typeface="+mn-lt"/>
        <a:ea typeface="+mn-ea"/>
        <a:cs typeface="+mn-cs"/>
      </a:defRPr>
    </a:lvl7pPr>
    <a:lvl8pPr marL="3199317" algn="l" defTabSz="914091" rtl="0" eaLnBrk="1" latinLnBrk="0" hangingPunct="1">
      <a:defRPr sz="1800" kern="1200">
        <a:solidFill>
          <a:schemeClr val="tx1"/>
        </a:solidFill>
        <a:latin typeface="+mn-lt"/>
        <a:ea typeface="+mn-ea"/>
        <a:cs typeface="+mn-cs"/>
      </a:defRPr>
    </a:lvl8pPr>
    <a:lvl9pPr marL="3656362" algn="l" defTabSz="914091"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1D1D1"/>
    <a:srgbClr val="E0E0E0"/>
    <a:srgbClr val="003283"/>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184" autoAdjust="0"/>
    <p:restoredTop sz="95276" autoAdjust="0"/>
  </p:normalViewPr>
  <p:slideViewPr>
    <p:cSldViewPr snapToGrid="0" showGuides="1">
      <p:cViewPr>
        <p:scale>
          <a:sx n="120" d="100"/>
          <a:sy n="120" d="100"/>
        </p:scale>
        <p:origin x="288" y="918"/>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25" d="100"/>
        <a:sy n="125" d="100"/>
      </p:scale>
      <p:origin x="0" y="0"/>
    </p:cViewPr>
  </p:sorterViewPr>
  <p:notesViewPr>
    <p:cSldViewPr snapToGrid="0" showGuides="1">
      <p:cViewPr varScale="1">
        <p:scale>
          <a:sx n="77" d="100"/>
          <a:sy n="77" d="100"/>
        </p:scale>
        <p:origin x="-204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‹Nr.›</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‹Nr.›</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091" rtl="0" eaLnBrk="1" latinLnBrk="0" hangingPunct="1">
      <a:defRPr sz="1200" kern="1200">
        <a:solidFill>
          <a:schemeClr val="tx1"/>
        </a:solidFill>
        <a:latin typeface="+mn-lt"/>
        <a:ea typeface="+mn-ea"/>
        <a:cs typeface="+mn-cs"/>
      </a:defRPr>
    </a:lvl1pPr>
    <a:lvl2pPr marL="269908" indent="-179939" algn="l" defTabSz="914091"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111" indent="-182501" algn="l" defTabSz="914091"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546" indent="-133306" algn="l" defTabSz="914091"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181" algn="l" defTabSz="914091" rtl="0" eaLnBrk="1" latinLnBrk="0" hangingPunct="1">
      <a:defRPr sz="1200" kern="1200">
        <a:solidFill>
          <a:schemeClr val="tx1"/>
        </a:solidFill>
        <a:latin typeface="+mn-lt"/>
        <a:ea typeface="+mn-ea"/>
        <a:cs typeface="+mn-cs"/>
      </a:defRPr>
    </a:lvl5pPr>
    <a:lvl6pPr marL="2285226" algn="l" defTabSz="914091" rtl="0" eaLnBrk="1" latinLnBrk="0" hangingPunct="1">
      <a:defRPr sz="1200" kern="1200">
        <a:solidFill>
          <a:schemeClr val="tx1"/>
        </a:solidFill>
        <a:latin typeface="+mn-lt"/>
        <a:ea typeface="+mn-ea"/>
        <a:cs typeface="+mn-cs"/>
      </a:defRPr>
    </a:lvl6pPr>
    <a:lvl7pPr marL="2742272" algn="l" defTabSz="914091" rtl="0" eaLnBrk="1" latinLnBrk="0" hangingPunct="1">
      <a:defRPr sz="1200" kern="1200">
        <a:solidFill>
          <a:schemeClr val="tx1"/>
        </a:solidFill>
        <a:latin typeface="+mn-lt"/>
        <a:ea typeface="+mn-ea"/>
        <a:cs typeface="+mn-cs"/>
      </a:defRPr>
    </a:lvl7pPr>
    <a:lvl8pPr marL="3199317" algn="l" defTabSz="914091" rtl="0" eaLnBrk="1" latinLnBrk="0" hangingPunct="1">
      <a:defRPr sz="1200" kern="1200">
        <a:solidFill>
          <a:schemeClr val="tx1"/>
        </a:solidFill>
        <a:latin typeface="+mn-lt"/>
        <a:ea typeface="+mn-ea"/>
        <a:cs typeface="+mn-cs"/>
      </a:defRPr>
    </a:lvl8pPr>
    <a:lvl9pPr marL="3656362" algn="l" defTabSz="9140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390525"/>
            <a:ext cx="5359400" cy="4019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83000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390525"/>
            <a:ext cx="5359400" cy="4019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21</a:t>
            </a:fld>
            <a:endParaRPr lang="en-US" dirty="0"/>
          </a:p>
        </p:txBody>
      </p:sp>
    </p:spTree>
    <p:extLst>
      <p:ext uri="{BB962C8B-B14F-4D97-AF65-F5344CB8AC3E}">
        <p14:creationId xmlns:p14="http://schemas.microsoft.com/office/powerpoint/2010/main" val="1830001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25</a:t>
            </a:fld>
            <a:endParaRPr lang="de-DE" dirty="0"/>
          </a:p>
        </p:txBody>
      </p:sp>
    </p:spTree>
    <p:extLst>
      <p:ext uri="{BB962C8B-B14F-4D97-AF65-F5344CB8AC3E}">
        <p14:creationId xmlns:p14="http://schemas.microsoft.com/office/powerpoint/2010/main" val="58866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27</a:t>
            </a:fld>
            <a:endParaRP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717550" y="366713"/>
            <a:ext cx="5427663" cy="4070350"/>
          </a:xfrm>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solidFill>
                <a:srgbClr val="4D4D4D"/>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606425" y="280988"/>
            <a:ext cx="5640388" cy="4232275"/>
          </a:xfrm>
          <a:noFill/>
          <a:ln>
            <a:solidFill>
              <a:srgbClr val="000000"/>
            </a:solidFill>
            <a:miter lim="800000"/>
            <a:headEnd/>
            <a:tailEnd/>
          </a:ln>
        </p:spPr>
      </p:sp>
      <p:sp>
        <p:nvSpPr>
          <p:cNvPr id="152579" name="Rectangle 3"/>
          <p:cNvSpPr>
            <a:spLocks noGrp="1" noChangeArrowheads="1"/>
          </p:cNvSpPr>
          <p:nvPr>
            <p:ph type="body" idx="1"/>
          </p:nvPr>
        </p:nvSpPr>
        <p:spPr bwMode="auto">
          <a:xfrm>
            <a:off x="422481" y="4832196"/>
            <a:ext cx="5988460" cy="3362403"/>
          </a:xfrm>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37</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749300" y="390525"/>
            <a:ext cx="5359400" cy="4019550"/>
          </a:xfrm>
          <a:ln/>
        </p:spPr>
      </p:sp>
      <p:sp>
        <p:nvSpPr>
          <p:cNvPr id="21506" name="Notes Placeholder 2"/>
          <p:cNvSpPr>
            <a:spLocks noGrp="1"/>
          </p:cNvSpPr>
          <p:nvPr>
            <p:ph type="body" idx="1"/>
          </p:nvPr>
        </p:nvSpPr>
        <p:spPr>
          <a:noFill/>
          <a:ln w="9525"/>
        </p:spPr>
        <p:txBody>
          <a:bodyPr/>
          <a:lstStyle/>
          <a:p>
            <a:pPr>
              <a:spcBef>
                <a:spcPct val="0"/>
              </a:spcBef>
              <a:buClrTx/>
              <a:buSzTx/>
              <a:buFontTx/>
              <a:buNone/>
            </a:pPr>
            <a:endParaRPr lang="en-GB" sz="1000" dirty="0" smtClean="0">
              <a:latin typeface="Arial Black"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390525"/>
            <a:ext cx="5359400" cy="4019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8</a:t>
            </a:fld>
            <a:endParaRPr dirty="0">
              <a:solidFill>
                <a:prstClr val="black"/>
              </a:solidFill>
            </a:endParaRPr>
          </a:p>
        </p:txBody>
      </p:sp>
    </p:spTree>
    <p:extLst>
      <p:ext uri="{BB962C8B-B14F-4D97-AF65-F5344CB8AC3E}">
        <p14:creationId xmlns:p14="http://schemas.microsoft.com/office/powerpoint/2010/main" val="51688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382743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83000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830001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602278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Ref idx="1001">
        <a:schemeClr val="bg1"/>
      </p:bgRef>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324000" y="324000"/>
            <a:ext cx="8496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en-US" dirty="0"/>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3428842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en-US"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26440688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000" y="478631"/>
            <a:ext cx="1832305" cy="907257"/>
          </a:xfrm>
          <a:prstGeom prst="rect">
            <a:avLst/>
          </a:prstGeom>
        </p:spPr>
      </p:pic>
      <p:sp>
        <p:nvSpPr>
          <p:cNvPr id="6" name="TextBox 5"/>
          <p:cNvSpPr txBox="1"/>
          <p:nvPr userDrawn="1"/>
        </p:nvSpPr>
        <p:spPr bwMode="black">
          <a:xfrm>
            <a:off x="324000" y="6626658"/>
            <a:ext cx="3007233" cy="123111"/>
          </a:xfrm>
          <a:prstGeom prst="rect">
            <a:avLst/>
          </a:prstGeom>
          <a:noFill/>
        </p:spPr>
        <p:txBody>
          <a:bodyPr wrap="none" lIns="0" tIns="0" rIns="0" bIns="0" rtlCol="0">
            <a:spAutoFit/>
          </a:bodyPr>
          <a:lstStyle/>
          <a:p>
            <a:pPr marL="133200" indent="-133200" algn="l">
              <a:buClr>
                <a:schemeClr val="tx1"/>
              </a:buClr>
              <a:buFont typeface="Arial" pitchFamily="34" charset="0"/>
              <a:buChar char="©"/>
              <a:tabLst/>
            </a:pPr>
            <a:r>
              <a:rPr lang="en-US" sz="800" noProof="0" dirty="0" smtClean="0">
                <a:solidFill>
                  <a:schemeClr val="tx1"/>
                </a:solidFill>
              </a:rPr>
              <a:t>2014 SAP SE or an SAP affiliate company. All rights reserved.</a:t>
            </a:r>
          </a:p>
        </p:txBody>
      </p:sp>
    </p:spTree>
    <p:extLst>
      <p:ext uri="{BB962C8B-B14F-4D97-AF65-F5344CB8AC3E}">
        <p14:creationId xmlns:p14="http://schemas.microsoft.com/office/powerpoint/2010/main" val="11699158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3" name="Information_Classification"/>
          <p:cNvSpPr txBox="1"/>
          <p:nvPr userDrawn="1"/>
        </p:nvSpPr>
        <p:spPr>
          <a:xfrm>
            <a:off x="7721600" y="6620293"/>
            <a:ext cx="1905000" cy="153888"/>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de-DE" sz="1000" b="0" i="0" u="none" kern="0" baseline="0" dirty="0" smtClean="0">
                <a:solidFill>
                  <a:srgbClr val="FFFFFF"/>
                </a:solidFill>
                <a:latin typeface="Arial"/>
                <a:ea typeface="Arial Unicode MS"/>
                <a:cs typeface="Arial Unicode MS" pitchFamily="34" charset="-128"/>
                <a:sym typeface="Arial"/>
              </a:rPr>
              <a:t>Public</a:t>
            </a:r>
          </a:p>
        </p:txBody>
      </p:sp>
    </p:spTree>
    <p:extLst>
      <p:ext uri="{BB962C8B-B14F-4D97-AF65-F5344CB8AC3E}">
        <p14:creationId xmlns:p14="http://schemas.microsoft.com/office/powerpoint/2010/main" val="17365115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3" name="Information_Classification"/>
          <p:cNvSpPr txBox="1"/>
          <p:nvPr userDrawn="1"/>
        </p:nvSpPr>
        <p:spPr>
          <a:xfrm>
            <a:off x="7721600" y="6620293"/>
            <a:ext cx="1905000" cy="153888"/>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de-DE" sz="1000" b="0" i="0" u="none" kern="0" baseline="0" dirty="0" smtClean="0">
                <a:solidFill>
                  <a:srgbClr val="FFFFFF"/>
                </a:solidFill>
                <a:latin typeface="Arial"/>
                <a:ea typeface="Arial Unicode MS"/>
                <a:cs typeface="Arial Unicode MS" pitchFamily="34" charset="-128"/>
                <a:sym typeface="Arial"/>
              </a:rPr>
              <a:t>Internal</a:t>
            </a:r>
          </a:p>
        </p:txBody>
      </p:sp>
    </p:spTree>
    <p:extLst>
      <p:ext uri="{BB962C8B-B14F-4D97-AF65-F5344CB8AC3E}">
        <p14:creationId xmlns:p14="http://schemas.microsoft.com/office/powerpoint/2010/main" val="18371117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smtClean="0">
                <a:solidFill>
                  <a:schemeClr val="accent2"/>
                </a:solidFill>
                <a:latin typeface="+mj-lt"/>
                <a:ea typeface="+mj-ea"/>
                <a:cs typeface="+mj-cs"/>
              </a:rPr>
              <a:t>© 2015 SAP SE oder ein SAP-Konzernunternehmen. </a:t>
            </a:r>
            <a:br>
              <a:rPr lang="de-DE" sz="2400" b="1" kern="1200" noProof="0" dirty="0" smtClean="0">
                <a:solidFill>
                  <a:schemeClr val="accent2"/>
                </a:solidFill>
                <a:latin typeface="+mj-lt"/>
                <a:ea typeface="+mj-ea"/>
                <a:cs typeface="+mj-cs"/>
              </a:rPr>
            </a:br>
            <a:r>
              <a:rPr lang="de-DE" sz="2400" b="1" kern="1200" noProof="0" dirty="0" smtClean="0">
                <a:solidFill>
                  <a:schemeClr val="accent2"/>
                </a:solidFill>
                <a:latin typeface="+mj-lt"/>
                <a:ea typeface="+mj-ea"/>
                <a:cs typeface="+mj-cs"/>
              </a:rPr>
              <a:t>Alle Rechte vorbehalten.</a:t>
            </a:r>
          </a:p>
        </p:txBody>
      </p:sp>
      <p:sp>
        <p:nvSpPr>
          <p:cNvPr id="6" name="TextBox 5"/>
          <p:cNvSpPr txBox="1"/>
          <p:nvPr userDrawn="1"/>
        </p:nvSpPr>
        <p:spPr bwMode="gray">
          <a:xfrm>
            <a:off x="324000" y="1692000"/>
            <a:ext cx="8496150" cy="4001095"/>
          </a:xfrm>
          <a:prstGeom prst="rect">
            <a:avLst/>
          </a:prstGeom>
          <a:noFill/>
        </p:spPr>
        <p:txBody>
          <a:bodyPr wrap="square" lIns="0" tIns="0" rIns="0" bIns="0" rtlCol="0">
            <a:spAutoFit/>
          </a:bodyPr>
          <a:lstStyle/>
          <a:p>
            <a:r>
              <a:rPr lang="de-DE" sz="1000" kern="1200" noProof="0" dirty="0" smtClean="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ein SAP-Konzernunternehmen nicht gestattet.</a:t>
            </a:r>
          </a:p>
          <a:p>
            <a:pPr>
              <a:spcBef>
                <a:spcPts val="1200"/>
              </a:spcBef>
            </a:pPr>
            <a:r>
              <a:rPr lang="de-DE" sz="1000" kern="1200" noProof="0" dirty="0" smtClean="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von einem SAP-Konzernunternehmen) in Deutschland und verschiedenen anderen Ländern weltweit.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Weitere Hinweise und Informationen zum Markenrecht finden Sie unter </a:t>
            </a:r>
            <a:r>
              <a:rPr lang="de-DE" sz="1000" kern="1200" noProof="0" dirty="0" smtClean="0">
                <a:solidFill>
                  <a:schemeClr val="tx1"/>
                </a:solidFill>
                <a:effectLst/>
                <a:latin typeface="Arial"/>
                <a:ea typeface="+mn-ea"/>
                <a:cs typeface="+mn-cs"/>
                <a:hlinkClick r:id="rId2"/>
              </a:rPr>
              <a:t>http://global.sap.com/corporate-de/legal/copyright/index.epx</a:t>
            </a:r>
            <a:r>
              <a:rPr lang="de-DE" sz="1000" kern="1200" noProof="0" dirty="0" smtClean="0">
                <a:solidFill>
                  <a:schemeClr val="tx1"/>
                </a:solidFill>
                <a:effectLst/>
                <a:latin typeface="Arial"/>
                <a:ea typeface="+mn-ea"/>
                <a:cs typeface="+mn-cs"/>
              </a:rPr>
              <a:t>.</a:t>
            </a:r>
          </a:p>
          <a:p>
            <a:pPr>
              <a:spcBef>
                <a:spcPts val="1200"/>
              </a:spcBef>
            </a:pPr>
            <a:r>
              <a:rPr lang="de-DE" sz="1000" kern="1200" noProof="0" dirty="0" smtClean="0">
                <a:solidFill>
                  <a:schemeClr val="tx1"/>
                </a:solidFill>
                <a:effectLst/>
                <a:latin typeface="Arial"/>
                <a:ea typeface="+mn-ea"/>
                <a:cs typeface="+mn-cs"/>
              </a:rPr>
              <a:t>Die von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smtClean="0">
                <a:solidFill>
                  <a:schemeClr val="tx1"/>
                </a:solidFill>
                <a:effectLst/>
                <a:latin typeface="Arial"/>
                <a:ea typeface="+mn-ea"/>
                <a:cs typeface="+mn-cs"/>
              </a:rPr>
              <a:t>Produkte können länderspezifische Unterschiede aufweisen.</a:t>
            </a:r>
          </a:p>
          <a:p>
            <a:pPr>
              <a:spcBef>
                <a:spcPts val="1200"/>
              </a:spcBef>
            </a:pPr>
            <a:r>
              <a:rPr lang="de-DE" sz="1000" kern="1200" noProof="0" dirty="0" smtClean="0">
                <a:solidFill>
                  <a:schemeClr val="tx1"/>
                </a:solidFill>
                <a:effectLst/>
                <a:latin typeface="Arial"/>
                <a:ea typeface="+mn-ea"/>
                <a:cs typeface="+mn-cs"/>
              </a:rPr>
              <a:t>Die vorliegenden Unterlagen werden von der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einem SAP-Konzernunternehmen bereitgestellt und dienen ausschließlich zu Informations-zwecken. Die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dieser Publikation. Die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smtClean="0">
                <a:solidFill>
                  <a:schemeClr val="tx1"/>
                </a:solidFill>
                <a:effectLst/>
                <a:latin typeface="Arial"/>
                <a:ea typeface="+mn-ea"/>
                <a:cs typeface="+mn-cs"/>
              </a:rPr>
              <a:t>Insbesondere sind die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eine zugehörige Präsentation, die Strategie und etwaige künftige Entwicklungen, Produkte und/oder Plattformen der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ihrer Konzern-</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unternehmen können von der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ihren Konzernunternehmen jederzeit und ohne Angabe von Gründen unangekündigt geändert werden.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24625229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3111997"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2015 SAP SE or an SAP affiliate company.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‹Nr.›</a:t>
            </a:fld>
            <a:endParaRPr lang="en-US" sz="800" noProof="0" dirty="0" smtClean="0">
              <a:solidFill>
                <a:schemeClr val="bg1"/>
              </a:solidFill>
            </a:endParaRPr>
          </a:p>
        </p:txBody>
      </p:sp>
    </p:spTree>
    <p:extLst>
      <p:ext uri="{BB962C8B-B14F-4D97-AF65-F5344CB8AC3E}">
        <p14:creationId xmlns:p14="http://schemas.microsoft.com/office/powerpoint/2010/main" val="280555292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6" r:id="rId4"/>
    <p:sldLayoutId id="2147483758" r:id="rId5"/>
    <p:sldLayoutId id="2147483771" r:id="rId6"/>
    <p:sldLayoutId id="2147483770" r:id="rId7"/>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hyperlink" Target="https://service.sap.com/~sapidp/011000358700001048052013E/B1_MobileApp_Intro_Android.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service.sap.com/~sapidp/011000358700000988962010E/B1_Mobile_App_Intro.pdf"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emf"/></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www.youtube.com/watch?v=GrxZwFEK_nw" TargetMode="External"/><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hyperlink" Target="http://www.youtube.com/watch?v=xAYy1H8uNoo" TargetMode="External"/><Relationship Id="rId5" Type="http://schemas.openxmlformats.org/officeDocument/2006/relationships/hyperlink" Target="http://www.youtube.com/watch?v=1DWzPyNzcTA" TargetMode="External"/><Relationship Id="rId4" Type="http://schemas.openxmlformats.org/officeDocument/2006/relationships/hyperlink" Target="https://service.sap.com/~sapidb/011000358700001154812012E/B1H_ATP.htm" TargetMode="External"/><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hyperlink" Target="http://www.sap.com/asset/index.epx?id=CQ_191818559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1.png"/><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16.png"/><Relationship Id="rId2"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hyperlink" Target="http://www.polyfoam.de/content/index.php" TargetMode="Externa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8.jpeg"/></Relationships>
</file>

<file path=ppt/slides/_rels/slide28.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84.jpeg"/><Relationship Id="rId3" Type="http://schemas.openxmlformats.org/officeDocument/2006/relationships/hyperlink" Target="http://www.sap.com/businessone" TargetMode="External"/><Relationship Id="rId7" Type="http://schemas.openxmlformats.org/officeDocument/2006/relationships/hyperlink" Target="https://partneredge.sap.com/content/partnerexp/en/products/business-one/about.html" TargetMode="External"/><Relationship Id="rId12" Type="http://schemas.openxmlformats.org/officeDocument/2006/relationships/image" Target="../media/image83.png"/><Relationship Id="rId2" Type="http://schemas.openxmlformats.org/officeDocument/2006/relationships/notesSlide" Target="../notesSlides/notesSlide14.xml"/><Relationship Id="rId16" Type="http://schemas.openxmlformats.org/officeDocument/2006/relationships/image" Target="../media/image87.jpeg"/><Relationship Id="rId1" Type="http://schemas.openxmlformats.org/officeDocument/2006/relationships/slideLayout" Target="../slideLayouts/slideLayout5.xml"/><Relationship Id="rId6" Type="http://schemas.openxmlformats.org/officeDocument/2006/relationships/hyperlink" Target="http://scn.sap.com/docs/DOC-57116" TargetMode="External"/><Relationship Id="rId11" Type="http://schemas.openxmlformats.org/officeDocument/2006/relationships/image" Target="../media/image82.jpeg"/><Relationship Id="rId5" Type="http://schemas.openxmlformats.org/officeDocument/2006/relationships/hyperlink" Target="http://www.youtube.com/user/businessonesap" TargetMode="External"/><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hyperlink" Target="https://www.sap.com/campaign/ne/2013/03_cross_businessone_ondemand/index.epx?url_id=text-na-sapcom-b1od-trial-b1-landing" TargetMode="External"/><Relationship Id="rId9" Type="http://schemas.openxmlformats.org/officeDocument/2006/relationships/image" Target="../media/image80.jpeg"/><Relationship Id="rId14" Type="http://schemas.openxmlformats.org/officeDocument/2006/relationships/image" Target="../media/image8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dam.sap.com/mac/download/a.htm?k=AxSUUNSXmEXmglXHHoPEOUlRmHUExwwmmlyfnOgSHYnJXSwT&amp;c=67"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5.png"/></Relationships>
</file>

<file path=ppt/slides/_rels/slide3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3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030215\Desktop\PPT\276701_l_srgb_s_g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2" y="0"/>
            <a:ext cx="9144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gray">
          <a:xfrm>
            <a:off x="324000" y="0"/>
            <a:ext cx="8496000" cy="1352550"/>
          </a:xfrm>
          <a:prstGeom prst="rect">
            <a:avLst/>
          </a:prstGeom>
          <a:solidFill>
            <a:schemeClr val="bg1">
              <a:alpha val="94000"/>
            </a:schemeClr>
          </a:solidFill>
          <a:ln w="6350" algn="ctr">
            <a:noFill/>
            <a:miter lim="800000"/>
            <a:headEnd/>
            <a:tailEnd/>
          </a:ln>
        </p:spPr>
        <p:txBody>
          <a:bodyPr lIns="89970" tIns="71975" rIns="89970" bIns="71975" rtlCol="0" anchor="ctr"/>
          <a:lstStyle/>
          <a:p>
            <a:pPr algn="ctr"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pic>
        <p:nvPicPr>
          <p:cNvPr id="6" name="Picture 5" descr="SAP_grad_R_pref.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615" y="6081715"/>
            <a:ext cx="916953" cy="454025"/>
          </a:xfrm>
          <a:prstGeom prst="rect">
            <a:avLst/>
          </a:prstGeom>
        </p:spPr>
      </p:pic>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89970" tIns="71975" rIns="89970" bIns="71975" rtlCol="0" anchor="ctr"/>
          <a:lstStyle/>
          <a:p>
            <a:pPr algn="ctr" fontAlgn="base">
              <a:spcBef>
                <a:spcPct val="50000"/>
              </a:spcBef>
              <a:spcAft>
                <a:spcPct val="0"/>
              </a:spcAft>
              <a:buClr>
                <a:srgbClr val="F0AB00"/>
              </a:buClr>
              <a:buSzPct val="80000"/>
            </a:pPr>
            <a:endParaRPr lang="en-US" sz="1600" kern="0" dirty="0" smtClean="0">
              <a:ea typeface="Arial Unicode MS" pitchFamily="34" charset="-128"/>
              <a:cs typeface="Arial Unicode MS" pitchFamily="34" charset="-128"/>
            </a:endParaRPr>
          </a:p>
        </p:txBody>
      </p:sp>
      <p:sp>
        <p:nvSpPr>
          <p:cNvPr id="15" name="Subtitle 2"/>
          <p:cNvSpPr txBox="1">
            <a:spLocks/>
          </p:cNvSpPr>
          <p:nvPr/>
        </p:nvSpPr>
        <p:spPr bwMode="gray">
          <a:xfrm>
            <a:off x="3355458" y="326383"/>
            <a:ext cx="5045267" cy="856259"/>
          </a:xfrm>
          <a:prstGeom prst="rect">
            <a:avLst/>
          </a:prstGeom>
        </p:spPr>
        <p:txBody>
          <a:bodyPr vert="horz" lIns="0" tIns="0" rIns="0" bIns="0" rtlCol="0" anchor="t" anchorCtr="0">
            <a:noAutofit/>
          </a:bodyPr>
          <a:lstStyle/>
          <a:p>
            <a:pPr>
              <a:buClr>
                <a:schemeClr val="accent1"/>
              </a:buClr>
              <a:buSzPct val="80000"/>
              <a:defRPr/>
            </a:pPr>
            <a:r>
              <a:rPr lang="de-DE" sz="2800" dirty="0" smtClean="0">
                <a:solidFill>
                  <a:schemeClr val="tx1">
                    <a:lumMod val="65000"/>
                    <a:lumOff val="35000"/>
                  </a:schemeClr>
                </a:solidFill>
                <a:latin typeface="+mn-lt"/>
              </a:rPr>
              <a:t>Das System </a:t>
            </a:r>
            <a:r>
              <a:rPr lang="de-DE" sz="2800" dirty="0">
                <a:solidFill>
                  <a:schemeClr val="tx1">
                    <a:lumMod val="65000"/>
                    <a:lumOff val="35000"/>
                  </a:schemeClr>
                </a:solidFill>
                <a:latin typeface="+mn-lt"/>
              </a:rPr>
              <a:t>zur Verbesserung all Ihrer Geschäftsprozesse</a:t>
            </a:r>
          </a:p>
        </p:txBody>
      </p:sp>
      <p:sp>
        <p:nvSpPr>
          <p:cNvPr id="17" name="Subtitle 2"/>
          <p:cNvSpPr>
            <a:spLocks noGrp="1"/>
          </p:cNvSpPr>
          <p:nvPr>
            <p:ph type="subTitle" idx="4294967295"/>
          </p:nvPr>
        </p:nvSpPr>
        <p:spPr>
          <a:xfrm>
            <a:off x="505112" y="1437409"/>
            <a:ext cx="4872514" cy="486809"/>
          </a:xfrm>
        </p:spPr>
        <p:txBody>
          <a:bodyPr/>
          <a:lstStyle/>
          <a:p>
            <a:r>
              <a:rPr lang="en-US" sz="2400" b="0" dirty="0" err="1">
                <a:solidFill>
                  <a:schemeClr val="bg1"/>
                </a:solidFill>
              </a:rPr>
              <a:t>Eine</a:t>
            </a:r>
            <a:r>
              <a:rPr lang="en-US" sz="2400" b="0" dirty="0">
                <a:solidFill>
                  <a:schemeClr val="bg1"/>
                </a:solidFill>
              </a:rPr>
              <a:t> </a:t>
            </a:r>
            <a:r>
              <a:rPr lang="en-US" sz="2400" b="0" dirty="0" err="1" smtClean="0">
                <a:solidFill>
                  <a:schemeClr val="bg1"/>
                </a:solidFill>
              </a:rPr>
              <a:t>Einführung</a:t>
            </a:r>
            <a:r>
              <a:rPr lang="en-US" sz="2400" b="0" dirty="0" smtClean="0">
                <a:solidFill>
                  <a:schemeClr val="bg1"/>
                </a:solidFill>
              </a:rPr>
              <a:t>, Mai 2015</a:t>
            </a:r>
          </a:p>
        </p:txBody>
      </p:sp>
      <p:pic>
        <p:nvPicPr>
          <p:cNvPr id="14" name="Picture 2" descr="C:\Users\d030215\Desktop\B1Logo_Blu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542" y="319261"/>
            <a:ext cx="2483733" cy="8692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smtClean="0">
                <a:solidFill>
                  <a:srgbClr val="666666"/>
                </a:solidFill>
              </a:rPr>
              <a:t>Schlüsselfunktionen</a:t>
            </a:r>
            <a:endParaRPr lang="de-DE" b="0" dirty="0"/>
          </a:p>
        </p:txBody>
      </p:sp>
      <p:sp>
        <p:nvSpPr>
          <p:cNvPr id="10" name="Rectangle 9"/>
          <p:cNvSpPr>
            <a:spLocks noChangeArrowheads="1"/>
          </p:cNvSpPr>
          <p:nvPr/>
        </p:nvSpPr>
        <p:spPr bwMode="gray">
          <a:xfrm>
            <a:off x="325438" y="1341909"/>
            <a:ext cx="8487350" cy="468000"/>
          </a:xfrm>
          <a:prstGeom prst="rect">
            <a:avLst/>
          </a:prstGeom>
          <a:solidFill>
            <a:schemeClr val="accent4"/>
          </a:solidFill>
          <a:ln w="12700">
            <a:noFill/>
            <a:miter lim="800000"/>
            <a:headEnd/>
            <a:tailEnd/>
          </a:ln>
        </p:spPr>
        <p:txBody>
          <a:bodyPr tIns="144000" anchor="ctr" anchorCtr="1"/>
          <a:lstStyle/>
          <a:p>
            <a:pPr marL="195263" indent="-195263" algn="ctr" eaLnBrk="0" hangingPunct="0">
              <a:lnSpc>
                <a:spcPct val="50000"/>
              </a:lnSpc>
              <a:spcBef>
                <a:spcPct val="45000"/>
              </a:spcBef>
              <a:spcAft>
                <a:spcPct val="15000"/>
              </a:spcAft>
              <a:buClr>
                <a:srgbClr val="CCCCCC"/>
              </a:buClr>
              <a:buFont typeface="Wingdings" pitchFamily="2" charset="2"/>
              <a:buNone/>
            </a:pPr>
            <a:endParaRPr lang="en-US" sz="1200" b="1">
              <a:solidFill>
                <a:srgbClr val="FFFFFF"/>
              </a:solidFill>
              <a:effectLst>
                <a:outerShdw blurRad="38100" dist="38100" dir="2700000" algn="tl">
                  <a:srgbClr val="000000">
                    <a:alpha val="43137"/>
                  </a:srgbClr>
                </a:outerShdw>
              </a:effectLst>
            </a:endParaRPr>
          </a:p>
        </p:txBody>
      </p:sp>
      <p:pic>
        <p:nvPicPr>
          <p:cNvPr id="32" name="Picture 10" descr="C:\Users\D030215\Desktop\PPT\272695_h_srgb_s_gl.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05914" y="1407338"/>
            <a:ext cx="351027" cy="352858"/>
          </a:xfrm>
          <a:prstGeom prst="rect">
            <a:avLst/>
          </a:prstGeom>
          <a:noFill/>
        </p:spPr>
      </p:pic>
      <p:pic>
        <p:nvPicPr>
          <p:cNvPr id="33" name="Picture 11" descr="C:\Users\D030215\Desktop\PPT\272570_h_srgb_s_gl.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98738" y="1377040"/>
            <a:ext cx="478812" cy="412629"/>
          </a:xfrm>
          <a:prstGeom prst="rect">
            <a:avLst/>
          </a:prstGeom>
          <a:noFill/>
        </p:spPr>
      </p:pic>
      <p:pic>
        <p:nvPicPr>
          <p:cNvPr id="34" name="Picture 15" descr="C:\Users\D030215\Desktop\PPT\272772_h_srgb_s_g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27725" y="1348459"/>
            <a:ext cx="222925" cy="443995"/>
          </a:xfrm>
          <a:prstGeom prst="rect">
            <a:avLst/>
          </a:prstGeom>
          <a:noFill/>
          <a:effectLst>
            <a:softEdge rad="12700"/>
          </a:effectLst>
        </p:spPr>
      </p:pic>
      <p:sp>
        <p:nvSpPr>
          <p:cNvPr id="35" name="TextBox 34"/>
          <p:cNvSpPr txBox="1"/>
          <p:nvPr/>
        </p:nvSpPr>
        <p:spPr>
          <a:xfrm>
            <a:off x="6841112" y="1367290"/>
            <a:ext cx="1971676" cy="451406"/>
          </a:xfrm>
          <a:prstGeom prst="rect">
            <a:avLst/>
          </a:prstGeom>
          <a:noFill/>
        </p:spPr>
        <p:txBody>
          <a:bodyPr wrap="square" rtlCol="0">
            <a:spAutoFit/>
          </a:bodyPr>
          <a:lstStyle/>
          <a:p>
            <a:pPr fontAlgn="base">
              <a:lnSpc>
                <a:spcPts val="1400"/>
              </a:lnSpc>
              <a:spcBef>
                <a:spcPct val="50000"/>
              </a:spcBef>
              <a:spcAft>
                <a:spcPct val="0"/>
              </a:spcAft>
              <a:buClr>
                <a:srgbClr val="F0AB00"/>
              </a:buClr>
              <a:buSzPct val="80000"/>
            </a:pPr>
            <a:r>
              <a:rPr lang="en-US" sz="1200" b="1" kern="0" dirty="0" err="1" smtClean="0">
                <a:solidFill>
                  <a:schemeClr val="bg1"/>
                </a:solidFill>
                <a:ea typeface="Arial Unicode MS" pitchFamily="34" charset="-128"/>
                <a:cs typeface="Arial Unicode MS" pitchFamily="34" charset="-128"/>
              </a:rPr>
              <a:t>Mehrsprachigkeit</a:t>
            </a:r>
            <a:r>
              <a:rPr lang="en-US" sz="1200" b="1" kern="0" dirty="0" smtClean="0">
                <a:solidFill>
                  <a:srgbClr val="FFFFFF"/>
                </a:solidFill>
                <a:ea typeface="Arial Unicode MS" pitchFamily="34" charset="-128"/>
                <a:cs typeface="Arial Unicode MS" pitchFamily="34" charset="-128"/>
              </a:rPr>
              <a:t> / </a:t>
            </a:r>
            <a:r>
              <a:rPr lang="en-US" sz="1200" b="1" kern="0" dirty="0" err="1" smtClean="0">
                <a:solidFill>
                  <a:srgbClr val="FFFFFF"/>
                </a:solidFill>
                <a:ea typeface="Arial Unicode MS" pitchFamily="34" charset="-128"/>
                <a:cs typeface="Arial Unicode MS" pitchFamily="34" charset="-128"/>
              </a:rPr>
              <a:t>Lokalisierung</a:t>
            </a:r>
            <a:endParaRPr lang="en-US" sz="1200" b="1" kern="0" dirty="0">
              <a:solidFill>
                <a:srgbClr val="FFFFFF"/>
              </a:solidFill>
              <a:ea typeface="Arial Unicode MS" pitchFamily="34" charset="-128"/>
              <a:cs typeface="Arial Unicode MS" pitchFamily="34" charset="-128"/>
            </a:endParaRPr>
          </a:p>
        </p:txBody>
      </p:sp>
      <p:sp>
        <p:nvSpPr>
          <p:cNvPr id="36" name="TextBox 35"/>
          <p:cNvSpPr txBox="1"/>
          <p:nvPr/>
        </p:nvSpPr>
        <p:spPr>
          <a:xfrm>
            <a:off x="4876078" y="1367290"/>
            <a:ext cx="1349793" cy="451406"/>
          </a:xfrm>
          <a:prstGeom prst="rect">
            <a:avLst/>
          </a:prstGeom>
          <a:noFill/>
        </p:spPr>
        <p:txBody>
          <a:bodyPr wrap="square" rtlCol="0">
            <a:spAutoFit/>
          </a:bodyPr>
          <a:lstStyle/>
          <a:p>
            <a:pPr fontAlgn="base">
              <a:lnSpc>
                <a:spcPts val="1400"/>
              </a:lnSpc>
              <a:spcBef>
                <a:spcPct val="50000"/>
              </a:spcBef>
              <a:spcAft>
                <a:spcPct val="0"/>
              </a:spcAft>
              <a:buClr>
                <a:srgbClr val="F0AB00"/>
              </a:buClr>
              <a:buSzPct val="80000"/>
            </a:pPr>
            <a:r>
              <a:rPr lang="en-US" sz="1200" b="1" kern="0" smtClean="0">
                <a:solidFill>
                  <a:srgbClr val="FFFFFF"/>
                </a:solidFill>
                <a:ea typeface="Arial Unicode MS" pitchFamily="34" charset="-128"/>
                <a:cs typeface="Arial Unicode MS" pitchFamily="34" charset="-128"/>
              </a:rPr>
              <a:t>Analysen </a:t>
            </a:r>
            <a:r>
              <a:rPr lang="en-US" sz="1200" b="1" kern="0">
                <a:solidFill>
                  <a:srgbClr val="FFFFFF"/>
                </a:solidFill>
                <a:ea typeface="Arial Unicode MS" pitchFamily="34" charset="-128"/>
                <a:cs typeface="Arial Unicode MS" pitchFamily="34" charset="-128"/>
              </a:rPr>
              <a:t>/ Dashboards</a:t>
            </a:r>
          </a:p>
        </p:txBody>
      </p:sp>
      <p:sp>
        <p:nvSpPr>
          <p:cNvPr id="37" name="TextBox 36"/>
          <p:cNvSpPr txBox="1"/>
          <p:nvPr/>
        </p:nvSpPr>
        <p:spPr>
          <a:xfrm>
            <a:off x="3175256" y="1433285"/>
            <a:ext cx="902769" cy="276999"/>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200" b="1" kern="0">
                <a:solidFill>
                  <a:srgbClr val="FFFFFF"/>
                </a:solidFill>
                <a:ea typeface="Arial Unicode MS" pitchFamily="34" charset="-128"/>
                <a:cs typeface="Arial Unicode MS" pitchFamily="34" charset="-128"/>
              </a:rPr>
              <a:t>Mobile</a:t>
            </a:r>
          </a:p>
        </p:txBody>
      </p:sp>
      <p:sp>
        <p:nvSpPr>
          <p:cNvPr id="40" name="TextBox 39"/>
          <p:cNvSpPr txBox="1"/>
          <p:nvPr/>
        </p:nvSpPr>
        <p:spPr>
          <a:xfrm>
            <a:off x="1141769" y="1367290"/>
            <a:ext cx="1573696" cy="451406"/>
          </a:xfrm>
          <a:prstGeom prst="rect">
            <a:avLst/>
          </a:prstGeom>
          <a:noFill/>
        </p:spPr>
        <p:txBody>
          <a:bodyPr wrap="square" rtlCol="0">
            <a:spAutoFit/>
          </a:bodyPr>
          <a:lstStyle/>
          <a:p>
            <a:pPr fontAlgn="base">
              <a:lnSpc>
                <a:spcPts val="1400"/>
              </a:lnSpc>
              <a:spcBef>
                <a:spcPts val="600"/>
              </a:spcBef>
              <a:spcAft>
                <a:spcPct val="0"/>
              </a:spcAft>
              <a:buClr>
                <a:srgbClr val="F0AB00"/>
              </a:buClr>
              <a:buSzPct val="80000"/>
            </a:pPr>
            <a:r>
              <a:rPr lang="en-US" sz="1200" b="1" kern="0" dirty="0">
                <a:solidFill>
                  <a:srgbClr val="FFFFFF"/>
                </a:solidFill>
                <a:ea typeface="Arial Unicode MS" pitchFamily="34" charset="-128"/>
                <a:cs typeface="Arial Unicode MS" pitchFamily="34" charset="-128"/>
              </a:rPr>
              <a:t>SAP Business One Client</a:t>
            </a:r>
          </a:p>
        </p:txBody>
      </p:sp>
      <p:pic>
        <p:nvPicPr>
          <p:cNvPr id="2050" name="Picture 2" descr="C:\Users\D030215\Desktop\PPT\lap_B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81" y="1354684"/>
            <a:ext cx="585463" cy="425435"/>
          </a:xfrm>
          <a:prstGeom prst="rect">
            <a:avLst/>
          </a:prstGeom>
          <a:noFill/>
        </p:spPr>
      </p:pic>
      <p:sp>
        <p:nvSpPr>
          <p:cNvPr id="39" name="Rectangle 7"/>
          <p:cNvSpPr>
            <a:spLocks noChangeArrowheads="1"/>
          </p:cNvSpPr>
          <p:nvPr/>
        </p:nvSpPr>
        <p:spPr bwMode="gray">
          <a:xfrm>
            <a:off x="3219569" y="2271474"/>
            <a:ext cx="1351787" cy="3308344"/>
          </a:xfrm>
          <a:prstGeom prst="rect">
            <a:avLst/>
          </a:prstGeom>
          <a:noFill/>
          <a:ln w="12700">
            <a:noFill/>
            <a:miter lim="800000"/>
            <a:headEnd/>
            <a:tailEnd/>
          </a:ln>
        </p:spPr>
        <p:txBody>
          <a:bodyPr lIns="0" rIns="0"/>
          <a:lstStyle/>
          <a:p>
            <a:pPr marL="87313" indent="-87313" eaLnBrk="0" hangingPunct="0">
              <a:spcBef>
                <a:spcPts val="400"/>
              </a:spcBef>
              <a:buClr>
                <a:srgbClr val="F0AB00"/>
              </a:buClr>
              <a:buSzPct val="80000"/>
              <a:buFont typeface="Arial" pitchFamily="34" charset="0"/>
              <a:buChar char="•"/>
            </a:pPr>
            <a:r>
              <a:rPr lang="de-DE" sz="950" dirty="0" smtClean="0"/>
              <a:t>Serviceverwaltung</a:t>
            </a:r>
          </a:p>
          <a:p>
            <a:pPr marL="87313" indent="-87313" eaLnBrk="0" hangingPunct="0">
              <a:spcBef>
                <a:spcPts val="400"/>
              </a:spcBef>
              <a:buClr>
                <a:srgbClr val="F0AB00"/>
              </a:buClr>
              <a:buSzPct val="80000"/>
              <a:buFont typeface="Arial" pitchFamily="34" charset="0"/>
              <a:buChar char="•"/>
            </a:pPr>
            <a:r>
              <a:rPr lang="de-DE" sz="950" dirty="0" smtClean="0"/>
              <a:t>Serviceplanung</a:t>
            </a:r>
          </a:p>
          <a:p>
            <a:pPr marL="87313" indent="-87313" eaLnBrk="0" hangingPunct="0">
              <a:spcBef>
                <a:spcPts val="400"/>
              </a:spcBef>
              <a:buClr>
                <a:srgbClr val="F0AB00"/>
              </a:buClr>
              <a:buSzPct val="80000"/>
              <a:buFont typeface="Arial" pitchFamily="34" charset="0"/>
              <a:buChar char="•"/>
            </a:pPr>
            <a:r>
              <a:rPr lang="de-DE" sz="950" dirty="0" smtClean="0"/>
              <a:t>Nachverfolgung über mehrere Kunden-interaktionen hinweg</a:t>
            </a:r>
          </a:p>
          <a:p>
            <a:pPr marL="87313" indent="-87313" eaLnBrk="0" hangingPunct="0">
              <a:spcBef>
                <a:spcPts val="400"/>
              </a:spcBef>
              <a:buClr>
                <a:srgbClr val="F0AB00"/>
              </a:buClr>
              <a:buSzPct val="80000"/>
              <a:buFont typeface="Arial" pitchFamily="34" charset="0"/>
              <a:buChar char="•"/>
            </a:pPr>
            <a:r>
              <a:rPr lang="de-DE" sz="950" dirty="0"/>
              <a:t>Stammdaten Kundenequipment </a:t>
            </a:r>
            <a:endParaRPr lang="de-DE" sz="950" dirty="0" smtClean="0"/>
          </a:p>
          <a:p>
            <a:pPr marL="87313" indent="-87313" eaLnBrk="0" hangingPunct="0">
              <a:spcBef>
                <a:spcPts val="400"/>
              </a:spcBef>
              <a:buClr>
                <a:srgbClr val="F0AB00"/>
              </a:buClr>
              <a:buSzPct val="80000"/>
              <a:buFont typeface="Arial" pitchFamily="34" charset="0"/>
              <a:buChar char="•"/>
            </a:pPr>
            <a:r>
              <a:rPr lang="de-DE" sz="950" dirty="0" smtClean="0"/>
              <a:t>Service-Dashboards</a:t>
            </a:r>
          </a:p>
          <a:p>
            <a:pPr marL="87313" indent="-87313" eaLnBrk="0" hangingPunct="0">
              <a:spcBef>
                <a:spcPts val="400"/>
              </a:spcBef>
              <a:buClr>
                <a:srgbClr val="F0AB00"/>
              </a:buClr>
              <a:buSzPct val="80000"/>
              <a:buFont typeface="Arial" pitchFamily="34" charset="0"/>
              <a:buChar char="•"/>
            </a:pPr>
            <a:r>
              <a:rPr lang="de-DE" sz="950" dirty="0" smtClean="0"/>
              <a:t>Serviceverträge</a:t>
            </a:r>
          </a:p>
          <a:p>
            <a:pPr marL="87313" indent="-87313" eaLnBrk="0" hangingPunct="0">
              <a:spcBef>
                <a:spcPts val="400"/>
              </a:spcBef>
              <a:buClr>
                <a:srgbClr val="F0AB00"/>
              </a:buClr>
              <a:buSzPct val="80000"/>
              <a:buFont typeface="Arial" pitchFamily="34" charset="0"/>
              <a:buChar char="•"/>
            </a:pPr>
            <a:r>
              <a:rPr lang="de-DE" sz="950" dirty="0" smtClean="0"/>
              <a:t>Mobile Interaktion</a:t>
            </a:r>
          </a:p>
          <a:p>
            <a:pPr marL="87313" indent="-87313" eaLnBrk="0" hangingPunct="0">
              <a:spcBef>
                <a:spcPts val="400"/>
              </a:spcBef>
              <a:buClr>
                <a:srgbClr val="F0AB00"/>
              </a:buClr>
              <a:buSzPct val="80000"/>
              <a:buFont typeface="Arial" pitchFamily="34" charset="0"/>
              <a:buChar char="•"/>
            </a:pPr>
            <a:r>
              <a:rPr lang="de-DE" sz="950" dirty="0" smtClean="0"/>
              <a:t>Wiederkehrende Transaktionen</a:t>
            </a:r>
          </a:p>
          <a:p>
            <a:pPr marL="87313" indent="-87313" eaLnBrk="0" hangingPunct="0">
              <a:spcBef>
                <a:spcPts val="400"/>
              </a:spcBef>
              <a:buClr>
                <a:srgbClr val="F0AB00"/>
              </a:buClr>
              <a:buSzPct val="80000"/>
              <a:buFont typeface="Arial" pitchFamily="34" charset="0"/>
              <a:buChar char="•"/>
            </a:pPr>
            <a:r>
              <a:rPr lang="de-DE" sz="950" dirty="0" smtClean="0"/>
              <a:t>Integration des Personalwesens</a:t>
            </a:r>
          </a:p>
          <a:p>
            <a:pPr marL="87313" indent="-87313" eaLnBrk="0" hangingPunct="0">
              <a:spcBef>
                <a:spcPts val="400"/>
              </a:spcBef>
              <a:buClr>
                <a:srgbClr val="F0AB00"/>
              </a:buClr>
              <a:buSzPct val="80000"/>
              <a:buFont typeface="Arial" pitchFamily="34" charset="0"/>
              <a:buChar char="•"/>
            </a:pPr>
            <a:r>
              <a:rPr lang="de-DE" sz="950" dirty="0" smtClean="0"/>
              <a:t>Wissensdatenbank</a:t>
            </a:r>
          </a:p>
          <a:p>
            <a:pPr marL="87313" indent="-87313" eaLnBrk="0" hangingPunct="0">
              <a:spcBef>
                <a:spcPts val="400"/>
              </a:spcBef>
              <a:buClr>
                <a:srgbClr val="F0AB00"/>
              </a:buClr>
              <a:buSzPct val="80000"/>
              <a:buFont typeface="Arial" pitchFamily="34" charset="0"/>
              <a:buChar char="•"/>
            </a:pPr>
            <a:r>
              <a:rPr lang="de-DE" sz="950" dirty="0" smtClean="0"/>
              <a:t>Servicekalender</a:t>
            </a:r>
          </a:p>
          <a:p>
            <a:pPr marL="87313" indent="-87313" eaLnBrk="0" hangingPunct="0">
              <a:spcBef>
                <a:spcPts val="400"/>
              </a:spcBef>
              <a:buClr>
                <a:srgbClr val="F0AB00"/>
              </a:buClr>
              <a:buSzPct val="80000"/>
              <a:buFont typeface="Arial" pitchFamily="34" charset="0"/>
              <a:buChar char="•"/>
            </a:pPr>
            <a:r>
              <a:rPr lang="de-DE" sz="950" dirty="0" smtClean="0"/>
              <a:t>Verarbeitung von Serviceabrufen</a:t>
            </a:r>
          </a:p>
        </p:txBody>
      </p:sp>
      <p:sp>
        <p:nvSpPr>
          <p:cNvPr id="41" name="Rectangle 7"/>
          <p:cNvSpPr>
            <a:spLocks noChangeArrowheads="1"/>
          </p:cNvSpPr>
          <p:nvPr/>
        </p:nvSpPr>
        <p:spPr bwMode="gray">
          <a:xfrm>
            <a:off x="4538739" y="2271474"/>
            <a:ext cx="1495366" cy="3308344"/>
          </a:xfrm>
          <a:prstGeom prst="rect">
            <a:avLst/>
          </a:prstGeom>
          <a:noFill/>
          <a:ln w="12700">
            <a:noFill/>
            <a:miter lim="800000"/>
            <a:headEnd/>
            <a:tailEnd/>
          </a:ln>
        </p:spPr>
        <p:txBody>
          <a:bodyPr lIns="0" rIns="0"/>
          <a:lstStyle/>
          <a:p>
            <a:pPr marL="87313" indent="-87313" eaLnBrk="0" hangingPunct="0">
              <a:spcBef>
                <a:spcPts val="400"/>
              </a:spcBef>
              <a:buClr>
                <a:srgbClr val="F0AB00"/>
              </a:buClr>
              <a:buSzPct val="80000"/>
              <a:buFont typeface="Arial" pitchFamily="34" charset="0"/>
              <a:buChar char="•"/>
            </a:pPr>
            <a:r>
              <a:rPr lang="de-DE" sz="950" dirty="0" smtClean="0"/>
              <a:t>Bestellanforderung</a:t>
            </a:r>
          </a:p>
          <a:p>
            <a:pPr marL="87313" indent="-87313" eaLnBrk="0" hangingPunct="0">
              <a:spcBef>
                <a:spcPts val="400"/>
              </a:spcBef>
              <a:buClr>
                <a:srgbClr val="F0AB00"/>
              </a:buClr>
              <a:buSzPct val="80000"/>
              <a:buFont typeface="Arial" pitchFamily="34" charset="0"/>
              <a:buChar char="•"/>
            </a:pPr>
            <a:r>
              <a:rPr lang="de-DE" sz="950" dirty="0" smtClean="0"/>
              <a:t>Lieferantenanfragen</a:t>
            </a:r>
          </a:p>
          <a:p>
            <a:pPr marL="87313" indent="-87313" eaLnBrk="0" hangingPunct="0">
              <a:spcBef>
                <a:spcPts val="400"/>
              </a:spcBef>
              <a:buClr>
                <a:srgbClr val="F0AB00"/>
              </a:buClr>
              <a:buSzPct val="80000"/>
              <a:buFont typeface="Arial" pitchFamily="34" charset="0"/>
              <a:buChar char="•"/>
            </a:pPr>
            <a:r>
              <a:rPr lang="de-DE" sz="950" dirty="0" smtClean="0"/>
              <a:t>Web-fähige RFQ</a:t>
            </a:r>
          </a:p>
          <a:p>
            <a:pPr marL="87313" indent="-87313" eaLnBrk="0" hangingPunct="0">
              <a:spcBef>
                <a:spcPts val="400"/>
              </a:spcBef>
              <a:buClr>
                <a:srgbClr val="F0AB00"/>
              </a:buClr>
              <a:buSzPct val="80000"/>
              <a:buFont typeface="Arial" pitchFamily="34" charset="0"/>
              <a:buChar char="•"/>
            </a:pPr>
            <a:r>
              <a:rPr lang="de-DE" sz="950" dirty="0" smtClean="0"/>
              <a:t>Bestellungen</a:t>
            </a:r>
          </a:p>
          <a:p>
            <a:pPr marL="87313" indent="-87313" eaLnBrk="0" hangingPunct="0">
              <a:spcBef>
                <a:spcPts val="400"/>
              </a:spcBef>
              <a:buClr>
                <a:srgbClr val="F0AB00"/>
              </a:buClr>
              <a:buSzPct val="80000"/>
              <a:buFont typeface="Arial" pitchFamily="34" charset="0"/>
              <a:buChar char="•"/>
            </a:pPr>
            <a:r>
              <a:rPr lang="de-DE" sz="950" dirty="0" smtClean="0"/>
              <a:t>Wareneingänge </a:t>
            </a:r>
          </a:p>
          <a:p>
            <a:pPr marL="87313" indent="-87313" eaLnBrk="0" hangingPunct="0">
              <a:spcBef>
                <a:spcPts val="400"/>
              </a:spcBef>
              <a:buClr>
                <a:srgbClr val="F0AB00"/>
              </a:buClr>
              <a:buSzPct val="80000"/>
              <a:buFont typeface="Arial" pitchFamily="34" charset="0"/>
              <a:buChar char="•"/>
            </a:pPr>
            <a:r>
              <a:rPr lang="de-DE" sz="950" dirty="0" smtClean="0"/>
              <a:t>Retouren</a:t>
            </a:r>
          </a:p>
          <a:p>
            <a:pPr marL="87313" indent="-87313" eaLnBrk="0" hangingPunct="0">
              <a:spcBef>
                <a:spcPts val="400"/>
              </a:spcBef>
              <a:buClr>
                <a:srgbClr val="F0AB00"/>
              </a:buClr>
              <a:buSzPct val="80000"/>
              <a:buFont typeface="Arial" pitchFamily="34" charset="0"/>
              <a:buChar char="•"/>
            </a:pPr>
            <a:r>
              <a:rPr lang="de-DE" sz="950" dirty="0" smtClean="0"/>
              <a:t>Eingangsrechnungen</a:t>
            </a:r>
          </a:p>
          <a:p>
            <a:pPr marL="87313" indent="-87313" eaLnBrk="0" hangingPunct="0">
              <a:spcBef>
                <a:spcPts val="400"/>
              </a:spcBef>
              <a:buClr>
                <a:srgbClr val="F0AB00"/>
              </a:buClr>
              <a:buSzPct val="80000"/>
              <a:buFont typeface="Arial" pitchFamily="34" charset="0"/>
              <a:buChar char="•"/>
            </a:pPr>
            <a:r>
              <a:rPr lang="de-DE" sz="950" dirty="0" smtClean="0"/>
              <a:t>Eingangsvorausrechnung</a:t>
            </a:r>
          </a:p>
          <a:p>
            <a:pPr marL="87313" indent="-87313" eaLnBrk="0" hangingPunct="0">
              <a:spcBef>
                <a:spcPts val="400"/>
              </a:spcBef>
              <a:buClr>
                <a:srgbClr val="F0AB00"/>
              </a:buClr>
              <a:buSzPct val="80000"/>
              <a:buFont typeface="Arial" pitchFamily="34" charset="0"/>
              <a:buChar char="•"/>
            </a:pPr>
            <a:r>
              <a:rPr lang="de-DE" sz="950" dirty="0" smtClean="0"/>
              <a:t>Anzahlungsrechnung </a:t>
            </a:r>
          </a:p>
          <a:p>
            <a:pPr marL="87313" indent="-87313" eaLnBrk="0" hangingPunct="0">
              <a:spcBef>
                <a:spcPts val="400"/>
              </a:spcBef>
              <a:buClr>
                <a:srgbClr val="F0AB00"/>
              </a:buClr>
              <a:buSzPct val="80000"/>
              <a:buFont typeface="Arial" pitchFamily="34" charset="0"/>
              <a:buChar char="•"/>
            </a:pPr>
            <a:r>
              <a:rPr lang="de-DE" sz="950" dirty="0" smtClean="0"/>
              <a:t>Anzahlungsanforderung</a:t>
            </a:r>
          </a:p>
          <a:p>
            <a:pPr marL="87313" indent="-87313" eaLnBrk="0" hangingPunct="0">
              <a:spcBef>
                <a:spcPts val="400"/>
              </a:spcBef>
              <a:buClr>
                <a:srgbClr val="F0AB00"/>
              </a:buClr>
              <a:buSzPct val="80000"/>
              <a:buFont typeface="Arial" pitchFamily="34" charset="0"/>
              <a:buChar char="•"/>
            </a:pPr>
            <a:r>
              <a:rPr lang="de-DE" sz="950" dirty="0" smtClean="0"/>
              <a:t>Stornierung von Belegen</a:t>
            </a:r>
          </a:p>
          <a:p>
            <a:pPr marL="87313" indent="-87313" eaLnBrk="0" hangingPunct="0">
              <a:spcBef>
                <a:spcPts val="400"/>
              </a:spcBef>
              <a:buClr>
                <a:srgbClr val="F0AB00"/>
              </a:buClr>
              <a:buSzPct val="80000"/>
              <a:buFont typeface="Arial" pitchFamily="34" charset="0"/>
              <a:buChar char="•"/>
            </a:pPr>
            <a:r>
              <a:rPr lang="de-DE" sz="950" dirty="0" smtClean="0"/>
              <a:t>Einkaufsgutschriften</a:t>
            </a:r>
          </a:p>
          <a:p>
            <a:pPr marL="87313" indent="-87313" eaLnBrk="0" hangingPunct="0">
              <a:spcBef>
                <a:spcPts val="400"/>
              </a:spcBef>
              <a:buClr>
                <a:srgbClr val="F0AB00"/>
              </a:buClr>
              <a:buSzPct val="80000"/>
              <a:buFont typeface="Arial" pitchFamily="34" charset="0"/>
              <a:buChar char="•"/>
            </a:pPr>
            <a:r>
              <a:rPr lang="de-DE" sz="950" dirty="0" smtClean="0"/>
              <a:t>Wareneinstandspreise</a:t>
            </a:r>
          </a:p>
          <a:p>
            <a:pPr marL="87313" indent="-87313" eaLnBrk="0" hangingPunct="0">
              <a:spcBef>
                <a:spcPts val="400"/>
              </a:spcBef>
              <a:buClr>
                <a:srgbClr val="F0AB00"/>
              </a:buClr>
              <a:buSzPct val="80000"/>
              <a:buFont typeface="Arial" pitchFamily="34" charset="0"/>
              <a:buChar char="•"/>
            </a:pPr>
            <a:r>
              <a:rPr lang="de-DE" sz="950" dirty="0" err="1" smtClean="0"/>
              <a:t>Intrastat</a:t>
            </a:r>
            <a:endParaRPr lang="de-DE" sz="950" dirty="0" smtClean="0"/>
          </a:p>
          <a:p>
            <a:pPr marL="87313" indent="-87313" eaLnBrk="0" hangingPunct="0">
              <a:spcBef>
                <a:spcPts val="400"/>
              </a:spcBef>
              <a:buClr>
                <a:srgbClr val="F0AB00"/>
              </a:buClr>
              <a:buSzPct val="80000"/>
              <a:buFont typeface="Arial" pitchFamily="34" charset="0"/>
              <a:buChar char="•"/>
            </a:pPr>
            <a:r>
              <a:rPr lang="de-DE" sz="950" dirty="0" smtClean="0"/>
              <a:t>Importprozess</a:t>
            </a:r>
          </a:p>
          <a:p>
            <a:pPr marL="87313" indent="-87313" eaLnBrk="0" hangingPunct="0">
              <a:spcBef>
                <a:spcPts val="400"/>
              </a:spcBef>
              <a:buClr>
                <a:srgbClr val="F0AB00"/>
              </a:buClr>
              <a:buSzPct val="80000"/>
              <a:buFont typeface="Arial" pitchFamily="34" charset="0"/>
              <a:buChar char="•"/>
            </a:pPr>
            <a:r>
              <a:rPr lang="de-DE" sz="950" dirty="0" smtClean="0"/>
              <a:t>Workflow</a:t>
            </a:r>
          </a:p>
        </p:txBody>
      </p:sp>
      <p:sp>
        <p:nvSpPr>
          <p:cNvPr id="42" name="Rectangle 7"/>
          <p:cNvSpPr>
            <a:spLocks noChangeArrowheads="1"/>
          </p:cNvSpPr>
          <p:nvPr/>
        </p:nvSpPr>
        <p:spPr bwMode="gray">
          <a:xfrm>
            <a:off x="6033530" y="2271474"/>
            <a:ext cx="1477310" cy="3308344"/>
          </a:xfrm>
          <a:prstGeom prst="rect">
            <a:avLst/>
          </a:prstGeom>
          <a:noFill/>
          <a:ln w="12700">
            <a:noFill/>
            <a:miter lim="800000"/>
            <a:headEnd/>
            <a:tailEnd/>
          </a:ln>
        </p:spPr>
        <p:txBody>
          <a:bodyPr lIns="0" rIns="0"/>
          <a:lstStyle/>
          <a:p>
            <a:pPr marL="87313" indent="-87313" eaLnBrk="0" hangingPunct="0">
              <a:spcBef>
                <a:spcPts val="400"/>
              </a:spcBef>
              <a:buClr>
                <a:srgbClr val="F0AB00"/>
              </a:buClr>
              <a:buSzPct val="80000"/>
              <a:buFont typeface="Arial" pitchFamily="34" charset="0"/>
              <a:buChar char="•"/>
            </a:pPr>
            <a:r>
              <a:rPr lang="de-DE" sz="950" dirty="0" smtClean="0"/>
              <a:t>Artikelverwaltung</a:t>
            </a:r>
          </a:p>
          <a:p>
            <a:pPr marL="87313" indent="-87313" eaLnBrk="0" hangingPunct="0">
              <a:spcBef>
                <a:spcPts val="400"/>
              </a:spcBef>
              <a:buClr>
                <a:srgbClr val="F0AB00"/>
              </a:buClr>
              <a:buSzPct val="80000"/>
              <a:buFont typeface="Arial" pitchFamily="34" charset="0"/>
              <a:buChar char="•"/>
            </a:pPr>
            <a:r>
              <a:rPr lang="de-DE" sz="950" dirty="0" smtClean="0"/>
              <a:t>Artikellisten</a:t>
            </a:r>
          </a:p>
          <a:p>
            <a:pPr marL="87313" indent="-87313" eaLnBrk="0" hangingPunct="0">
              <a:spcBef>
                <a:spcPts val="400"/>
              </a:spcBef>
              <a:buClr>
                <a:srgbClr val="F0AB00"/>
              </a:buClr>
              <a:buSzPct val="80000"/>
              <a:buFont typeface="Arial" pitchFamily="34" charset="0"/>
              <a:buChar char="•"/>
            </a:pPr>
            <a:r>
              <a:rPr lang="de-DE" sz="950" dirty="0" smtClean="0"/>
              <a:t>Preislisten</a:t>
            </a:r>
          </a:p>
          <a:p>
            <a:pPr marL="87313" indent="-87313" eaLnBrk="0" hangingPunct="0">
              <a:spcBef>
                <a:spcPts val="400"/>
              </a:spcBef>
              <a:buClr>
                <a:srgbClr val="F0AB00"/>
              </a:buClr>
              <a:buSzPct val="80000"/>
              <a:buFont typeface="Arial" pitchFamily="34" charset="0"/>
              <a:buChar char="•"/>
            </a:pPr>
            <a:r>
              <a:rPr lang="de-DE" sz="950" dirty="0" smtClean="0"/>
              <a:t>Wareneingänge</a:t>
            </a:r>
          </a:p>
          <a:p>
            <a:pPr marL="87313" indent="-87313" eaLnBrk="0" hangingPunct="0">
              <a:spcBef>
                <a:spcPts val="400"/>
              </a:spcBef>
              <a:buClr>
                <a:srgbClr val="F0AB00"/>
              </a:buClr>
              <a:buSzPct val="80000"/>
              <a:buFont typeface="Arial" pitchFamily="34" charset="0"/>
              <a:buChar char="•"/>
            </a:pPr>
            <a:r>
              <a:rPr lang="de-DE" sz="950" dirty="0" smtClean="0"/>
              <a:t>Warenausgänge</a:t>
            </a:r>
          </a:p>
          <a:p>
            <a:pPr marL="87313" indent="-87313" eaLnBrk="0" hangingPunct="0">
              <a:spcBef>
                <a:spcPts val="400"/>
              </a:spcBef>
              <a:buClr>
                <a:srgbClr val="F0AB00"/>
              </a:buClr>
              <a:buSzPct val="80000"/>
              <a:buFont typeface="Arial" pitchFamily="34" charset="0"/>
              <a:buChar char="•"/>
            </a:pPr>
            <a:r>
              <a:rPr lang="de-DE" sz="950" dirty="0" smtClean="0"/>
              <a:t>Bestandstransaktionen</a:t>
            </a:r>
          </a:p>
          <a:p>
            <a:pPr marL="87313" indent="-87313" eaLnBrk="0" hangingPunct="0">
              <a:spcBef>
                <a:spcPts val="400"/>
              </a:spcBef>
              <a:buClr>
                <a:srgbClr val="F0AB00"/>
              </a:buClr>
              <a:buSzPct val="80000"/>
              <a:buFont typeface="Arial" pitchFamily="34" charset="0"/>
              <a:buChar char="•"/>
            </a:pPr>
            <a:r>
              <a:rPr lang="de-DE" sz="950" dirty="0" smtClean="0"/>
              <a:t>Umbuchungen</a:t>
            </a:r>
          </a:p>
          <a:p>
            <a:pPr marL="87313" indent="-87313" eaLnBrk="0" hangingPunct="0">
              <a:spcBef>
                <a:spcPts val="400"/>
              </a:spcBef>
              <a:buClr>
                <a:srgbClr val="F0AB00"/>
              </a:buClr>
              <a:buSzPct val="80000"/>
              <a:buFont typeface="Arial" pitchFamily="34" charset="0"/>
              <a:buChar char="•"/>
            </a:pPr>
            <a:r>
              <a:rPr lang="de-DE" sz="950" dirty="0" smtClean="0"/>
              <a:t>Seriennummern-verwaltung</a:t>
            </a:r>
          </a:p>
          <a:p>
            <a:pPr marL="87313" indent="-87313" eaLnBrk="0" hangingPunct="0">
              <a:spcBef>
                <a:spcPts val="400"/>
              </a:spcBef>
              <a:buClr>
                <a:srgbClr val="F0AB00"/>
              </a:buClr>
              <a:buSzPct val="80000"/>
              <a:buFont typeface="Arial" pitchFamily="34" charset="0"/>
              <a:buChar char="•"/>
            </a:pPr>
            <a:r>
              <a:rPr lang="de-DE" sz="950" dirty="0" smtClean="0"/>
              <a:t>Chargennummern-verwaltung</a:t>
            </a:r>
          </a:p>
          <a:p>
            <a:pPr marL="87313" indent="-87313" eaLnBrk="0" hangingPunct="0">
              <a:spcBef>
                <a:spcPts val="400"/>
              </a:spcBef>
              <a:buClr>
                <a:srgbClr val="F0AB00"/>
              </a:buClr>
              <a:buSzPct val="80000"/>
              <a:buFont typeface="Arial" pitchFamily="34" charset="0"/>
              <a:buChar char="•"/>
            </a:pPr>
            <a:r>
              <a:rPr lang="de-DE" sz="950" dirty="0"/>
              <a:t>Kommissionieren und Packen</a:t>
            </a:r>
            <a:endParaRPr lang="de-DE" sz="950" dirty="0" smtClean="0"/>
          </a:p>
          <a:p>
            <a:pPr marL="87313" indent="-87313" eaLnBrk="0" hangingPunct="0">
              <a:spcBef>
                <a:spcPts val="400"/>
              </a:spcBef>
              <a:buClr>
                <a:srgbClr val="F0AB00"/>
              </a:buClr>
              <a:buSzPct val="80000"/>
              <a:buFont typeface="Arial" pitchFamily="34" charset="0"/>
              <a:buChar char="•"/>
            </a:pPr>
            <a:r>
              <a:rPr lang="de-DE" sz="950" dirty="0" smtClean="0"/>
              <a:t>Wiederkehrende Transaktionen</a:t>
            </a:r>
          </a:p>
          <a:p>
            <a:pPr marL="87313" indent="-87313" eaLnBrk="0" hangingPunct="0">
              <a:spcBef>
                <a:spcPts val="400"/>
              </a:spcBef>
              <a:buClr>
                <a:srgbClr val="F0AB00"/>
              </a:buClr>
              <a:buSzPct val="80000"/>
              <a:buFont typeface="Arial" pitchFamily="34" charset="0"/>
              <a:buChar char="•"/>
            </a:pPr>
            <a:r>
              <a:rPr lang="de-DE" sz="950" dirty="0" smtClean="0"/>
              <a:t>Bestandsverfolgung</a:t>
            </a:r>
          </a:p>
          <a:p>
            <a:pPr marL="87313" indent="-87313" eaLnBrk="0" hangingPunct="0">
              <a:spcBef>
                <a:spcPts val="400"/>
              </a:spcBef>
              <a:buClr>
                <a:srgbClr val="F0AB00"/>
              </a:buClr>
              <a:buSzPct val="80000"/>
              <a:buFont typeface="Arial" pitchFamily="34" charset="0"/>
              <a:buChar char="•"/>
            </a:pPr>
            <a:r>
              <a:rPr lang="de-DE" sz="950" dirty="0" smtClean="0"/>
              <a:t>Lagerplatz</a:t>
            </a:r>
          </a:p>
          <a:p>
            <a:pPr marL="87313" indent="-87313" eaLnBrk="0" hangingPunct="0">
              <a:spcBef>
                <a:spcPts val="400"/>
              </a:spcBef>
              <a:buClr>
                <a:srgbClr val="F0AB00"/>
              </a:buClr>
              <a:buSzPct val="80000"/>
              <a:buFont typeface="Arial" pitchFamily="34" charset="0"/>
              <a:buChar char="•"/>
            </a:pPr>
            <a:r>
              <a:rPr lang="de-DE" sz="950" dirty="0" smtClean="0"/>
              <a:t>Mehrere Mengeneinheiten</a:t>
            </a:r>
          </a:p>
          <a:p>
            <a:pPr marL="87313" indent="-87313" eaLnBrk="0" hangingPunct="0">
              <a:spcBef>
                <a:spcPts val="400"/>
              </a:spcBef>
              <a:buClr>
                <a:srgbClr val="F0AB00"/>
              </a:buClr>
              <a:buSzPct val="80000"/>
              <a:buFont typeface="Arial" pitchFamily="34" charset="0"/>
              <a:buChar char="•"/>
            </a:pPr>
            <a:r>
              <a:rPr lang="de-DE" sz="950" dirty="0" smtClean="0"/>
              <a:t>Inventur</a:t>
            </a:r>
          </a:p>
        </p:txBody>
      </p:sp>
      <p:sp>
        <p:nvSpPr>
          <p:cNvPr id="43" name="Rectangle 7"/>
          <p:cNvSpPr>
            <a:spLocks noChangeArrowheads="1"/>
          </p:cNvSpPr>
          <p:nvPr/>
        </p:nvSpPr>
        <p:spPr bwMode="gray">
          <a:xfrm>
            <a:off x="7424225" y="2271474"/>
            <a:ext cx="1394488" cy="3308344"/>
          </a:xfrm>
          <a:prstGeom prst="rect">
            <a:avLst/>
          </a:prstGeom>
          <a:noFill/>
          <a:ln w="12700">
            <a:noFill/>
            <a:miter lim="800000"/>
            <a:headEnd/>
            <a:tailEnd/>
          </a:ln>
        </p:spPr>
        <p:txBody>
          <a:bodyPr lIns="0" rIns="0"/>
          <a:lstStyle/>
          <a:p>
            <a:pPr marL="87313" indent="-87313" eaLnBrk="0" hangingPunct="0">
              <a:spcBef>
                <a:spcPts val="400"/>
              </a:spcBef>
              <a:buClr>
                <a:srgbClr val="F0AB00"/>
              </a:buClr>
              <a:buSzPct val="80000"/>
              <a:buFont typeface="Arial" pitchFamily="34" charset="0"/>
              <a:buChar char="•"/>
            </a:pPr>
            <a:r>
              <a:rPr lang="de-DE" sz="950" dirty="0" smtClean="0"/>
              <a:t>Stücklisten</a:t>
            </a:r>
          </a:p>
          <a:p>
            <a:pPr marL="87313" indent="-87313" eaLnBrk="0" hangingPunct="0">
              <a:spcBef>
                <a:spcPts val="400"/>
              </a:spcBef>
              <a:buClr>
                <a:srgbClr val="F0AB00"/>
              </a:buClr>
              <a:buSzPct val="80000"/>
              <a:buFont typeface="Arial" pitchFamily="34" charset="0"/>
              <a:buChar char="•"/>
            </a:pPr>
            <a:r>
              <a:rPr lang="de-DE" sz="950" dirty="0" smtClean="0"/>
              <a:t>Artikelsets</a:t>
            </a:r>
          </a:p>
          <a:p>
            <a:pPr marL="87313" indent="-87313" eaLnBrk="0" hangingPunct="0">
              <a:spcBef>
                <a:spcPts val="400"/>
              </a:spcBef>
              <a:buClr>
                <a:srgbClr val="F0AB00"/>
              </a:buClr>
              <a:buSzPct val="80000"/>
              <a:buFont typeface="Arial" pitchFamily="34" charset="0"/>
              <a:buChar char="•"/>
            </a:pPr>
            <a:r>
              <a:rPr lang="de-DE" sz="950" dirty="0" smtClean="0"/>
              <a:t>Produktionsaufträge</a:t>
            </a:r>
          </a:p>
          <a:p>
            <a:pPr marL="87313" indent="-87313" eaLnBrk="0" hangingPunct="0">
              <a:spcBef>
                <a:spcPts val="400"/>
              </a:spcBef>
              <a:buClr>
                <a:srgbClr val="F0AB00"/>
              </a:buClr>
              <a:buSzPct val="80000"/>
              <a:buFont typeface="Arial" pitchFamily="34" charset="0"/>
              <a:buChar char="•"/>
            </a:pPr>
            <a:r>
              <a:rPr lang="de-DE" sz="950" dirty="0" smtClean="0"/>
              <a:t>Warenausgänge</a:t>
            </a:r>
          </a:p>
          <a:p>
            <a:pPr marL="87313" indent="-87313" eaLnBrk="0" hangingPunct="0">
              <a:spcBef>
                <a:spcPts val="400"/>
              </a:spcBef>
              <a:buClr>
                <a:srgbClr val="F0AB00"/>
              </a:buClr>
              <a:buSzPct val="80000"/>
              <a:buFont typeface="Arial" pitchFamily="34" charset="0"/>
              <a:buChar char="•"/>
            </a:pPr>
            <a:r>
              <a:rPr lang="de-DE" sz="950" dirty="0" smtClean="0"/>
              <a:t>Wareneingänge</a:t>
            </a:r>
          </a:p>
          <a:p>
            <a:pPr marL="87313" indent="-87313" eaLnBrk="0" hangingPunct="0">
              <a:spcBef>
                <a:spcPts val="400"/>
              </a:spcBef>
              <a:buClr>
                <a:srgbClr val="F0AB00"/>
              </a:buClr>
              <a:buSzPct val="80000"/>
              <a:buFont typeface="Arial" pitchFamily="34" charset="0"/>
              <a:buChar char="•"/>
            </a:pPr>
            <a:r>
              <a:rPr lang="de-DE" sz="950" dirty="0" smtClean="0"/>
              <a:t>Produktions-Dashboards</a:t>
            </a:r>
          </a:p>
          <a:p>
            <a:pPr marL="87313" indent="-87313" eaLnBrk="0" hangingPunct="0">
              <a:spcBef>
                <a:spcPts val="400"/>
              </a:spcBef>
              <a:buClr>
                <a:srgbClr val="F0AB00"/>
              </a:buClr>
              <a:buSzPct val="80000"/>
              <a:buFont typeface="Arial" pitchFamily="34" charset="0"/>
              <a:buChar char="•"/>
            </a:pPr>
            <a:r>
              <a:rPr lang="de-DE" sz="950" dirty="0" smtClean="0"/>
              <a:t>Sachkontenfindung</a:t>
            </a:r>
          </a:p>
          <a:p>
            <a:pPr marL="87313" indent="-87313" eaLnBrk="0" hangingPunct="0">
              <a:spcBef>
                <a:spcPts val="400"/>
              </a:spcBef>
              <a:buClr>
                <a:srgbClr val="F0AB00"/>
              </a:buClr>
              <a:buSzPct val="80000"/>
              <a:buFont typeface="Arial" pitchFamily="34" charset="0"/>
              <a:buChar char="•"/>
            </a:pPr>
            <a:r>
              <a:rPr lang="de-DE" sz="950" dirty="0" smtClean="0"/>
              <a:t>Lebenszyklus-management</a:t>
            </a:r>
          </a:p>
          <a:p>
            <a:pPr marL="87313" indent="-87313" eaLnBrk="0" hangingPunct="0">
              <a:spcBef>
                <a:spcPts val="400"/>
              </a:spcBef>
              <a:buClr>
                <a:srgbClr val="F0AB00"/>
              </a:buClr>
              <a:buSzPct val="80000"/>
              <a:buFont typeface="Arial" pitchFamily="34" charset="0"/>
              <a:buChar char="•"/>
            </a:pPr>
            <a:r>
              <a:rPr lang="de-DE" sz="950" dirty="0" smtClean="0"/>
              <a:t>Berechnung der Artikelkosten</a:t>
            </a:r>
          </a:p>
          <a:p>
            <a:pPr marL="87313" indent="-87313" eaLnBrk="0" hangingPunct="0">
              <a:spcBef>
                <a:spcPts val="400"/>
              </a:spcBef>
              <a:buClr>
                <a:srgbClr val="F0AB00"/>
              </a:buClr>
              <a:buSzPct val="80000"/>
              <a:buFont typeface="Arial" pitchFamily="34" charset="0"/>
              <a:buChar char="•"/>
            </a:pPr>
            <a:r>
              <a:rPr lang="de-DE" sz="950" dirty="0" smtClean="0"/>
              <a:t>Prognosen</a:t>
            </a:r>
          </a:p>
          <a:p>
            <a:pPr marL="87313" indent="-87313" eaLnBrk="0" hangingPunct="0">
              <a:spcBef>
                <a:spcPts val="400"/>
              </a:spcBef>
              <a:buClr>
                <a:srgbClr val="F0AB00"/>
              </a:buClr>
              <a:buSzPct val="80000"/>
              <a:buFont typeface="Arial" pitchFamily="34" charset="0"/>
              <a:buChar char="•"/>
            </a:pPr>
            <a:r>
              <a:rPr lang="de-DE" sz="950" dirty="0" smtClean="0"/>
              <a:t>MRP</a:t>
            </a:r>
          </a:p>
          <a:p>
            <a:pPr marL="87313" indent="-87313" eaLnBrk="0" hangingPunct="0">
              <a:spcBef>
                <a:spcPts val="400"/>
              </a:spcBef>
              <a:buClr>
                <a:srgbClr val="F0AB00"/>
              </a:buClr>
              <a:buSzPct val="80000"/>
              <a:buFont typeface="Arial" pitchFamily="34" charset="0"/>
              <a:buChar char="•"/>
            </a:pPr>
            <a:r>
              <a:rPr lang="de-DE" sz="950" dirty="0" smtClean="0"/>
              <a:t>Streckengeschäfte</a:t>
            </a:r>
          </a:p>
          <a:p>
            <a:pPr marL="87313" indent="-87313" eaLnBrk="0" hangingPunct="0">
              <a:spcBef>
                <a:spcPts val="400"/>
              </a:spcBef>
              <a:buClr>
                <a:srgbClr val="F0AB00"/>
              </a:buClr>
              <a:buSzPct val="80000"/>
              <a:buFont typeface="Arial" pitchFamily="34" charset="0"/>
              <a:buChar char="•"/>
            </a:pPr>
            <a:r>
              <a:rPr lang="de-DE" sz="950" dirty="0"/>
              <a:t>Kundeneinzelfertigung </a:t>
            </a:r>
            <a:endParaRPr lang="de-DE" sz="950" dirty="0" smtClean="0"/>
          </a:p>
          <a:p>
            <a:pPr marL="87313" indent="-87313" eaLnBrk="0" hangingPunct="0">
              <a:spcBef>
                <a:spcPts val="400"/>
              </a:spcBef>
              <a:buClr>
                <a:srgbClr val="F0AB00"/>
              </a:buClr>
              <a:buSzPct val="80000"/>
              <a:buFont typeface="Arial" pitchFamily="34" charset="0"/>
              <a:buChar char="•"/>
            </a:pPr>
            <a:r>
              <a:rPr lang="de-DE" sz="950" dirty="0" smtClean="0"/>
              <a:t>Bestellempfehlungen</a:t>
            </a:r>
          </a:p>
        </p:txBody>
      </p:sp>
      <p:sp>
        <p:nvSpPr>
          <p:cNvPr id="44" name="Rectangle 7"/>
          <p:cNvSpPr>
            <a:spLocks noChangeArrowheads="1"/>
          </p:cNvSpPr>
          <p:nvPr/>
        </p:nvSpPr>
        <p:spPr bwMode="gray">
          <a:xfrm>
            <a:off x="323528" y="2271473"/>
            <a:ext cx="1416035" cy="3678947"/>
          </a:xfrm>
          <a:prstGeom prst="rect">
            <a:avLst/>
          </a:prstGeom>
          <a:noFill/>
          <a:ln w="12700">
            <a:noFill/>
            <a:miter lim="800000"/>
            <a:headEnd/>
            <a:tailEnd/>
          </a:ln>
        </p:spPr>
        <p:txBody>
          <a:bodyPr lIns="0" rIns="0"/>
          <a:lstStyle/>
          <a:p>
            <a:pPr marL="87313" indent="-87313" eaLnBrk="0" hangingPunct="0">
              <a:spcBef>
                <a:spcPts val="200"/>
              </a:spcBef>
              <a:buClr>
                <a:srgbClr val="F0AB00"/>
              </a:buClr>
              <a:buSzPct val="80000"/>
              <a:buFont typeface="Arial" pitchFamily="34" charset="0"/>
              <a:buChar char="•"/>
            </a:pPr>
            <a:r>
              <a:rPr lang="de-DE" sz="950" dirty="0" smtClean="0"/>
              <a:t>Kontenplan</a:t>
            </a:r>
          </a:p>
          <a:p>
            <a:pPr marL="87313" indent="-87313" eaLnBrk="0" hangingPunct="0">
              <a:spcBef>
                <a:spcPts val="200"/>
              </a:spcBef>
              <a:buClr>
                <a:srgbClr val="F0AB00"/>
              </a:buClr>
              <a:buSzPct val="80000"/>
              <a:buFont typeface="Arial" pitchFamily="34" charset="0"/>
              <a:buChar char="•"/>
            </a:pPr>
            <a:r>
              <a:rPr lang="de-DE" sz="950" dirty="0" smtClean="0"/>
              <a:t>Journalbuchungen</a:t>
            </a:r>
          </a:p>
          <a:p>
            <a:pPr marL="87313" indent="-87313" eaLnBrk="0" hangingPunct="0">
              <a:spcBef>
                <a:spcPts val="200"/>
              </a:spcBef>
              <a:buClr>
                <a:srgbClr val="F0AB00"/>
              </a:buClr>
              <a:buSzPct val="80000"/>
              <a:buFont typeface="Arial" pitchFamily="34" charset="0"/>
              <a:buChar char="•"/>
            </a:pPr>
            <a:r>
              <a:rPr lang="de-DE" sz="950" dirty="0" smtClean="0"/>
              <a:t>Kontierungsmuster</a:t>
            </a:r>
          </a:p>
          <a:p>
            <a:pPr marL="87313" indent="-87313" eaLnBrk="0" hangingPunct="0">
              <a:spcBef>
                <a:spcPts val="200"/>
              </a:spcBef>
              <a:buClr>
                <a:srgbClr val="F0AB00"/>
              </a:buClr>
              <a:buSzPct val="80000"/>
              <a:buFont typeface="Arial" pitchFamily="34" charset="0"/>
              <a:buChar char="•"/>
            </a:pPr>
            <a:r>
              <a:rPr lang="de-DE" sz="950" dirty="0" smtClean="0"/>
              <a:t>Dauerbuchungen</a:t>
            </a:r>
          </a:p>
          <a:p>
            <a:pPr marL="87313" indent="-87313" eaLnBrk="0" hangingPunct="0">
              <a:spcBef>
                <a:spcPts val="200"/>
              </a:spcBef>
              <a:buClr>
                <a:srgbClr val="F0AB00"/>
              </a:buClr>
              <a:buSzPct val="80000"/>
              <a:buFont typeface="Arial" pitchFamily="34" charset="0"/>
              <a:buChar char="•"/>
            </a:pPr>
            <a:r>
              <a:rPr lang="de-DE" sz="950" dirty="0" smtClean="0"/>
              <a:t>Wechselkurse in mehreren Währungen</a:t>
            </a:r>
          </a:p>
          <a:p>
            <a:pPr marL="87313" indent="-87313" eaLnBrk="0" hangingPunct="0">
              <a:spcBef>
                <a:spcPts val="200"/>
              </a:spcBef>
              <a:buClr>
                <a:srgbClr val="F0AB00"/>
              </a:buClr>
              <a:buSzPct val="80000"/>
              <a:buFont typeface="Arial" pitchFamily="34" charset="0"/>
              <a:buChar char="•"/>
            </a:pPr>
            <a:r>
              <a:rPr lang="de-DE" sz="950" dirty="0" smtClean="0"/>
              <a:t>Finanzberichte</a:t>
            </a:r>
          </a:p>
          <a:p>
            <a:pPr marL="87313" indent="-87313" eaLnBrk="0" hangingPunct="0">
              <a:spcBef>
                <a:spcPts val="200"/>
              </a:spcBef>
              <a:buClr>
                <a:srgbClr val="F0AB00"/>
              </a:buClr>
              <a:buSzPct val="80000"/>
              <a:buFont typeface="Arial" pitchFamily="34" charset="0"/>
              <a:buChar char="•"/>
            </a:pPr>
            <a:r>
              <a:rPr lang="de-DE" sz="950" dirty="0" smtClean="0"/>
              <a:t>Budgetverwaltung</a:t>
            </a:r>
          </a:p>
          <a:p>
            <a:pPr marL="87313" indent="-87313" eaLnBrk="0" hangingPunct="0">
              <a:spcBef>
                <a:spcPts val="200"/>
              </a:spcBef>
              <a:buClr>
                <a:srgbClr val="F0AB00"/>
              </a:buClr>
              <a:buSzPct val="80000"/>
              <a:buFont typeface="Arial" pitchFamily="34" charset="0"/>
              <a:buChar char="•"/>
            </a:pPr>
            <a:r>
              <a:rPr lang="de-DE" sz="950" dirty="0" smtClean="0"/>
              <a:t>Kostenrechnung</a:t>
            </a:r>
          </a:p>
          <a:p>
            <a:pPr marL="87313" indent="-87313" eaLnBrk="0" hangingPunct="0">
              <a:spcBef>
                <a:spcPts val="200"/>
              </a:spcBef>
              <a:buClr>
                <a:srgbClr val="F0AB00"/>
              </a:buClr>
              <a:buSzPct val="80000"/>
              <a:buFont typeface="Arial" pitchFamily="34" charset="0"/>
              <a:buChar char="•"/>
            </a:pPr>
            <a:r>
              <a:rPr lang="de-DE" sz="950" dirty="0" smtClean="0"/>
              <a:t>Mehrere Buchungs-perioden</a:t>
            </a:r>
          </a:p>
          <a:p>
            <a:pPr marL="87313" indent="-87313" eaLnBrk="0" hangingPunct="0">
              <a:spcBef>
                <a:spcPts val="200"/>
              </a:spcBef>
              <a:buClr>
                <a:srgbClr val="F0AB00"/>
              </a:buClr>
              <a:buSzPct val="80000"/>
              <a:buFont typeface="Arial" pitchFamily="34" charset="0"/>
              <a:buChar char="•"/>
            </a:pPr>
            <a:r>
              <a:rPr lang="de-DE" sz="950" dirty="0" smtClean="0"/>
              <a:t>Eingangszahlungen</a:t>
            </a:r>
          </a:p>
          <a:p>
            <a:pPr marL="87313" indent="-87313" eaLnBrk="0" hangingPunct="0">
              <a:spcBef>
                <a:spcPts val="200"/>
              </a:spcBef>
              <a:buClr>
                <a:srgbClr val="F0AB00"/>
              </a:buClr>
              <a:buSzPct val="80000"/>
              <a:buFont typeface="Arial" pitchFamily="34" charset="0"/>
              <a:buChar char="•"/>
            </a:pPr>
            <a:r>
              <a:rPr lang="de-DE" sz="950" dirty="0" smtClean="0"/>
              <a:t>Ausgangszahlungen</a:t>
            </a:r>
          </a:p>
          <a:p>
            <a:pPr marL="87313" indent="-87313" eaLnBrk="0" hangingPunct="0">
              <a:spcBef>
                <a:spcPts val="200"/>
              </a:spcBef>
              <a:buClr>
                <a:srgbClr val="F0AB00"/>
              </a:buClr>
              <a:buSzPct val="80000"/>
              <a:buFont typeface="Arial" pitchFamily="34" charset="0"/>
              <a:buChar char="•"/>
            </a:pPr>
            <a:r>
              <a:rPr lang="de-DE" sz="950" dirty="0" smtClean="0"/>
              <a:t>Zahlungslauf</a:t>
            </a:r>
          </a:p>
          <a:p>
            <a:pPr marL="87313" indent="-87313" eaLnBrk="0" hangingPunct="0">
              <a:spcBef>
                <a:spcPts val="200"/>
              </a:spcBef>
              <a:buClr>
                <a:srgbClr val="F0AB00"/>
              </a:buClr>
              <a:buSzPct val="80000"/>
              <a:buFont typeface="Arial" pitchFamily="34" charset="0"/>
              <a:buChar char="•"/>
            </a:pPr>
            <a:r>
              <a:rPr lang="de-DE" sz="950" dirty="0" smtClean="0"/>
              <a:t>Kontoauszugs-verarbeitung </a:t>
            </a:r>
          </a:p>
          <a:p>
            <a:pPr marL="87313" indent="-87313" eaLnBrk="0" hangingPunct="0">
              <a:spcBef>
                <a:spcPts val="200"/>
              </a:spcBef>
              <a:buClr>
                <a:srgbClr val="F0AB00"/>
              </a:buClr>
              <a:buSzPct val="80000"/>
              <a:buFont typeface="Arial" pitchFamily="34" charset="0"/>
              <a:buChar char="•"/>
            </a:pPr>
            <a:r>
              <a:rPr lang="de-DE" sz="950" dirty="0" smtClean="0"/>
              <a:t>Schecks</a:t>
            </a:r>
          </a:p>
          <a:p>
            <a:pPr marL="87313" indent="-87313" eaLnBrk="0" hangingPunct="0">
              <a:spcBef>
                <a:spcPts val="200"/>
              </a:spcBef>
              <a:buClr>
                <a:srgbClr val="F0AB00"/>
              </a:buClr>
              <a:buSzPct val="80000"/>
              <a:buFont typeface="Arial" pitchFamily="34" charset="0"/>
              <a:buChar char="•"/>
            </a:pPr>
            <a:r>
              <a:rPr lang="de-DE" sz="950" dirty="0" smtClean="0"/>
              <a:t>Kredite</a:t>
            </a:r>
          </a:p>
          <a:p>
            <a:pPr marL="87313" indent="-87313" eaLnBrk="0" hangingPunct="0">
              <a:spcBef>
                <a:spcPts val="200"/>
              </a:spcBef>
              <a:buClr>
                <a:srgbClr val="F0AB00"/>
              </a:buClr>
              <a:buSzPct val="80000"/>
              <a:buFont typeface="Arial" pitchFamily="34" charset="0"/>
              <a:buChar char="•"/>
            </a:pPr>
            <a:r>
              <a:rPr lang="de-DE" sz="950" dirty="0" smtClean="0"/>
              <a:t>Zurückgestellte Zahlungen</a:t>
            </a:r>
          </a:p>
          <a:p>
            <a:pPr marL="87313" indent="-87313" eaLnBrk="0" hangingPunct="0">
              <a:spcBef>
                <a:spcPts val="200"/>
              </a:spcBef>
              <a:buClr>
                <a:srgbClr val="F0AB00"/>
              </a:buClr>
              <a:buSzPct val="80000"/>
              <a:buFont typeface="Arial" pitchFamily="34" charset="0"/>
              <a:buChar char="•"/>
            </a:pPr>
            <a:r>
              <a:rPr lang="de-DE" sz="950" dirty="0" smtClean="0"/>
              <a:t>Kontenabstimmung</a:t>
            </a:r>
          </a:p>
          <a:p>
            <a:pPr marL="87313" indent="-87313" eaLnBrk="0" hangingPunct="0">
              <a:spcBef>
                <a:spcPts val="200"/>
              </a:spcBef>
              <a:buClr>
                <a:srgbClr val="F0AB00"/>
              </a:buClr>
              <a:buSzPct val="80000"/>
              <a:buFont typeface="Arial" pitchFamily="34" charset="0"/>
              <a:buChar char="•"/>
            </a:pPr>
            <a:r>
              <a:rPr lang="de-DE" sz="950" dirty="0" smtClean="0"/>
              <a:t>DATEV / ELSTER</a:t>
            </a:r>
          </a:p>
          <a:p>
            <a:pPr marL="87313" indent="-87313" eaLnBrk="0" hangingPunct="0">
              <a:spcBef>
                <a:spcPts val="200"/>
              </a:spcBef>
              <a:buClr>
                <a:srgbClr val="F0AB00"/>
              </a:buClr>
              <a:buSzPct val="80000"/>
              <a:buFont typeface="Arial" pitchFamily="34" charset="0"/>
              <a:buChar char="•"/>
            </a:pPr>
            <a:r>
              <a:rPr lang="de-DE" sz="950" dirty="0" smtClean="0"/>
              <a:t>Anlagenbuchhaltung</a:t>
            </a:r>
          </a:p>
          <a:p>
            <a:pPr marL="87313" indent="-87313" eaLnBrk="0" hangingPunct="0">
              <a:spcBef>
                <a:spcPts val="200"/>
              </a:spcBef>
              <a:buClr>
                <a:srgbClr val="F0AB00"/>
              </a:buClr>
              <a:buSzPct val="80000"/>
              <a:buFont typeface="Arial" pitchFamily="34" charset="0"/>
              <a:buChar char="•"/>
            </a:pPr>
            <a:r>
              <a:rPr lang="de-DE" sz="950" dirty="0" smtClean="0"/>
              <a:t>SEPA</a:t>
            </a:r>
          </a:p>
        </p:txBody>
      </p:sp>
      <p:sp>
        <p:nvSpPr>
          <p:cNvPr id="45" name="Rectangle 7"/>
          <p:cNvSpPr>
            <a:spLocks noChangeArrowheads="1"/>
          </p:cNvSpPr>
          <p:nvPr/>
        </p:nvSpPr>
        <p:spPr bwMode="gray">
          <a:xfrm>
            <a:off x="1752319" y="2271474"/>
            <a:ext cx="1558970" cy="3308344"/>
          </a:xfrm>
          <a:prstGeom prst="rect">
            <a:avLst/>
          </a:prstGeom>
          <a:noFill/>
          <a:ln w="12700">
            <a:noFill/>
            <a:miter lim="800000"/>
            <a:headEnd/>
            <a:tailEnd/>
          </a:ln>
        </p:spPr>
        <p:txBody>
          <a:bodyPr lIns="0" rIns="0"/>
          <a:lstStyle/>
          <a:p>
            <a:pPr marL="87313" indent="-87313" eaLnBrk="0" hangingPunct="0">
              <a:spcBef>
                <a:spcPts val="300"/>
              </a:spcBef>
              <a:buClr>
                <a:srgbClr val="F0AB00"/>
              </a:buClr>
              <a:buSzPct val="80000"/>
              <a:buFont typeface="Arial" pitchFamily="34" charset="0"/>
              <a:buChar char="•"/>
            </a:pPr>
            <a:r>
              <a:rPr lang="de-DE" sz="950" dirty="0" smtClean="0"/>
              <a:t>Opportunity- und </a:t>
            </a:r>
            <a:br>
              <a:rPr lang="de-DE" sz="950" dirty="0" smtClean="0"/>
            </a:br>
            <a:r>
              <a:rPr lang="de-DE" sz="950" dirty="0" smtClean="0"/>
              <a:t>Pipeline-Verwaltung</a:t>
            </a:r>
          </a:p>
          <a:p>
            <a:pPr marL="87313" indent="-87313" eaLnBrk="0" hangingPunct="0">
              <a:spcBef>
                <a:spcPts val="300"/>
              </a:spcBef>
              <a:buClr>
                <a:srgbClr val="F0AB00"/>
              </a:buClr>
              <a:buSzPct val="80000"/>
              <a:buFont typeface="Arial" pitchFamily="34" charset="0"/>
              <a:buChar char="•"/>
            </a:pPr>
            <a:r>
              <a:rPr lang="de-DE" sz="950" dirty="0" smtClean="0"/>
              <a:t>Vertragsmanagement</a:t>
            </a:r>
          </a:p>
          <a:p>
            <a:pPr marL="87313" indent="-87313" eaLnBrk="0" hangingPunct="0">
              <a:spcBef>
                <a:spcPts val="300"/>
              </a:spcBef>
              <a:buClr>
                <a:srgbClr val="F0AB00"/>
              </a:buClr>
              <a:buSzPct val="80000"/>
              <a:buFont typeface="Arial" pitchFamily="34" charset="0"/>
              <a:buChar char="•"/>
            </a:pPr>
            <a:r>
              <a:rPr lang="de-DE" sz="950" dirty="0" smtClean="0"/>
              <a:t>Aktivitätsmanagement</a:t>
            </a:r>
          </a:p>
          <a:p>
            <a:pPr marL="87313" indent="-87313" eaLnBrk="0" hangingPunct="0">
              <a:spcBef>
                <a:spcPts val="300"/>
              </a:spcBef>
              <a:buClr>
                <a:srgbClr val="F0AB00"/>
              </a:buClr>
              <a:buSzPct val="80000"/>
              <a:buFont typeface="Arial" pitchFamily="34" charset="0"/>
              <a:buChar char="•"/>
            </a:pPr>
            <a:r>
              <a:rPr lang="de-DE" sz="950" dirty="0" smtClean="0"/>
              <a:t>Kalender</a:t>
            </a:r>
          </a:p>
          <a:p>
            <a:pPr marL="87313" indent="-87313" eaLnBrk="0" hangingPunct="0">
              <a:spcBef>
                <a:spcPts val="300"/>
              </a:spcBef>
              <a:buClr>
                <a:srgbClr val="F0AB00"/>
              </a:buClr>
              <a:buSzPct val="80000"/>
              <a:buFont typeface="Arial" pitchFamily="34" charset="0"/>
              <a:buChar char="•"/>
            </a:pPr>
            <a:r>
              <a:rPr lang="de-DE" sz="950" dirty="0" smtClean="0"/>
              <a:t>Kampagnenmanagement</a:t>
            </a:r>
          </a:p>
          <a:p>
            <a:pPr marL="87313" indent="-87313" eaLnBrk="0" hangingPunct="0">
              <a:spcBef>
                <a:spcPts val="300"/>
              </a:spcBef>
              <a:buClr>
                <a:srgbClr val="F0AB00"/>
              </a:buClr>
              <a:buSzPct val="80000"/>
              <a:buFont typeface="Arial" pitchFamily="34" charset="0"/>
              <a:buChar char="•"/>
            </a:pPr>
            <a:r>
              <a:rPr lang="de-DE" sz="950" dirty="0" smtClean="0"/>
              <a:t>Rahmenverträge</a:t>
            </a:r>
          </a:p>
          <a:p>
            <a:pPr marL="87313" indent="-87313" eaLnBrk="0" hangingPunct="0">
              <a:spcBef>
                <a:spcPts val="300"/>
              </a:spcBef>
              <a:buClr>
                <a:srgbClr val="F0AB00"/>
              </a:buClr>
              <a:buSzPct val="80000"/>
              <a:buFont typeface="Arial" pitchFamily="34" charset="0"/>
              <a:buChar char="•"/>
            </a:pPr>
            <a:r>
              <a:rPr lang="de-DE" sz="950" dirty="0" smtClean="0"/>
              <a:t>Angebote</a:t>
            </a:r>
          </a:p>
          <a:p>
            <a:pPr marL="87313" indent="-87313" eaLnBrk="0" hangingPunct="0">
              <a:spcBef>
                <a:spcPts val="300"/>
              </a:spcBef>
              <a:buClr>
                <a:srgbClr val="F0AB00"/>
              </a:buClr>
              <a:buSzPct val="80000"/>
              <a:buFont typeface="Arial" pitchFamily="34" charset="0"/>
              <a:buChar char="•"/>
            </a:pPr>
            <a:r>
              <a:rPr lang="de-DE" sz="950" dirty="0" smtClean="0"/>
              <a:t>Bestellungen</a:t>
            </a:r>
          </a:p>
          <a:p>
            <a:pPr marL="87313" indent="-87313" eaLnBrk="0" hangingPunct="0">
              <a:spcBef>
                <a:spcPts val="300"/>
              </a:spcBef>
              <a:buClr>
                <a:srgbClr val="F0AB00"/>
              </a:buClr>
              <a:buSzPct val="80000"/>
              <a:buFont typeface="Arial" pitchFamily="34" charset="0"/>
              <a:buChar char="•"/>
            </a:pPr>
            <a:r>
              <a:rPr lang="de-DE" sz="950" dirty="0" smtClean="0"/>
              <a:t>Lieferungen</a:t>
            </a:r>
          </a:p>
          <a:p>
            <a:pPr marL="87313" indent="-87313" eaLnBrk="0" hangingPunct="0">
              <a:spcBef>
                <a:spcPts val="300"/>
              </a:spcBef>
              <a:buClr>
                <a:srgbClr val="F0AB00"/>
              </a:buClr>
              <a:buSzPct val="80000"/>
              <a:buFont typeface="Arial" pitchFamily="34" charset="0"/>
              <a:buChar char="•"/>
            </a:pPr>
            <a:r>
              <a:rPr lang="de-DE" sz="950" dirty="0" smtClean="0"/>
              <a:t>Retouren</a:t>
            </a:r>
          </a:p>
          <a:p>
            <a:pPr marL="87313" indent="-87313" eaLnBrk="0" hangingPunct="0">
              <a:spcBef>
                <a:spcPts val="300"/>
              </a:spcBef>
              <a:buClr>
                <a:srgbClr val="F0AB00"/>
              </a:buClr>
              <a:buSzPct val="80000"/>
              <a:buFont typeface="Arial" pitchFamily="34" charset="0"/>
              <a:buChar char="•"/>
            </a:pPr>
            <a:r>
              <a:rPr lang="de-DE" sz="950" dirty="0" smtClean="0"/>
              <a:t>Rechnungen</a:t>
            </a:r>
          </a:p>
          <a:p>
            <a:pPr marL="87313" indent="-87313" eaLnBrk="0" hangingPunct="0">
              <a:spcBef>
                <a:spcPts val="300"/>
              </a:spcBef>
              <a:buClr>
                <a:srgbClr val="F0AB00"/>
              </a:buClr>
              <a:buSzPct val="80000"/>
              <a:buFont typeface="Arial" pitchFamily="34" charset="0"/>
              <a:buChar char="•"/>
            </a:pPr>
            <a:r>
              <a:rPr lang="de-DE" sz="950" dirty="0" smtClean="0"/>
              <a:t>Mahnwesen</a:t>
            </a:r>
          </a:p>
          <a:p>
            <a:pPr marL="87313" indent="-87313" eaLnBrk="0" hangingPunct="0">
              <a:spcBef>
                <a:spcPts val="300"/>
              </a:spcBef>
              <a:buClr>
                <a:srgbClr val="F0AB00"/>
              </a:buClr>
              <a:buSzPct val="80000"/>
              <a:buFont typeface="Arial" pitchFamily="34" charset="0"/>
              <a:buChar char="•"/>
            </a:pPr>
            <a:r>
              <a:rPr lang="de-DE" sz="950" dirty="0" smtClean="0"/>
              <a:t>Preislisten in mehreren Währungen</a:t>
            </a:r>
          </a:p>
          <a:p>
            <a:pPr marL="87313" indent="-87313" eaLnBrk="0" hangingPunct="0">
              <a:spcBef>
                <a:spcPts val="300"/>
              </a:spcBef>
              <a:buClr>
                <a:srgbClr val="F0AB00"/>
              </a:buClr>
              <a:buSzPct val="80000"/>
              <a:buFont typeface="Arial" pitchFamily="34" charset="0"/>
              <a:buChar char="•"/>
            </a:pPr>
            <a:r>
              <a:rPr lang="de-DE" sz="950" dirty="0" smtClean="0"/>
              <a:t>Sonderpreise</a:t>
            </a:r>
          </a:p>
          <a:p>
            <a:pPr marL="87313" indent="-87313" eaLnBrk="0" hangingPunct="0">
              <a:spcBef>
                <a:spcPts val="300"/>
              </a:spcBef>
              <a:buClr>
                <a:srgbClr val="F0AB00"/>
              </a:buClr>
              <a:buSzPct val="80000"/>
              <a:buFont typeface="Arial" pitchFamily="34" charset="0"/>
              <a:buChar char="•"/>
            </a:pPr>
            <a:r>
              <a:rPr lang="de-DE" sz="950" dirty="0" smtClean="0"/>
              <a:t>Zeit- und Mengenrabatte</a:t>
            </a:r>
          </a:p>
          <a:p>
            <a:pPr marL="87313" indent="-87313" eaLnBrk="0" hangingPunct="0">
              <a:spcBef>
                <a:spcPts val="300"/>
              </a:spcBef>
              <a:buClr>
                <a:srgbClr val="F0AB00"/>
              </a:buClr>
              <a:buSzPct val="80000"/>
              <a:buFont typeface="Arial" pitchFamily="34" charset="0"/>
              <a:buChar char="•"/>
            </a:pPr>
            <a:r>
              <a:rPr lang="de-DE" sz="950" dirty="0" smtClean="0"/>
              <a:t>Kundenmanagement</a:t>
            </a:r>
          </a:p>
          <a:p>
            <a:pPr marL="87313" indent="-87313" eaLnBrk="0" hangingPunct="0">
              <a:spcBef>
                <a:spcPts val="300"/>
              </a:spcBef>
              <a:buClr>
                <a:srgbClr val="F0AB00"/>
              </a:buClr>
              <a:buSzPct val="80000"/>
              <a:buFont typeface="Arial" pitchFamily="34" charset="0"/>
              <a:buChar char="•"/>
            </a:pPr>
            <a:r>
              <a:rPr lang="de-DE" sz="950" dirty="0" smtClean="0"/>
              <a:t>Berechnung des Bruttogewinns</a:t>
            </a:r>
          </a:p>
          <a:p>
            <a:pPr marL="87313" indent="-87313" eaLnBrk="0" hangingPunct="0">
              <a:spcBef>
                <a:spcPts val="300"/>
              </a:spcBef>
              <a:buClr>
                <a:srgbClr val="F0AB00"/>
              </a:buClr>
              <a:buSzPct val="80000"/>
              <a:buFont typeface="Arial" pitchFamily="34" charset="0"/>
              <a:buChar char="•"/>
            </a:pPr>
            <a:r>
              <a:rPr lang="de-DE" sz="950" dirty="0"/>
              <a:t>Integration </a:t>
            </a:r>
            <a:r>
              <a:rPr lang="de-DE" sz="950" dirty="0" smtClean="0"/>
              <a:t>von Microsoft Office</a:t>
            </a:r>
          </a:p>
        </p:txBody>
      </p:sp>
      <p:graphicFrame>
        <p:nvGraphicFramePr>
          <p:cNvPr id="46" name="Table 45"/>
          <p:cNvGraphicFramePr>
            <a:graphicFrameLocks noGrp="1"/>
          </p:cNvGraphicFramePr>
          <p:nvPr>
            <p:extLst>
              <p:ext uri="{D42A27DB-BD31-4B8C-83A1-F6EECF244321}">
                <p14:modId xmlns:p14="http://schemas.microsoft.com/office/powerpoint/2010/main" val="3843596782"/>
              </p:ext>
            </p:extLst>
          </p:nvPr>
        </p:nvGraphicFramePr>
        <p:xfrm>
          <a:off x="321868" y="1823579"/>
          <a:ext cx="8494328" cy="430780"/>
        </p:xfrm>
        <a:graphic>
          <a:graphicData uri="http://schemas.openxmlformats.org/drawingml/2006/table">
            <a:tbl>
              <a:tblPr firstRow="1" bandRow="1">
                <a:tableStyleId>{2D5ABB26-0587-4C30-8999-92F81FD0307C}</a:tableStyleId>
              </a:tblPr>
              <a:tblGrid>
                <a:gridCol w="1446547"/>
                <a:gridCol w="1423449"/>
                <a:gridCol w="1380136"/>
                <a:gridCol w="1354347"/>
                <a:gridCol w="1475117"/>
                <a:gridCol w="1414732"/>
              </a:tblGrid>
              <a:tr h="430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chemeClr val="tx1"/>
                          </a:solidFill>
                          <a:effectLst/>
                          <a:uLnTx/>
                          <a:uFillTx/>
                          <a:latin typeface="+mn-lt"/>
                          <a:ea typeface="+mn-ea"/>
                          <a:cs typeface="+mn-cs"/>
                        </a:rPr>
                        <a:t>Finanzwesen</a:t>
                      </a:r>
                      <a:endParaRPr lang="de-DE" sz="1400" b="1" dirty="0">
                        <a:solidFill>
                          <a:schemeClr val="tx1"/>
                        </a:solidFill>
                        <a:effectLst/>
                      </a:endParaRPr>
                    </a:p>
                  </a:txBody>
                  <a:tcPr marB="18000" anchor="b">
                    <a:lnR w="635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chemeClr val="tx1"/>
                          </a:solidFill>
                          <a:effectLst/>
                          <a:uLnTx/>
                          <a:uFillTx/>
                          <a:latin typeface="+mn-lt"/>
                          <a:ea typeface="+mn-ea"/>
                          <a:cs typeface="+mn-cs"/>
                        </a:rPr>
                        <a:t>Verkauf</a:t>
                      </a:r>
                      <a:endParaRPr lang="de-DE" sz="1400" b="1" dirty="0">
                        <a:solidFill>
                          <a:schemeClr val="tx1"/>
                        </a:solidFill>
                        <a:effectLst/>
                      </a:endParaRPr>
                    </a:p>
                  </a:txBody>
                  <a:tcPr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Service</a:t>
                      </a:r>
                      <a:endParaRPr lang="de-DE" sz="1400" b="1" dirty="0">
                        <a:solidFill>
                          <a:schemeClr val="tx1"/>
                        </a:solidFill>
                        <a:effectLst/>
                      </a:endParaRPr>
                    </a:p>
                  </a:txBody>
                  <a:tcPr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chemeClr val="tx1"/>
                          </a:solidFill>
                          <a:effectLst/>
                          <a:uLnTx/>
                          <a:uFillTx/>
                          <a:latin typeface="+mn-lt"/>
                          <a:ea typeface="+mn-ea"/>
                          <a:cs typeface="+mn-cs"/>
                        </a:rPr>
                        <a:t>Einkauf</a:t>
                      </a:r>
                      <a:endParaRPr lang="de-DE" sz="1400" b="1" dirty="0">
                        <a:solidFill>
                          <a:schemeClr val="tx1"/>
                        </a:solidFill>
                        <a:effectLst/>
                      </a:endParaRPr>
                    </a:p>
                  </a:txBody>
                  <a:tcPr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chemeClr val="tx1"/>
                          </a:solidFill>
                          <a:effectLst/>
                          <a:uLnTx/>
                          <a:uFillTx/>
                          <a:latin typeface="+mn-lt"/>
                          <a:ea typeface="+mn-ea"/>
                          <a:cs typeface="+mn-cs"/>
                        </a:rPr>
                        <a:t>Lagerverwaltung</a:t>
                      </a:r>
                      <a:endParaRPr lang="de-DE" sz="1400" b="1" dirty="0">
                        <a:solidFill>
                          <a:schemeClr val="tx1"/>
                        </a:solidFill>
                        <a:effectLst/>
                      </a:endParaRPr>
                    </a:p>
                  </a:txBody>
                  <a:tcPr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chemeClr val="tx1"/>
                          </a:solidFill>
                          <a:effectLst/>
                          <a:uLnTx/>
                          <a:uFillTx/>
                          <a:latin typeface="+mn-lt"/>
                          <a:ea typeface="+mn-ea"/>
                          <a:cs typeface="+mn-cs"/>
                        </a:rPr>
                        <a:t>Produktion</a:t>
                      </a:r>
                      <a:endParaRPr lang="de-DE" sz="1400" b="1" dirty="0">
                        <a:solidFill>
                          <a:schemeClr val="tx1"/>
                        </a:solidFill>
                        <a:effectLst/>
                      </a:endParaRPr>
                    </a:p>
                  </a:txBody>
                  <a:tcPr marB="18000" anchor="b">
                    <a:lnL w="6350" cap="flat" cmpd="sng" algn="ctr">
                      <a:solidFill>
                        <a:schemeClr val="bg1"/>
                      </a:solidFill>
                      <a:prstDash val="solid"/>
                      <a:round/>
                      <a:headEnd type="none" w="med" len="med"/>
                      <a:tailEnd type="none" w="med" len="med"/>
                    </a:lnL>
                    <a:solidFill>
                      <a:schemeClr val="accent1"/>
                    </a:solidFill>
                  </a:tcPr>
                </a:tc>
              </a:tr>
            </a:tbl>
          </a:graphicData>
        </a:graphic>
      </p:graphicFrame>
      <p:pic>
        <p:nvPicPr>
          <p:cNvPr id="47" name="Picture 2" descr="C:\Users\D030215\Desktop\PPT\272576_h_srgb_s_gl.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43285" y="1852448"/>
            <a:ext cx="461286" cy="216000"/>
          </a:xfrm>
          <a:prstGeom prst="rect">
            <a:avLst/>
          </a:prstGeom>
          <a:noFill/>
        </p:spPr>
      </p:pic>
      <p:pic>
        <p:nvPicPr>
          <p:cNvPr id="48" name="Picture 3" descr="C:\Users\D030215\Desktop\PPT\272671_h_srgb_s_gl.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307" y="1861448"/>
            <a:ext cx="480578" cy="198000"/>
          </a:xfrm>
          <a:prstGeom prst="rect">
            <a:avLst/>
          </a:prstGeom>
          <a:noFill/>
        </p:spPr>
      </p:pic>
      <p:pic>
        <p:nvPicPr>
          <p:cNvPr id="49" name="Picture 5" descr="C:\Users\D030215\Desktop\PPT\272899_h_srgb_s_gl.jpg"/>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3223387">
            <a:off x="3661082" y="1852448"/>
            <a:ext cx="416793" cy="216000"/>
          </a:xfrm>
          <a:prstGeom prst="rect">
            <a:avLst/>
          </a:prstGeom>
          <a:noFill/>
        </p:spPr>
      </p:pic>
      <p:pic>
        <p:nvPicPr>
          <p:cNvPr id="50" name="Picture 6" descr="C:\Users\D030215\Desktop\PPT\272544_h_srgb_s_gl.jpg"/>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08586" y="1852448"/>
            <a:ext cx="327387" cy="216000"/>
          </a:xfrm>
          <a:prstGeom prst="rect">
            <a:avLst/>
          </a:prstGeom>
          <a:noFill/>
        </p:spPr>
      </p:pic>
      <p:pic>
        <p:nvPicPr>
          <p:cNvPr id="51" name="Picture 8" descr="C:\Users\D030215\Desktop\PPT\272898_h_srgb_s_gl.jpg"/>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96347" y="1852448"/>
            <a:ext cx="414622" cy="216000"/>
          </a:xfrm>
          <a:prstGeom prst="rect">
            <a:avLst/>
          </a:prstGeom>
          <a:noFill/>
        </p:spPr>
      </p:pic>
      <p:pic>
        <p:nvPicPr>
          <p:cNvPr id="52" name="Picture 9" descr="C:\Users\D030215\Desktop\PPT\272704_h_srgb_s_gl.jpg"/>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98410" y="1852448"/>
            <a:ext cx="383744" cy="216000"/>
          </a:xfrm>
          <a:prstGeom prst="rect">
            <a:avLst/>
          </a:prstGeom>
          <a:noFill/>
        </p:spPr>
      </p:pic>
      <p:grpSp>
        <p:nvGrpSpPr>
          <p:cNvPr id="27" name="Group 26"/>
          <p:cNvGrpSpPr/>
          <p:nvPr/>
        </p:nvGrpSpPr>
        <p:grpSpPr>
          <a:xfrm>
            <a:off x="7900345" y="449529"/>
            <a:ext cx="903413" cy="486137"/>
            <a:chOff x="882862" y="4657725"/>
            <a:chExt cx="1746038" cy="926570"/>
          </a:xfrm>
        </p:grpSpPr>
        <p:grpSp>
          <p:nvGrpSpPr>
            <p:cNvPr id="28" name="Group 38"/>
            <p:cNvGrpSpPr/>
            <p:nvPr/>
          </p:nvGrpSpPr>
          <p:grpSpPr>
            <a:xfrm>
              <a:off x="882862" y="4657725"/>
              <a:ext cx="1746038" cy="926570"/>
              <a:chOff x="4611648" y="3898520"/>
              <a:chExt cx="4764591" cy="1639665"/>
            </a:xfrm>
          </p:grpSpPr>
          <p:sp>
            <p:nvSpPr>
              <p:cNvPr id="30" name="Rounded Rectangle 29"/>
              <p:cNvSpPr/>
              <p:nvPr/>
            </p:nvSpPr>
            <p:spPr bwMode="gray">
              <a:xfrm>
                <a:off x="4611648" y="3898520"/>
                <a:ext cx="4764591" cy="1639665"/>
              </a:xfrm>
              <a:prstGeom prst="roundRect">
                <a:avLst/>
              </a:prstGeom>
              <a:solidFill>
                <a:schemeClr val="accent1"/>
              </a:solidFill>
              <a:ln w="12700" cmpd="sng" algn="ctr">
                <a:solidFill>
                  <a:srgbClr val="F0A000"/>
                </a:solid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31" name="Rectangle 30"/>
              <p:cNvSpPr/>
              <p:nvPr/>
            </p:nvSpPr>
            <p:spPr bwMode="gray">
              <a:xfrm>
                <a:off x="4892043" y="4075217"/>
                <a:ext cx="2014742" cy="1331171"/>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38" name="Chevron 37"/>
              <p:cNvSpPr/>
              <p:nvPr/>
            </p:nvSpPr>
            <p:spPr bwMode="gray">
              <a:xfrm flipV="1">
                <a:off x="7178907" y="4097741"/>
                <a:ext cx="1881361" cy="622937"/>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nvGrpSpPr>
              <p:cNvPr id="53" name="Group 43"/>
              <p:cNvGrpSpPr/>
              <p:nvPr/>
            </p:nvGrpSpPr>
            <p:grpSpPr>
              <a:xfrm>
                <a:off x="7216223" y="4883271"/>
                <a:ext cx="1871595" cy="533595"/>
                <a:chOff x="10037998" y="4994396"/>
                <a:chExt cx="1667375" cy="533595"/>
              </a:xfrm>
            </p:grpSpPr>
            <p:sp>
              <p:nvSpPr>
                <p:cNvPr id="54" name="Chevron 53"/>
                <p:cNvSpPr/>
                <p:nvPr/>
              </p:nvSpPr>
              <p:spPr bwMode="gray">
                <a:xfrm flipV="1">
                  <a:off x="10037998"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55" name="Chevron 54"/>
                <p:cNvSpPr/>
                <p:nvPr/>
              </p:nvSpPr>
              <p:spPr bwMode="gray">
                <a:xfrm flipV="1">
                  <a:off x="10535687"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56" name="Chevron 55"/>
                <p:cNvSpPr/>
                <p:nvPr/>
              </p:nvSpPr>
              <p:spPr bwMode="gray">
                <a:xfrm flipV="1">
                  <a:off x="11033373"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grpSp>
        <p:pic>
          <p:nvPicPr>
            <p:cNvPr id="29" name="Picture 28"/>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16887" y="4784837"/>
              <a:ext cx="666945" cy="682514"/>
            </a:xfrm>
            <a:prstGeom prst="rect">
              <a:avLst/>
            </a:prstGeom>
            <a:solidFill>
              <a:srgbClr val="000000"/>
            </a:solidFill>
          </p:spPr>
        </p:pic>
      </p:grpSp>
    </p:spTree>
    <p:extLst>
      <p:ext uri="{BB962C8B-B14F-4D97-AF65-F5344CB8AC3E}">
        <p14:creationId xmlns:p14="http://schemas.microsoft.com/office/powerpoint/2010/main" val="364520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0" dirty="0" err="1" smtClean="0"/>
              <a:t>Integrierte</a:t>
            </a:r>
            <a:r>
              <a:rPr lang="en-US" b="0" dirty="0" smtClean="0"/>
              <a:t> </a:t>
            </a:r>
            <a:r>
              <a:rPr lang="en-US" b="0" dirty="0" err="1" smtClean="0"/>
              <a:t>analytische</a:t>
            </a:r>
            <a:r>
              <a:rPr lang="en-US" b="0" dirty="0" smtClean="0"/>
              <a:t> </a:t>
            </a:r>
            <a:r>
              <a:rPr lang="en-US" b="0" dirty="0" err="1" smtClean="0"/>
              <a:t>Anwendungen</a:t>
            </a:r>
            <a:r>
              <a:rPr lang="en-US" b="0" dirty="0" smtClean="0"/>
              <a:t> </a:t>
            </a:r>
            <a:endParaRPr lang="en-US" sz="2000" b="0" dirty="0">
              <a:solidFill>
                <a:srgbClr val="FF0000"/>
              </a:solidFill>
            </a:endParaRPr>
          </a:p>
        </p:txBody>
      </p:sp>
      <p:sp>
        <p:nvSpPr>
          <p:cNvPr id="10" name="Text Placeholder 3"/>
          <p:cNvSpPr txBox="1">
            <a:spLocks/>
          </p:cNvSpPr>
          <p:nvPr/>
        </p:nvSpPr>
        <p:spPr bwMode="gray">
          <a:xfrm>
            <a:off x="314998" y="1571927"/>
            <a:ext cx="8073628" cy="20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marL="0" lvl="3" defTabSz="914400">
              <a:spcBef>
                <a:spcPts val="1200"/>
              </a:spcBef>
              <a:buClr>
                <a:schemeClr val="accent1"/>
              </a:buClr>
              <a:buSzPct val="100000"/>
            </a:pPr>
            <a:r>
              <a:rPr lang="de-DE" sz="1600" kern="0" dirty="0" smtClean="0">
                <a:solidFill>
                  <a:schemeClr val="accent1"/>
                </a:solidFill>
                <a:latin typeface="+mn-lt"/>
                <a:ea typeface="Arial Unicode MS" pitchFamily="34" charset="-128"/>
                <a:cs typeface="BentonSans Regular"/>
              </a:rPr>
              <a:t>Transparenz und Klarheit in Echtzeit</a:t>
            </a:r>
            <a:r>
              <a:rPr lang="en-US" sz="1600" kern="0" dirty="0" smtClean="0">
                <a:solidFill>
                  <a:schemeClr val="accent1"/>
                </a:solidFill>
                <a:latin typeface="+mn-lt"/>
                <a:ea typeface="Arial Unicode MS" pitchFamily="34" charset="-128"/>
                <a:cs typeface="BentonSans Regular"/>
              </a:rPr>
              <a:t>: </a:t>
            </a:r>
          </a:p>
          <a:p>
            <a:pPr marL="180975" lvl="3" indent="-180975" defTabSz="914400">
              <a:lnSpc>
                <a:spcPts val="1500"/>
              </a:lnSpc>
              <a:spcBef>
                <a:spcPts val="600"/>
              </a:spcBef>
              <a:buClr>
                <a:schemeClr val="accent1"/>
              </a:buClr>
              <a:buSzPct val="100000"/>
              <a:buFont typeface="Wingdings" pitchFamily="2" charset="2"/>
              <a:buChar char="§"/>
            </a:pPr>
            <a:r>
              <a:rPr lang="de-DE" sz="1400" dirty="0" smtClean="0"/>
              <a:t>Kunden erhalten die führenden </a:t>
            </a:r>
            <a:r>
              <a:rPr lang="en-US" sz="1400" kern="0" dirty="0" smtClean="0">
                <a:ea typeface="Arial Unicode MS" pitchFamily="34" charset="-128"/>
                <a:cs typeface="BentonSans Regular"/>
              </a:rPr>
              <a:t>SAP-</a:t>
            </a:r>
            <a:r>
              <a:rPr lang="en-US" sz="1400" kern="0" dirty="0" err="1" smtClean="0">
                <a:ea typeface="Arial Unicode MS" pitchFamily="34" charset="-128"/>
                <a:cs typeface="BentonSans Regular"/>
              </a:rPr>
              <a:t>BusinessObjects</a:t>
            </a:r>
            <a:r>
              <a:rPr lang="en-US" sz="1400" kern="0" dirty="0" smtClean="0">
                <a:ea typeface="Arial Unicode MS" pitchFamily="34" charset="-128"/>
                <a:cs typeface="BentonSans Regular"/>
              </a:rPr>
              <a:t>-</a:t>
            </a:r>
            <a:r>
              <a:rPr lang="en-US" sz="1400" kern="0" dirty="0" err="1" smtClean="0">
                <a:ea typeface="Arial Unicode MS" pitchFamily="34" charset="-128"/>
                <a:cs typeface="BentonSans Regular"/>
              </a:rPr>
              <a:t>Lösungen</a:t>
            </a:r>
            <a:r>
              <a:rPr lang="en-US" sz="1400" kern="0" dirty="0" smtClean="0">
                <a:ea typeface="Arial Unicode MS" pitchFamily="34" charset="-128"/>
                <a:cs typeface="BentonSans Regular"/>
              </a:rPr>
              <a:t> </a:t>
            </a:r>
          </a:p>
          <a:p>
            <a:pPr marL="180975" lvl="3" indent="-180975" defTabSz="914400">
              <a:lnSpc>
                <a:spcPts val="1500"/>
              </a:lnSpc>
              <a:spcBef>
                <a:spcPts val="600"/>
              </a:spcBef>
              <a:buClr>
                <a:schemeClr val="accent1"/>
              </a:buClr>
              <a:buSzPct val="100000"/>
              <a:buFont typeface="Wingdings" pitchFamily="2" charset="2"/>
              <a:buChar char="§"/>
            </a:pPr>
            <a:r>
              <a:rPr lang="de-DE" sz="1400" kern="0" dirty="0" smtClean="0">
                <a:ea typeface="Arial Unicode MS" pitchFamily="34" charset="-128"/>
                <a:cs typeface="BentonSans Regular"/>
              </a:rPr>
              <a:t>Vollständig integrierte Druck- und Reporting-Plattform, SAP Crystal Reports </a:t>
            </a:r>
          </a:p>
          <a:p>
            <a:pPr marL="180975" lvl="3" indent="-180975" defTabSz="914400">
              <a:lnSpc>
                <a:spcPts val="1500"/>
              </a:lnSpc>
              <a:spcBef>
                <a:spcPts val="600"/>
              </a:spcBef>
              <a:buClr>
                <a:schemeClr val="accent1"/>
              </a:buClr>
              <a:buSzPct val="100000"/>
              <a:buFont typeface="Wingdings" pitchFamily="2" charset="2"/>
              <a:buChar char="§"/>
            </a:pPr>
            <a:r>
              <a:rPr lang="de-DE" sz="1400" kern="0" dirty="0" smtClean="0">
                <a:latin typeface="+mn-lt"/>
                <a:ea typeface="Arial Unicode MS" pitchFamily="34" charset="-128"/>
                <a:cs typeface="BentonSans Regular"/>
              </a:rPr>
              <a:t>Leistungsstarke Visualisierung und analytische Funktionen mit SAP Crystal Dashboard Design </a:t>
            </a:r>
          </a:p>
          <a:p>
            <a:pPr marL="180975" lvl="3" indent="-180975" defTabSz="914400">
              <a:lnSpc>
                <a:spcPts val="1500"/>
              </a:lnSpc>
              <a:spcBef>
                <a:spcPts val="600"/>
              </a:spcBef>
              <a:buClr>
                <a:schemeClr val="accent1"/>
              </a:buClr>
              <a:buSzPct val="100000"/>
              <a:buFont typeface="Wingdings" pitchFamily="2" charset="2"/>
              <a:buChar char="§"/>
            </a:pPr>
            <a:r>
              <a:rPr lang="de-DE" sz="1400" kern="0" dirty="0" smtClean="0">
                <a:ea typeface="Arial Unicode MS" pitchFamily="34" charset="-128"/>
                <a:cs typeface="BentonSans Regular"/>
              </a:rPr>
              <a:t>Sofortiger Zugriff auf geschäftskritische Informationen</a:t>
            </a:r>
          </a:p>
        </p:txBody>
      </p:sp>
      <p:grpSp>
        <p:nvGrpSpPr>
          <p:cNvPr id="11" name="Group 10"/>
          <p:cNvGrpSpPr/>
          <p:nvPr/>
        </p:nvGrpSpPr>
        <p:grpSpPr>
          <a:xfrm>
            <a:off x="7900345" y="449529"/>
            <a:ext cx="903413" cy="486137"/>
            <a:chOff x="882862" y="4657725"/>
            <a:chExt cx="1746038" cy="926570"/>
          </a:xfrm>
        </p:grpSpPr>
        <p:grpSp>
          <p:nvGrpSpPr>
            <p:cNvPr id="12" name="Group 38"/>
            <p:cNvGrpSpPr/>
            <p:nvPr/>
          </p:nvGrpSpPr>
          <p:grpSpPr>
            <a:xfrm>
              <a:off x="882862" y="4657725"/>
              <a:ext cx="1746038" cy="926570"/>
              <a:chOff x="4611648" y="3898520"/>
              <a:chExt cx="4764591" cy="1639665"/>
            </a:xfrm>
          </p:grpSpPr>
          <p:sp>
            <p:nvSpPr>
              <p:cNvPr id="15" name="Rounded Rectangle 14"/>
              <p:cNvSpPr/>
              <p:nvPr/>
            </p:nvSpPr>
            <p:spPr bwMode="gray">
              <a:xfrm>
                <a:off x="4611648" y="3898520"/>
                <a:ext cx="4764591" cy="1639665"/>
              </a:xfrm>
              <a:prstGeom prst="roundRect">
                <a:avLst/>
              </a:prstGeom>
              <a:solidFill>
                <a:schemeClr val="accent1"/>
              </a:solidFill>
              <a:ln w="12700" cmpd="sng" algn="ctr">
                <a:solidFill>
                  <a:srgbClr val="F0A000"/>
                </a:solid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16" name="Rectangle 15"/>
              <p:cNvSpPr/>
              <p:nvPr/>
            </p:nvSpPr>
            <p:spPr bwMode="gray">
              <a:xfrm>
                <a:off x="4892043" y="4075217"/>
                <a:ext cx="2014742" cy="1331171"/>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17" name="Chevron 16"/>
              <p:cNvSpPr/>
              <p:nvPr/>
            </p:nvSpPr>
            <p:spPr bwMode="gray">
              <a:xfrm flipV="1">
                <a:off x="7178907" y="4097741"/>
                <a:ext cx="1881361" cy="622937"/>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nvGrpSpPr>
              <p:cNvPr id="18" name="Group 43"/>
              <p:cNvGrpSpPr/>
              <p:nvPr/>
            </p:nvGrpSpPr>
            <p:grpSpPr>
              <a:xfrm>
                <a:off x="7216223" y="4883271"/>
                <a:ext cx="1871595" cy="533595"/>
                <a:chOff x="10037998" y="4994396"/>
                <a:chExt cx="1667375" cy="533595"/>
              </a:xfrm>
            </p:grpSpPr>
            <p:sp>
              <p:nvSpPr>
                <p:cNvPr id="19" name="Chevron 18"/>
                <p:cNvSpPr/>
                <p:nvPr/>
              </p:nvSpPr>
              <p:spPr bwMode="gray">
                <a:xfrm flipV="1">
                  <a:off x="10037998"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20" name="Chevron 19"/>
                <p:cNvSpPr/>
                <p:nvPr/>
              </p:nvSpPr>
              <p:spPr bwMode="gray">
                <a:xfrm flipV="1">
                  <a:off x="10535687"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21" name="Chevron 20"/>
                <p:cNvSpPr/>
                <p:nvPr/>
              </p:nvSpPr>
              <p:spPr bwMode="gray">
                <a:xfrm flipV="1">
                  <a:off x="11033373"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gr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6887" y="4784837"/>
              <a:ext cx="666945" cy="682514"/>
            </a:xfrm>
            <a:prstGeom prst="rect">
              <a:avLst/>
            </a:prstGeom>
            <a:solidFill>
              <a:srgbClr val="000000"/>
            </a:solidFill>
          </p:spPr>
        </p:pic>
      </p:grpSp>
      <p:sp>
        <p:nvSpPr>
          <p:cNvPr id="26" name="Line Callout 1 (No Border) 16"/>
          <p:cNvSpPr/>
          <p:nvPr/>
        </p:nvSpPr>
        <p:spPr bwMode="gray">
          <a:xfrm flipH="1">
            <a:off x="1418746" y="3308230"/>
            <a:ext cx="2219692" cy="429477"/>
          </a:xfrm>
          <a:prstGeom prst="rect">
            <a:avLst/>
          </a:prstGeom>
          <a:noFill/>
          <a:ln cmpd="sng">
            <a:noFill/>
            <a:headEnd/>
            <a:tailEnd type="triangle" w="sm" len="med"/>
          </a:ln>
          <a:effectLst/>
        </p:spPr>
        <p:style>
          <a:lnRef idx="3">
            <a:schemeClr val="lt1"/>
          </a:lnRef>
          <a:fillRef idx="1">
            <a:schemeClr val="accent1"/>
          </a:fillRef>
          <a:effectRef idx="1">
            <a:schemeClr val="accent1"/>
          </a:effectRef>
          <a:fontRef idx="minor">
            <a:schemeClr val="lt1"/>
          </a:fontRef>
        </p:style>
        <p:txBody>
          <a:bodyPr lIns="0" tIns="0" rIns="71975" bIns="0" rtlCol="0" anchor="ctr"/>
          <a:lstStyle/>
          <a:p>
            <a:pPr algn="ctr">
              <a:buClr>
                <a:srgbClr val="F0AB00"/>
              </a:buClr>
              <a:buSzPct val="80000"/>
            </a:pPr>
            <a:r>
              <a:rPr lang="en-US" sz="1000" dirty="0">
                <a:solidFill>
                  <a:schemeClr val="tx1">
                    <a:lumMod val="75000"/>
                    <a:lumOff val="25000"/>
                  </a:schemeClr>
                </a:solidFill>
                <a:latin typeface="Arial" charset="0"/>
                <a:ea typeface="Arial Unicode MS" pitchFamily="34" charset="-128"/>
                <a:cs typeface="Arial Unicode MS" pitchFamily="34" charset="-128"/>
              </a:rPr>
              <a:t>SAP-Crystal-Reports-</a:t>
            </a:r>
            <a:r>
              <a:rPr lang="en-US" sz="1000" dirty="0" err="1">
                <a:solidFill>
                  <a:schemeClr val="tx1">
                    <a:lumMod val="75000"/>
                    <a:lumOff val="25000"/>
                  </a:schemeClr>
                </a:solidFill>
                <a:latin typeface="Arial" charset="0"/>
                <a:ea typeface="Arial Unicode MS" pitchFamily="34" charset="-128"/>
                <a:cs typeface="Arial Unicode MS" pitchFamily="34" charset="-128"/>
              </a:rPr>
              <a:t>Formular</a:t>
            </a:r>
            <a:endParaRPr lang="en-US" sz="1000" dirty="0">
              <a:solidFill>
                <a:schemeClr val="tx1">
                  <a:lumMod val="75000"/>
                  <a:lumOff val="25000"/>
                </a:schemeClr>
              </a:solidFill>
              <a:latin typeface="Arial" charset="0"/>
              <a:ea typeface="Arial Unicode MS" pitchFamily="34" charset="-128"/>
              <a:cs typeface="Arial Unicode MS" pitchFamily="34" charset="-128"/>
            </a:endParaRPr>
          </a:p>
        </p:txBody>
      </p:sp>
      <p:sp>
        <p:nvSpPr>
          <p:cNvPr id="27" name="Line Callout 1 (No Border) 18"/>
          <p:cNvSpPr/>
          <p:nvPr/>
        </p:nvSpPr>
        <p:spPr bwMode="gray">
          <a:xfrm flipH="1">
            <a:off x="6107024" y="3278192"/>
            <a:ext cx="1667669" cy="491319"/>
          </a:xfrm>
          <a:prstGeom prst="rect">
            <a:avLst/>
          </a:prstGeom>
          <a:noFill/>
          <a:ln cmpd="sng">
            <a:noFill/>
            <a:headEnd/>
            <a:tailEnd type="triangle" w="sm" len="med"/>
          </a:ln>
          <a:effectLst/>
        </p:spPr>
        <p:style>
          <a:lnRef idx="3">
            <a:schemeClr val="lt1"/>
          </a:lnRef>
          <a:fillRef idx="1">
            <a:schemeClr val="accent1"/>
          </a:fillRef>
          <a:effectRef idx="1">
            <a:schemeClr val="accent1"/>
          </a:effectRef>
          <a:fontRef idx="minor">
            <a:schemeClr val="lt1"/>
          </a:fontRef>
        </p:style>
        <p:txBody>
          <a:bodyPr lIns="35988" tIns="0" rIns="35988" bIns="0" rtlCol="0" anchor="ctr"/>
          <a:lstStyle/>
          <a:p>
            <a:pPr algn="ctr">
              <a:buClr>
                <a:srgbClr val="F0AB00"/>
              </a:buClr>
              <a:buSzPct val="80000"/>
            </a:pPr>
            <a:r>
              <a:rPr lang="en-US" sz="1000" dirty="0" smtClean="0">
                <a:solidFill>
                  <a:schemeClr val="tx1">
                    <a:lumMod val="75000"/>
                    <a:lumOff val="25000"/>
                  </a:schemeClr>
                </a:solidFill>
                <a:latin typeface="Arial" charset="0"/>
                <a:ea typeface="Arial Unicode MS" pitchFamily="34" charset="-128"/>
                <a:cs typeface="Arial Unicode MS" pitchFamily="34" charset="-128"/>
              </a:rPr>
              <a:t>SAP Crystal Dashboard</a:t>
            </a:r>
            <a:endParaRPr lang="en-US" sz="1000" dirty="0" smtClean="0">
              <a:solidFill>
                <a:schemeClr val="tx1">
                  <a:lumMod val="75000"/>
                  <a:lumOff val="25000"/>
                </a:schemeClr>
              </a:solidFill>
            </a:endParaRPr>
          </a:p>
        </p:txBody>
      </p:sp>
      <p:pic>
        <p:nvPicPr>
          <p:cNvPr id="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9381" y="3753017"/>
            <a:ext cx="3700122" cy="2484250"/>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descr="C:\Users\d030215\Desktop\Picture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194" y="3703128"/>
            <a:ext cx="4583005" cy="260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04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txBox="1">
            <a:spLocks/>
          </p:cNvSpPr>
          <p:nvPr/>
        </p:nvSpPr>
        <p:spPr bwMode="gray">
          <a:xfrm>
            <a:off x="324000" y="324000"/>
            <a:ext cx="716613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US" b="0" dirty="0" smtClean="0">
                <a:solidFill>
                  <a:srgbClr val="666666"/>
                </a:solidFill>
              </a:rPr>
              <a:t>Business Intelligence / </a:t>
            </a:r>
            <a:r>
              <a:rPr lang="en-US" b="0" dirty="0" err="1" smtClean="0">
                <a:solidFill>
                  <a:srgbClr val="666666"/>
                </a:solidFill>
              </a:rPr>
              <a:t>Analytische</a:t>
            </a:r>
            <a:r>
              <a:rPr lang="en-US" b="0" dirty="0" smtClean="0">
                <a:solidFill>
                  <a:srgbClr val="666666"/>
                </a:solidFill>
              </a:rPr>
              <a:t> </a:t>
            </a:r>
            <a:r>
              <a:rPr lang="en-US" b="0" dirty="0" err="1" smtClean="0">
                <a:solidFill>
                  <a:srgbClr val="666666"/>
                </a:solidFill>
              </a:rPr>
              <a:t>Anwendungen</a:t>
            </a:r>
            <a:r>
              <a:rPr lang="en-US" b="0" dirty="0" smtClean="0">
                <a:solidFill>
                  <a:srgbClr val="666666"/>
                </a:solidFill>
              </a:rPr>
              <a:t> * </a:t>
            </a:r>
            <a:r>
              <a:rPr lang="en-US" sz="1800" b="0" dirty="0" err="1" smtClean="0">
                <a:solidFill>
                  <a:srgbClr val="666666"/>
                </a:solidFill>
              </a:rPr>
              <a:t>für</a:t>
            </a:r>
            <a:r>
              <a:rPr lang="en-US" sz="1800" b="0" dirty="0" smtClean="0">
                <a:solidFill>
                  <a:srgbClr val="666666"/>
                </a:solidFill>
              </a:rPr>
              <a:t> SAP Business One</a:t>
            </a:r>
            <a:endParaRPr lang="en-US" sz="1800" b="0" dirty="0">
              <a:solidFill>
                <a:srgbClr val="666666"/>
              </a:solidFill>
            </a:endParaRPr>
          </a:p>
        </p:txBody>
      </p:sp>
      <p:sp>
        <p:nvSpPr>
          <p:cNvPr id="6" name="TextBox 5"/>
          <p:cNvSpPr txBox="1"/>
          <p:nvPr/>
        </p:nvSpPr>
        <p:spPr>
          <a:xfrm>
            <a:off x="-612250" y="6365784"/>
            <a:ext cx="9427447" cy="138499"/>
          </a:xfrm>
          <a:prstGeom prst="rect">
            <a:avLst/>
          </a:prstGeom>
          <a:noFill/>
        </p:spPr>
        <p:txBody>
          <a:bodyPr wrap="square" lIns="0" tIns="0" rIns="0" bIns="0" rtlCol="0">
            <a:spAutoFit/>
          </a:bodyPr>
          <a:lstStyle/>
          <a:p>
            <a:pPr algn="r" fontAlgn="base">
              <a:spcBef>
                <a:spcPct val="50000"/>
              </a:spcBef>
              <a:spcAft>
                <a:spcPct val="0"/>
              </a:spcAft>
              <a:buClr>
                <a:srgbClr val="F0AB00"/>
              </a:buClr>
              <a:buSzPct val="80000"/>
            </a:pPr>
            <a:r>
              <a:rPr lang="en-US" sz="900" kern="0" dirty="0" smtClean="0">
                <a:ea typeface="Arial Unicode MS" pitchFamily="34" charset="-128"/>
                <a:cs typeface="Arial Unicode MS" pitchFamily="34" charset="-128"/>
              </a:rPr>
              <a:t>* </a:t>
            </a:r>
            <a:r>
              <a:rPr lang="de-DE" sz="900" dirty="0"/>
              <a:t>Einige Produkte erfordern </a:t>
            </a:r>
            <a:r>
              <a:rPr lang="de-DE" sz="900" dirty="0" smtClean="0"/>
              <a:t>ggf. zusätzliche Lizenzen, vielfältige und </a:t>
            </a:r>
            <a:r>
              <a:rPr lang="de-DE" sz="900" dirty="0"/>
              <a:t>kostenlose Lizenzoptionen </a:t>
            </a:r>
            <a:r>
              <a:rPr lang="de-DE" sz="900" dirty="0" smtClean="0"/>
              <a:t>stehen zur Verfügung. Details finden Sie auf </a:t>
            </a:r>
            <a:r>
              <a:rPr lang="de-DE" sz="900" dirty="0"/>
              <a:t>den einzelnen </a:t>
            </a:r>
            <a:r>
              <a:rPr lang="de-DE" sz="900" dirty="0" smtClean="0"/>
              <a:t>Produktseiten.</a:t>
            </a:r>
            <a:endParaRPr lang="de-DE" sz="900" kern="0" dirty="0" smtClean="0">
              <a:ea typeface="Arial Unicode MS" pitchFamily="34" charset="-128"/>
              <a:cs typeface="Arial Unicode MS" pitchFamily="34" charset="-128"/>
            </a:endParaRPr>
          </a:p>
        </p:txBody>
      </p:sp>
      <p:grpSp>
        <p:nvGrpSpPr>
          <p:cNvPr id="32" name="Group 31"/>
          <p:cNvGrpSpPr/>
          <p:nvPr/>
        </p:nvGrpSpPr>
        <p:grpSpPr>
          <a:xfrm>
            <a:off x="7900345" y="449529"/>
            <a:ext cx="903413" cy="486137"/>
            <a:chOff x="882862" y="4657725"/>
            <a:chExt cx="1746038" cy="926570"/>
          </a:xfrm>
        </p:grpSpPr>
        <p:grpSp>
          <p:nvGrpSpPr>
            <p:cNvPr id="33" name="Group 38"/>
            <p:cNvGrpSpPr/>
            <p:nvPr/>
          </p:nvGrpSpPr>
          <p:grpSpPr>
            <a:xfrm>
              <a:off x="882862" y="4657725"/>
              <a:ext cx="1746038" cy="926570"/>
              <a:chOff x="4611648" y="3898520"/>
              <a:chExt cx="4764591" cy="1639665"/>
            </a:xfrm>
          </p:grpSpPr>
          <p:sp>
            <p:nvSpPr>
              <p:cNvPr id="35" name="Rounded Rectangle 34"/>
              <p:cNvSpPr/>
              <p:nvPr/>
            </p:nvSpPr>
            <p:spPr bwMode="gray">
              <a:xfrm>
                <a:off x="4611648" y="3898520"/>
                <a:ext cx="4764591" cy="1639665"/>
              </a:xfrm>
              <a:prstGeom prst="roundRect">
                <a:avLst/>
              </a:prstGeom>
              <a:solidFill>
                <a:schemeClr val="accent1"/>
              </a:solidFill>
              <a:ln w="12700" cmpd="sng" algn="ctr">
                <a:solidFill>
                  <a:srgbClr val="F0A000"/>
                </a:solid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36" name="Rectangle 35"/>
              <p:cNvSpPr/>
              <p:nvPr/>
            </p:nvSpPr>
            <p:spPr bwMode="gray">
              <a:xfrm>
                <a:off x="4892043" y="4075217"/>
                <a:ext cx="2014742" cy="1331171"/>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37" name="Chevron 36"/>
              <p:cNvSpPr/>
              <p:nvPr/>
            </p:nvSpPr>
            <p:spPr bwMode="gray">
              <a:xfrm flipV="1">
                <a:off x="7178907" y="4097741"/>
                <a:ext cx="1881361" cy="622937"/>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nvGrpSpPr>
              <p:cNvPr id="38" name="Group 43"/>
              <p:cNvGrpSpPr/>
              <p:nvPr/>
            </p:nvGrpSpPr>
            <p:grpSpPr>
              <a:xfrm>
                <a:off x="7216223" y="4883271"/>
                <a:ext cx="1871595" cy="533595"/>
                <a:chOff x="10037998" y="4994396"/>
                <a:chExt cx="1667375" cy="533595"/>
              </a:xfrm>
            </p:grpSpPr>
            <p:sp>
              <p:nvSpPr>
                <p:cNvPr id="39" name="Chevron 38"/>
                <p:cNvSpPr/>
                <p:nvPr/>
              </p:nvSpPr>
              <p:spPr bwMode="gray">
                <a:xfrm flipV="1">
                  <a:off x="10037998"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40" name="Chevron 39"/>
                <p:cNvSpPr/>
                <p:nvPr/>
              </p:nvSpPr>
              <p:spPr bwMode="gray">
                <a:xfrm flipV="1">
                  <a:off x="10535687"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41" name="Chevron 40"/>
                <p:cNvSpPr/>
                <p:nvPr/>
              </p:nvSpPr>
              <p:spPr bwMode="gray">
                <a:xfrm flipV="1">
                  <a:off x="11033373"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grpSp>
        <p:pic>
          <p:nvPicPr>
            <p:cNvPr id="34" name="Picture 3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6887" y="4784837"/>
              <a:ext cx="666945" cy="682514"/>
            </a:xfrm>
            <a:prstGeom prst="rect">
              <a:avLst/>
            </a:prstGeom>
            <a:solidFill>
              <a:srgbClr val="000000"/>
            </a:solidFill>
          </p:spPr>
        </p:pic>
      </p:grpSp>
      <p:cxnSp>
        <p:nvCxnSpPr>
          <p:cNvPr id="42" name="Gerade Verbindung 36"/>
          <p:cNvCxnSpPr/>
          <p:nvPr/>
        </p:nvCxnSpPr>
        <p:spPr>
          <a:xfrm>
            <a:off x="3858868" y="1699091"/>
            <a:ext cx="0" cy="396000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Gerade Verbindung 8"/>
          <p:cNvCxnSpPr/>
          <p:nvPr/>
        </p:nvCxnSpPr>
        <p:spPr>
          <a:xfrm>
            <a:off x="2109598" y="1700107"/>
            <a:ext cx="0" cy="396000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gray">
          <a:xfrm>
            <a:off x="3990364" y="2164696"/>
            <a:ext cx="1609847" cy="3697990"/>
          </a:xfrm>
          <a:prstGeom prst="rect">
            <a:avLst/>
          </a:prstGeom>
          <a:no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300" b="0" i="0" u="none" strike="noStrike" kern="0" cap="none" spc="0" normalizeH="0" baseline="0" dirty="0" smtClean="0">
              <a:ln>
                <a:noFill/>
              </a:ln>
              <a:solidFill>
                <a:schemeClr val="tx1">
                  <a:lumMod val="75000"/>
                  <a:lumOff val="25000"/>
                </a:schemeClr>
              </a:solidFill>
              <a:effectLst/>
              <a:uLnTx/>
              <a:uFillTx/>
              <a:ea typeface="Arial Unicode MS" pitchFamily="34" charset="-128"/>
              <a:cs typeface="Arial Unicode MS" pitchFamily="34" charset="-128"/>
            </a:endParaRPr>
          </a:p>
        </p:txBody>
      </p:sp>
      <p:sp>
        <p:nvSpPr>
          <p:cNvPr id="56" name="Rectangle 55"/>
          <p:cNvSpPr/>
          <p:nvPr/>
        </p:nvSpPr>
        <p:spPr bwMode="gray">
          <a:xfrm>
            <a:off x="2325193" y="2164696"/>
            <a:ext cx="1609847" cy="3697990"/>
          </a:xfrm>
          <a:prstGeom prst="rect">
            <a:avLst/>
          </a:prstGeom>
          <a:no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300" b="0" i="0" u="none" strike="noStrike" kern="0" cap="none" spc="0" normalizeH="0" baseline="0" dirty="0" smtClean="0">
              <a:ln>
                <a:noFill/>
              </a:ln>
              <a:solidFill>
                <a:schemeClr val="tx1">
                  <a:lumMod val="75000"/>
                  <a:lumOff val="25000"/>
                </a:schemeClr>
              </a:solidFill>
              <a:effectLst/>
              <a:uLnTx/>
              <a:uFillTx/>
              <a:ea typeface="Arial Unicode MS" pitchFamily="34" charset="-128"/>
              <a:cs typeface="Arial Unicode MS" pitchFamily="34" charset="-128"/>
            </a:endParaRPr>
          </a:p>
        </p:txBody>
      </p:sp>
      <p:sp>
        <p:nvSpPr>
          <p:cNvPr id="64" name="Rectangle 63"/>
          <p:cNvSpPr/>
          <p:nvPr/>
        </p:nvSpPr>
        <p:spPr bwMode="gray">
          <a:xfrm>
            <a:off x="667706" y="2164696"/>
            <a:ext cx="1609847" cy="3697990"/>
          </a:xfrm>
          <a:prstGeom prst="rect">
            <a:avLst/>
          </a:prstGeom>
          <a:no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300" b="0" i="0" u="none" strike="noStrike" kern="0" cap="none" spc="0" normalizeH="0" baseline="0" dirty="0" smtClean="0">
              <a:ln>
                <a:noFill/>
              </a:ln>
              <a:solidFill>
                <a:schemeClr val="tx1">
                  <a:lumMod val="75000"/>
                  <a:lumOff val="25000"/>
                </a:schemeClr>
              </a:solidFill>
              <a:effectLst/>
              <a:uLnTx/>
              <a:uFillTx/>
              <a:ea typeface="Arial Unicode MS" pitchFamily="34" charset="-128"/>
              <a:cs typeface="Arial Unicode MS" pitchFamily="34" charset="-128"/>
            </a:endParaRPr>
          </a:p>
        </p:txBody>
      </p:sp>
      <p:sp>
        <p:nvSpPr>
          <p:cNvPr id="65" name="Rectangle 64"/>
          <p:cNvSpPr/>
          <p:nvPr/>
        </p:nvSpPr>
        <p:spPr bwMode="gray">
          <a:xfrm>
            <a:off x="404365" y="2707558"/>
            <a:ext cx="5170212" cy="384038"/>
          </a:xfrm>
          <a:prstGeom prst="rect">
            <a:avLst/>
          </a:prstGeom>
          <a:solidFill>
            <a:schemeClr val="accent1">
              <a:lumMod val="20000"/>
              <a:lumOff val="80000"/>
            </a:schemeClr>
          </a:solidFill>
          <a:ln w="6350" algn="ctr">
            <a:noFill/>
            <a:miter lim="800000"/>
            <a:headEnd/>
            <a:tailEnd/>
          </a:ln>
        </p:spPr>
        <p:txBody>
          <a:bodyPr lIns="36000" tIns="36000" rIns="36000" bIns="36000" rtlCol="0" anchor="ctr"/>
          <a:lstStyle/>
          <a:p>
            <a:pPr marL="1581150" indent="-1581150" algn="ctr" fontAlgn="base">
              <a:spcBef>
                <a:spcPct val="50000"/>
              </a:spcBef>
              <a:spcAft>
                <a:spcPct val="0"/>
              </a:spcAft>
              <a:buClr>
                <a:srgbClr val="F0AB00"/>
              </a:buClr>
              <a:buSzPct val="80000"/>
            </a:pPr>
            <a:r>
              <a:rPr lang="de-DE" sz="1235" b="1" kern="0" dirty="0" smtClean="0">
                <a:solidFill>
                  <a:schemeClr val="tx1">
                    <a:lumMod val="75000"/>
                    <a:lumOff val="25000"/>
                  </a:schemeClr>
                </a:solidFill>
                <a:ea typeface="Arial Unicode MS" pitchFamily="34" charset="-128"/>
                <a:cs typeface="Arial Unicode MS" pitchFamily="34" charset="-128"/>
              </a:rPr>
              <a:t>SAP Crystal Reports</a:t>
            </a:r>
            <a:endParaRPr lang="de-DE" sz="1235" kern="0" dirty="0">
              <a:solidFill>
                <a:schemeClr val="tx1">
                  <a:lumMod val="75000"/>
                  <a:lumOff val="25000"/>
                </a:schemeClr>
              </a:solidFill>
              <a:ea typeface="Arial Unicode MS" pitchFamily="34" charset="-128"/>
              <a:cs typeface="Arial Unicode MS" pitchFamily="34" charset="-128"/>
            </a:endParaRPr>
          </a:p>
        </p:txBody>
      </p:sp>
      <p:sp>
        <p:nvSpPr>
          <p:cNvPr id="66" name="Rectangle 65"/>
          <p:cNvSpPr/>
          <p:nvPr/>
        </p:nvSpPr>
        <p:spPr bwMode="gray">
          <a:xfrm>
            <a:off x="404365" y="3306080"/>
            <a:ext cx="5170212" cy="384038"/>
          </a:xfrm>
          <a:prstGeom prst="rect">
            <a:avLst/>
          </a:prstGeom>
          <a:solidFill>
            <a:schemeClr val="accent1">
              <a:lumMod val="20000"/>
              <a:lumOff val="80000"/>
            </a:schemeClr>
          </a:solidFill>
          <a:ln w="6350" algn="ctr">
            <a:noFill/>
            <a:miter lim="800000"/>
            <a:headEnd/>
            <a:tailEnd/>
          </a:ln>
        </p:spPr>
        <p:txBody>
          <a:bodyPr lIns="36000" tIns="36000" rIns="36000" bIns="36000" rtlCol="0" anchor="ctr"/>
          <a:lstStyle/>
          <a:p>
            <a:pPr algn="ctr" fontAlgn="base">
              <a:lnSpc>
                <a:spcPct val="110000"/>
              </a:lnSpc>
              <a:spcBef>
                <a:spcPts val="600"/>
              </a:spcBef>
              <a:spcAft>
                <a:spcPct val="0"/>
              </a:spcAft>
              <a:buClr>
                <a:srgbClr val="F0AB00"/>
              </a:buClr>
              <a:buSzPct val="80000"/>
              <a:defRPr/>
            </a:pPr>
            <a:r>
              <a:rPr lang="de-DE" sz="1235" b="1" dirty="0" smtClean="0">
                <a:solidFill>
                  <a:schemeClr val="tx1">
                    <a:lumMod val="75000"/>
                    <a:lumOff val="25000"/>
                  </a:schemeClr>
                </a:solidFill>
                <a:latin typeface="Arial" charset="0"/>
                <a:ea typeface="Arial Unicode MS" pitchFamily="34" charset="-128"/>
                <a:cs typeface="Arial Unicode MS" pitchFamily="34" charset="-128"/>
              </a:rPr>
              <a:t>SAP Crystal Dashboard</a:t>
            </a:r>
            <a:endParaRPr lang="de-DE" sz="1235" kern="0" dirty="0">
              <a:solidFill>
                <a:schemeClr val="tx1">
                  <a:lumMod val="75000"/>
                  <a:lumOff val="25000"/>
                </a:schemeClr>
              </a:solidFill>
              <a:ea typeface="Arial Unicode MS" pitchFamily="34" charset="-128"/>
              <a:cs typeface="Arial Unicode MS" pitchFamily="34" charset="-128"/>
            </a:endParaRPr>
          </a:p>
        </p:txBody>
      </p:sp>
      <p:sp>
        <p:nvSpPr>
          <p:cNvPr id="67" name="Rectangle 66"/>
          <p:cNvSpPr/>
          <p:nvPr/>
        </p:nvSpPr>
        <p:spPr bwMode="gray">
          <a:xfrm>
            <a:off x="3916645" y="4503124"/>
            <a:ext cx="1654184" cy="384038"/>
          </a:xfrm>
          <a:prstGeom prst="rect">
            <a:avLst/>
          </a:prstGeom>
          <a:solidFill>
            <a:schemeClr val="accent1">
              <a:lumMod val="20000"/>
              <a:lumOff val="80000"/>
            </a:schemeClr>
          </a:solidFill>
          <a:ln w="6350" algn="ctr">
            <a:noFill/>
            <a:miter lim="800000"/>
            <a:headEnd/>
            <a:tailEnd/>
          </a:ln>
        </p:spPr>
        <p:txBody>
          <a:bodyPr lIns="36000" tIns="36000" rIns="36000" bIns="36000" rtlCol="0" anchor="ctr"/>
          <a:lstStyle/>
          <a:p>
            <a:pPr marL="361950" indent="-361950" algn="ctr" fontAlgn="base">
              <a:lnSpc>
                <a:spcPts val="1200"/>
              </a:lnSpc>
              <a:spcAft>
                <a:spcPct val="0"/>
              </a:spcAft>
              <a:buClr>
                <a:srgbClr val="F0AB00"/>
              </a:buClr>
              <a:buSzPct val="80000"/>
            </a:pPr>
            <a:r>
              <a:rPr lang="de-DE" sz="1235" b="1" kern="0" dirty="0" err="1">
                <a:solidFill>
                  <a:schemeClr val="tx1">
                    <a:lumMod val="75000"/>
                    <a:lumOff val="25000"/>
                  </a:schemeClr>
                </a:solidFill>
                <a:ea typeface="Arial Unicode MS" pitchFamily="34" charset="-128"/>
                <a:cs typeface="Arial Unicode MS" pitchFamily="34" charset="-128"/>
              </a:rPr>
              <a:t>Pervasive</a:t>
            </a:r>
            <a:r>
              <a:rPr lang="de-DE" sz="1235" b="1" kern="0" dirty="0">
                <a:solidFill>
                  <a:schemeClr val="tx1">
                    <a:lumMod val="75000"/>
                    <a:lumOff val="25000"/>
                  </a:schemeClr>
                </a:solidFill>
                <a:ea typeface="Arial Unicode MS" pitchFamily="34" charset="-128"/>
                <a:cs typeface="Arial Unicode MS" pitchFamily="34" charset="-128"/>
              </a:rPr>
              <a:t> </a:t>
            </a:r>
            <a:r>
              <a:rPr lang="de-DE" sz="1235" b="1" kern="0" dirty="0" smtClean="0">
                <a:solidFill>
                  <a:schemeClr val="tx1">
                    <a:lumMod val="75000"/>
                    <a:lumOff val="25000"/>
                  </a:schemeClr>
                </a:solidFill>
                <a:ea typeface="Arial Unicode MS" pitchFamily="34" charset="-128"/>
                <a:cs typeface="Arial Unicode MS" pitchFamily="34" charset="-128"/>
              </a:rPr>
              <a:t>Analytics</a:t>
            </a:r>
          </a:p>
          <a:p>
            <a:pPr marL="361950" indent="-361950" algn="ctr" fontAlgn="base">
              <a:lnSpc>
                <a:spcPts val="1200"/>
              </a:lnSpc>
              <a:spcAft>
                <a:spcPct val="0"/>
              </a:spcAft>
              <a:buClr>
                <a:srgbClr val="F0AB00"/>
              </a:buClr>
              <a:buSzPct val="80000"/>
            </a:pPr>
            <a:r>
              <a:rPr lang="de-DE" sz="740" kern="0" dirty="0" smtClean="0">
                <a:solidFill>
                  <a:schemeClr val="tx1">
                    <a:lumMod val="75000"/>
                    <a:lumOff val="25000"/>
                  </a:schemeClr>
                </a:solidFill>
                <a:ea typeface="Arial Unicode MS" pitchFamily="34" charset="-128"/>
                <a:cs typeface="Arial Unicode MS" pitchFamily="34" charset="-128"/>
              </a:rPr>
              <a:t>‚Umfassende </a:t>
            </a:r>
            <a:r>
              <a:rPr lang="de-DE" sz="740" kern="0" dirty="0">
                <a:solidFill>
                  <a:schemeClr val="tx1">
                    <a:lumMod val="75000"/>
                    <a:lumOff val="25000"/>
                  </a:schemeClr>
                </a:solidFill>
                <a:ea typeface="Arial Unicode MS" pitchFamily="34" charset="-128"/>
                <a:cs typeface="Arial Unicode MS" pitchFamily="34" charset="-128"/>
              </a:rPr>
              <a:t>analytische </a:t>
            </a:r>
            <a:r>
              <a:rPr lang="de-DE" sz="740" kern="0" dirty="0" smtClean="0">
                <a:solidFill>
                  <a:schemeClr val="tx1">
                    <a:lumMod val="75000"/>
                    <a:lumOff val="25000"/>
                  </a:schemeClr>
                </a:solidFill>
                <a:ea typeface="Arial Unicode MS" pitchFamily="34" charset="-128"/>
                <a:cs typeface="Arial Unicode MS" pitchFamily="34" charset="-128"/>
              </a:rPr>
              <a:t>Funktionen‘</a:t>
            </a:r>
            <a:endParaRPr lang="de-DE" sz="740" kern="0" dirty="0">
              <a:solidFill>
                <a:schemeClr val="tx1">
                  <a:lumMod val="75000"/>
                  <a:lumOff val="25000"/>
                </a:schemeClr>
              </a:solidFill>
              <a:ea typeface="Arial Unicode MS" pitchFamily="34" charset="-128"/>
              <a:cs typeface="Arial Unicode MS" pitchFamily="34" charset="-128"/>
            </a:endParaRPr>
          </a:p>
        </p:txBody>
      </p:sp>
      <p:sp>
        <p:nvSpPr>
          <p:cNvPr id="68" name="Rectangle 67"/>
          <p:cNvSpPr/>
          <p:nvPr/>
        </p:nvSpPr>
        <p:spPr bwMode="gray">
          <a:xfrm>
            <a:off x="2149632" y="3904602"/>
            <a:ext cx="3424945" cy="384038"/>
          </a:xfrm>
          <a:prstGeom prst="rect">
            <a:avLst/>
          </a:prstGeom>
          <a:solidFill>
            <a:schemeClr val="accent1">
              <a:lumMod val="20000"/>
              <a:lumOff val="80000"/>
            </a:schemeClr>
          </a:solidFill>
          <a:ln w="6350" algn="ctr">
            <a:noFill/>
            <a:miter lim="800000"/>
            <a:headEnd/>
            <a:tailEnd/>
          </a:ln>
        </p:spPr>
        <p:txBody>
          <a:bodyPr lIns="36000" tIns="36000" rIns="36000" bIns="36000" rtlCol="0" anchor="ctr"/>
          <a:lstStyle/>
          <a:p>
            <a:pPr marL="1524000" indent="-1524000" algn="ctr" fontAlgn="base">
              <a:spcBef>
                <a:spcPct val="50000"/>
              </a:spcBef>
              <a:spcAft>
                <a:spcPct val="0"/>
              </a:spcAft>
              <a:buClr>
                <a:srgbClr val="F0AB00"/>
              </a:buClr>
              <a:buSzPct val="80000"/>
            </a:pPr>
            <a:r>
              <a:rPr lang="de-DE" sz="1235" b="1" dirty="0" smtClean="0">
                <a:solidFill>
                  <a:schemeClr val="tx1">
                    <a:lumMod val="75000"/>
                    <a:lumOff val="25000"/>
                  </a:schemeClr>
                </a:solidFill>
                <a:latin typeface="Arial" charset="0"/>
                <a:ea typeface="Arial Unicode MS" pitchFamily="34" charset="-128"/>
                <a:cs typeface="Arial Unicode MS" pitchFamily="34" charset="-128"/>
              </a:rPr>
              <a:t>Interactive Analysis</a:t>
            </a:r>
          </a:p>
          <a:p>
            <a:pPr marL="1524000" indent="-1524000" algn="ctr" fontAlgn="base">
              <a:spcAft>
                <a:spcPct val="0"/>
              </a:spcAft>
              <a:buClr>
                <a:srgbClr val="F0AB00"/>
              </a:buClr>
              <a:buSzPct val="80000"/>
            </a:pPr>
            <a:r>
              <a:rPr lang="de-DE" sz="740" dirty="0" smtClean="0">
                <a:solidFill>
                  <a:schemeClr val="tx1">
                    <a:lumMod val="75000"/>
                    <a:lumOff val="25000"/>
                  </a:schemeClr>
                </a:solidFill>
                <a:latin typeface="Arial" charset="0"/>
                <a:ea typeface="Arial Unicode MS" pitchFamily="34" charset="-128"/>
                <a:cs typeface="Arial Unicode MS" pitchFamily="34" charset="-128"/>
              </a:rPr>
              <a:t>‚Interaktive Analysen’</a:t>
            </a:r>
            <a:endParaRPr lang="de-DE" sz="1235" kern="0" dirty="0">
              <a:solidFill>
                <a:schemeClr val="tx1">
                  <a:lumMod val="75000"/>
                  <a:lumOff val="25000"/>
                </a:schemeClr>
              </a:solidFill>
              <a:ea typeface="Arial Unicode MS" pitchFamily="34" charset="-128"/>
              <a:cs typeface="Arial Unicode MS" pitchFamily="34" charset="-128"/>
            </a:endParaRPr>
          </a:p>
        </p:txBody>
      </p:sp>
      <p:sp>
        <p:nvSpPr>
          <p:cNvPr id="69" name="Rectangle 68"/>
          <p:cNvSpPr/>
          <p:nvPr/>
        </p:nvSpPr>
        <p:spPr bwMode="gray">
          <a:xfrm>
            <a:off x="2160505" y="1828799"/>
            <a:ext cx="1656000" cy="71276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350" i="0" u="none" strike="noStrike" kern="0" cap="none" spc="0" normalizeH="0" baseline="0" dirty="0" smtClean="0">
              <a:ln>
                <a:noFill/>
              </a:ln>
              <a:solidFill>
                <a:schemeClr val="tx1">
                  <a:lumMod val="75000"/>
                  <a:lumOff val="25000"/>
                </a:schemeClr>
              </a:solidFill>
              <a:effectLst/>
              <a:uLnTx/>
              <a:uFillTx/>
              <a:ea typeface="Arial Unicode MS" pitchFamily="34" charset="-128"/>
              <a:cs typeface="Arial Unicode MS" pitchFamily="34" charset="-128"/>
            </a:endParaRPr>
          </a:p>
        </p:txBody>
      </p:sp>
      <p:sp>
        <p:nvSpPr>
          <p:cNvPr id="70" name="Rectangle 69"/>
          <p:cNvSpPr/>
          <p:nvPr/>
        </p:nvSpPr>
        <p:spPr bwMode="gray">
          <a:xfrm>
            <a:off x="3916645" y="1828799"/>
            <a:ext cx="1656000" cy="71276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350" i="0" u="none" strike="noStrike" kern="0" cap="none" spc="0" normalizeH="0" baseline="0" dirty="0" smtClean="0">
              <a:ln>
                <a:noFill/>
              </a:ln>
              <a:solidFill>
                <a:schemeClr val="tx1">
                  <a:lumMod val="75000"/>
                  <a:lumOff val="25000"/>
                </a:schemeClr>
              </a:solidFill>
              <a:effectLst/>
              <a:uLnTx/>
              <a:uFillTx/>
              <a:ea typeface="Arial Unicode MS" pitchFamily="34" charset="-128"/>
              <a:cs typeface="Arial Unicode MS" pitchFamily="34" charset="-128"/>
            </a:endParaRPr>
          </a:p>
        </p:txBody>
      </p:sp>
      <p:sp>
        <p:nvSpPr>
          <p:cNvPr id="71" name="Rectangle 70"/>
          <p:cNvSpPr/>
          <p:nvPr/>
        </p:nvSpPr>
        <p:spPr>
          <a:xfrm>
            <a:off x="2029210" y="1885694"/>
            <a:ext cx="1913657" cy="630942"/>
          </a:xfrm>
          <a:prstGeom prst="rect">
            <a:avLst/>
          </a:prstGeom>
          <a:ln>
            <a:noFill/>
          </a:ln>
        </p:spPr>
        <p:txBody>
          <a:bodyPr wrap="square">
            <a:spAutoFit/>
          </a:bodyPr>
          <a:lstStyle/>
          <a:p>
            <a:pPr algn="ctr">
              <a:lnSpc>
                <a:spcPts val="1400"/>
              </a:lnSpc>
            </a:pPr>
            <a:r>
              <a:rPr lang="de-DE" sz="1330" dirty="0" smtClean="0">
                <a:solidFill>
                  <a:schemeClr val="tx1">
                    <a:lumMod val="75000"/>
                    <a:lumOff val="25000"/>
                  </a:schemeClr>
                </a:solidFill>
              </a:rPr>
              <a:t>SAP Business One Analytics </a:t>
            </a:r>
            <a:r>
              <a:rPr lang="de-DE" sz="1330" dirty="0" err="1" smtClean="0">
                <a:solidFill>
                  <a:schemeClr val="tx1">
                    <a:lumMod val="75000"/>
                    <a:lumOff val="25000"/>
                  </a:schemeClr>
                </a:solidFill>
              </a:rPr>
              <a:t>powered</a:t>
            </a:r>
            <a:r>
              <a:rPr lang="de-DE" sz="1330" dirty="0" smtClean="0">
                <a:solidFill>
                  <a:schemeClr val="tx1">
                    <a:lumMod val="75000"/>
                    <a:lumOff val="25000"/>
                  </a:schemeClr>
                </a:solidFill>
              </a:rPr>
              <a:t> </a:t>
            </a:r>
            <a:r>
              <a:rPr lang="de-DE" sz="1330" dirty="0" err="1" smtClean="0">
                <a:solidFill>
                  <a:schemeClr val="tx1">
                    <a:lumMod val="75000"/>
                    <a:lumOff val="25000"/>
                  </a:schemeClr>
                </a:solidFill>
              </a:rPr>
              <a:t>by</a:t>
            </a:r>
            <a:r>
              <a:rPr lang="de-DE" sz="1330" dirty="0" smtClean="0">
                <a:solidFill>
                  <a:schemeClr val="tx1">
                    <a:lumMod val="75000"/>
                    <a:lumOff val="25000"/>
                  </a:schemeClr>
                </a:solidFill>
              </a:rPr>
              <a:t> SAP HANA </a:t>
            </a:r>
            <a:endParaRPr lang="de-DE" sz="1330" dirty="0">
              <a:solidFill>
                <a:schemeClr val="tx1">
                  <a:lumMod val="75000"/>
                  <a:lumOff val="25000"/>
                </a:schemeClr>
              </a:solidFill>
            </a:endParaRPr>
          </a:p>
        </p:txBody>
      </p:sp>
      <p:sp>
        <p:nvSpPr>
          <p:cNvPr id="72" name="Rectangle 71"/>
          <p:cNvSpPr/>
          <p:nvPr/>
        </p:nvSpPr>
        <p:spPr>
          <a:xfrm>
            <a:off x="3806596" y="1975462"/>
            <a:ext cx="1824110" cy="451406"/>
          </a:xfrm>
          <a:prstGeom prst="rect">
            <a:avLst/>
          </a:prstGeom>
        </p:spPr>
        <p:txBody>
          <a:bodyPr wrap="square">
            <a:spAutoFit/>
          </a:bodyPr>
          <a:lstStyle/>
          <a:p>
            <a:pPr algn="ctr">
              <a:lnSpc>
                <a:spcPts val="1400"/>
              </a:lnSpc>
            </a:pPr>
            <a:r>
              <a:rPr lang="de-DE" sz="1330" spc="-20" dirty="0" smtClean="0">
                <a:solidFill>
                  <a:schemeClr val="tx1">
                    <a:lumMod val="75000"/>
                    <a:lumOff val="25000"/>
                  </a:schemeClr>
                </a:solidFill>
              </a:rPr>
              <a:t>SAP Business One, </a:t>
            </a:r>
            <a:r>
              <a:rPr lang="de-DE" sz="1330" spc="-50" dirty="0" smtClean="0">
                <a:solidFill>
                  <a:schemeClr val="tx1">
                    <a:lumMod val="75000"/>
                    <a:lumOff val="25000"/>
                  </a:schemeClr>
                </a:solidFill>
              </a:rPr>
              <a:t>Version für SAP HANA</a:t>
            </a:r>
            <a:endParaRPr lang="de-DE" sz="1330" spc="-50" dirty="0">
              <a:solidFill>
                <a:schemeClr val="tx1">
                  <a:lumMod val="75000"/>
                  <a:lumOff val="25000"/>
                </a:schemeClr>
              </a:solidFill>
            </a:endParaRPr>
          </a:p>
        </p:txBody>
      </p:sp>
      <p:sp>
        <p:nvSpPr>
          <p:cNvPr id="73" name="Rectangle 72"/>
          <p:cNvSpPr/>
          <p:nvPr/>
        </p:nvSpPr>
        <p:spPr bwMode="gray">
          <a:xfrm>
            <a:off x="404365" y="1828799"/>
            <a:ext cx="1656000" cy="71276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350" i="0" u="none" strike="noStrike" kern="0" cap="none" spc="0" normalizeH="0" baseline="0" dirty="0" smtClean="0">
              <a:ln>
                <a:noFill/>
              </a:ln>
              <a:solidFill>
                <a:schemeClr val="tx1">
                  <a:lumMod val="75000"/>
                  <a:lumOff val="25000"/>
                </a:schemeClr>
              </a:solidFill>
              <a:effectLst/>
              <a:uLnTx/>
              <a:uFillTx/>
              <a:ea typeface="Arial Unicode MS" pitchFamily="34" charset="-128"/>
              <a:cs typeface="Arial Unicode MS" pitchFamily="34" charset="-128"/>
            </a:endParaRPr>
          </a:p>
        </p:txBody>
      </p:sp>
      <p:sp>
        <p:nvSpPr>
          <p:cNvPr id="74" name="Rectangle 73"/>
          <p:cNvSpPr/>
          <p:nvPr/>
        </p:nvSpPr>
        <p:spPr>
          <a:xfrm>
            <a:off x="354981" y="1885694"/>
            <a:ext cx="1698083" cy="630942"/>
          </a:xfrm>
          <a:prstGeom prst="rect">
            <a:avLst/>
          </a:prstGeom>
          <a:ln>
            <a:noFill/>
          </a:ln>
        </p:spPr>
        <p:txBody>
          <a:bodyPr wrap="square">
            <a:spAutoFit/>
          </a:bodyPr>
          <a:lstStyle/>
          <a:p>
            <a:pPr algn="ctr">
              <a:lnSpc>
                <a:spcPts val="1400"/>
              </a:lnSpc>
            </a:pPr>
            <a:r>
              <a:rPr lang="de-DE" sz="1330" spc="-20" dirty="0" smtClean="0">
                <a:solidFill>
                  <a:schemeClr val="tx1">
                    <a:lumMod val="75000"/>
                    <a:lumOff val="25000"/>
                  </a:schemeClr>
                </a:solidFill>
              </a:rPr>
              <a:t>SAP </a:t>
            </a:r>
            <a:r>
              <a:rPr lang="de-DE" sz="1330" dirty="0" smtClean="0">
                <a:solidFill>
                  <a:schemeClr val="tx1">
                    <a:lumMod val="75000"/>
                    <a:lumOff val="25000"/>
                  </a:schemeClr>
                </a:solidFill>
              </a:rPr>
              <a:t>Business One auf Microsoft SQL Server</a:t>
            </a:r>
            <a:endParaRPr lang="de-DE" sz="1330" dirty="0">
              <a:solidFill>
                <a:schemeClr val="tx1">
                  <a:lumMod val="75000"/>
                  <a:lumOff val="25000"/>
                </a:schemeClr>
              </a:solidFill>
            </a:endParaRPr>
          </a:p>
        </p:txBody>
      </p:sp>
      <p:sp>
        <p:nvSpPr>
          <p:cNvPr id="75" name="Rectangle 74"/>
          <p:cNvSpPr/>
          <p:nvPr/>
        </p:nvSpPr>
        <p:spPr bwMode="gray">
          <a:xfrm>
            <a:off x="406694" y="5101644"/>
            <a:ext cx="5170212" cy="384038"/>
          </a:xfrm>
          <a:prstGeom prst="rect">
            <a:avLst/>
          </a:prstGeom>
          <a:solidFill>
            <a:schemeClr val="accent1">
              <a:lumMod val="20000"/>
              <a:lumOff val="80000"/>
            </a:schemeClr>
          </a:solidFill>
          <a:ln w="6350" algn="ctr">
            <a:noFill/>
            <a:miter lim="800000"/>
            <a:headEnd/>
            <a:tailEnd/>
          </a:ln>
        </p:spPr>
        <p:txBody>
          <a:bodyPr lIns="36000" tIns="36000" rIns="36000" bIns="36000" rtlCol="0" anchor="ctr"/>
          <a:lstStyle/>
          <a:p>
            <a:pPr algn="ctr" fontAlgn="base">
              <a:lnSpc>
                <a:spcPct val="110000"/>
              </a:lnSpc>
              <a:spcBef>
                <a:spcPts val="600"/>
              </a:spcBef>
              <a:spcAft>
                <a:spcPct val="0"/>
              </a:spcAft>
              <a:buClr>
                <a:srgbClr val="F0AB00"/>
              </a:buClr>
              <a:buSzPct val="80000"/>
              <a:defRPr/>
            </a:pPr>
            <a:r>
              <a:rPr lang="de-DE" sz="1235" b="1" dirty="0" smtClean="0">
                <a:solidFill>
                  <a:schemeClr val="tx1">
                    <a:lumMod val="75000"/>
                    <a:lumOff val="25000"/>
                  </a:schemeClr>
                </a:solidFill>
                <a:latin typeface="Arial" charset="0"/>
                <a:ea typeface="Arial Unicode MS" pitchFamily="34" charset="-128"/>
                <a:cs typeface="Arial Unicode MS" pitchFamily="34" charset="-128"/>
              </a:rPr>
              <a:t>SAP </a:t>
            </a:r>
            <a:r>
              <a:rPr lang="de-DE" sz="1235" b="1" dirty="0" err="1" smtClean="0">
                <a:solidFill>
                  <a:schemeClr val="tx1">
                    <a:lumMod val="75000"/>
                    <a:lumOff val="25000"/>
                  </a:schemeClr>
                </a:solidFill>
                <a:latin typeface="Arial" charset="0"/>
                <a:ea typeface="Arial Unicode MS" pitchFamily="34" charset="-128"/>
                <a:cs typeface="Arial Unicode MS" pitchFamily="34" charset="-128"/>
              </a:rPr>
              <a:t>Lumira</a:t>
            </a:r>
            <a:r>
              <a:rPr lang="de-DE" sz="1235" b="1" dirty="0" smtClean="0">
                <a:solidFill>
                  <a:schemeClr val="tx1">
                    <a:lumMod val="75000"/>
                    <a:lumOff val="25000"/>
                  </a:schemeClr>
                </a:solidFill>
                <a:latin typeface="Arial" charset="0"/>
                <a:ea typeface="Arial Unicode MS" pitchFamily="34" charset="-128"/>
                <a:cs typeface="Arial Unicode MS" pitchFamily="34" charset="-128"/>
              </a:rPr>
              <a:t> Software</a:t>
            </a:r>
            <a:endParaRPr lang="de-DE" sz="1235" kern="0" dirty="0">
              <a:solidFill>
                <a:schemeClr val="tx1">
                  <a:lumMod val="75000"/>
                  <a:lumOff val="25000"/>
                </a:schemeClr>
              </a:solidFill>
              <a:ea typeface="Arial Unicode MS" pitchFamily="34" charset="-128"/>
              <a:cs typeface="Arial Unicode MS" pitchFamily="34" charset="-128"/>
            </a:endParaRPr>
          </a:p>
        </p:txBody>
      </p:sp>
      <p:sp>
        <p:nvSpPr>
          <p:cNvPr id="76" name="Rectangular Callout 75"/>
          <p:cNvSpPr/>
          <p:nvPr/>
        </p:nvSpPr>
        <p:spPr bwMode="gray">
          <a:xfrm rot="5400000">
            <a:off x="7034598" y="1453493"/>
            <a:ext cx="448859" cy="2935677"/>
          </a:xfrm>
          <a:prstGeom prst="wedgeRectCallout">
            <a:avLst>
              <a:gd name="adj1" fmla="val -33586"/>
              <a:gd name="adj2" fmla="val 60287"/>
            </a:avLst>
          </a:prstGeom>
          <a:solidFill>
            <a:schemeClr val="accent2">
              <a:lumMod val="20000"/>
              <a:lumOff val="80000"/>
            </a:schemeClr>
          </a:solidFill>
          <a:ln w="6350" algn="ctr">
            <a:noFill/>
            <a:miter lim="800000"/>
            <a:headEnd/>
            <a:tailEnd/>
          </a:ln>
        </p:spPr>
        <p:txBody>
          <a:bodyPr vert="vert270" lIns="36000" tIns="72000" rIns="36000" bIns="72000" rtlCol="0" anchor="ctr"/>
          <a:lstStyle/>
          <a:p>
            <a:pPr fontAlgn="base">
              <a:lnSpc>
                <a:spcPts val="1100"/>
              </a:lnSpc>
              <a:spcBef>
                <a:spcPct val="50000"/>
              </a:spcBef>
              <a:spcAft>
                <a:spcPct val="0"/>
              </a:spcAft>
              <a:buClr>
                <a:srgbClr val="F0AB00"/>
              </a:buClr>
              <a:buSzPct val="80000"/>
            </a:pPr>
            <a:r>
              <a:rPr lang="de-DE" sz="950" dirty="0">
                <a:solidFill>
                  <a:schemeClr val="tx1">
                    <a:lumMod val="75000"/>
                    <a:lumOff val="25000"/>
                  </a:schemeClr>
                </a:solidFill>
              </a:rPr>
              <a:t>Erstellt schnell formatierte Berichte und Layouts für alle Druck- und Berichtszwecke, </a:t>
            </a:r>
            <a:r>
              <a:rPr lang="de-DE" sz="950" dirty="0" smtClean="0">
                <a:solidFill>
                  <a:schemeClr val="tx1">
                    <a:lumMod val="75000"/>
                    <a:lumOff val="25000"/>
                  </a:schemeClr>
                </a:solidFill>
              </a:rPr>
              <a:t>volle Integration </a:t>
            </a:r>
            <a:r>
              <a:rPr lang="de-DE" sz="950" dirty="0">
                <a:solidFill>
                  <a:schemeClr val="tx1">
                    <a:lumMod val="75000"/>
                    <a:lumOff val="25000"/>
                  </a:schemeClr>
                </a:solidFill>
              </a:rPr>
              <a:t>in die UI-Elemente von SAP Business One</a:t>
            </a:r>
          </a:p>
        </p:txBody>
      </p:sp>
      <p:sp>
        <p:nvSpPr>
          <p:cNvPr id="77" name="Rectangular Callout 76"/>
          <p:cNvSpPr/>
          <p:nvPr/>
        </p:nvSpPr>
        <p:spPr bwMode="gray">
          <a:xfrm rot="5400000">
            <a:off x="7034598" y="2056456"/>
            <a:ext cx="448859" cy="2935677"/>
          </a:xfrm>
          <a:prstGeom prst="wedgeRectCallout">
            <a:avLst>
              <a:gd name="adj1" fmla="val -32038"/>
              <a:gd name="adj2" fmla="val 60760"/>
            </a:avLst>
          </a:prstGeom>
          <a:solidFill>
            <a:schemeClr val="accent2">
              <a:lumMod val="20000"/>
              <a:lumOff val="80000"/>
            </a:schemeClr>
          </a:solidFill>
          <a:ln w="6350" algn="ctr">
            <a:noFill/>
            <a:miter lim="800000"/>
            <a:headEnd/>
            <a:tailEnd/>
          </a:ln>
        </p:spPr>
        <p:txBody>
          <a:bodyPr vert="vert270" lIns="36000" tIns="72000" rIns="36000" bIns="72000" rtlCol="0" anchor="ctr"/>
          <a:lstStyle/>
          <a:p>
            <a:pPr fontAlgn="base">
              <a:lnSpc>
                <a:spcPts val="1100"/>
              </a:lnSpc>
              <a:spcBef>
                <a:spcPts val="600"/>
              </a:spcBef>
              <a:spcAft>
                <a:spcPct val="0"/>
              </a:spcAft>
              <a:buClr>
                <a:srgbClr val="F0AB00"/>
              </a:buClr>
              <a:buSzPct val="80000"/>
              <a:defRPr/>
            </a:pPr>
            <a:r>
              <a:rPr lang="de-DE" sz="950" kern="0" dirty="0">
                <a:solidFill>
                  <a:schemeClr val="tx1">
                    <a:lumMod val="75000"/>
                    <a:lumOff val="25000"/>
                  </a:schemeClr>
                </a:solidFill>
                <a:ea typeface="Arial Unicode MS" pitchFamily="34" charset="-128"/>
                <a:cs typeface="Arial Unicode MS" pitchFamily="34" charset="-128"/>
              </a:rPr>
              <a:t>Zeigt Entscheidern die Geschäftsentwicklung auf und nutzt </a:t>
            </a:r>
            <a:r>
              <a:rPr lang="de-DE" sz="950" kern="0" dirty="0" smtClean="0">
                <a:solidFill>
                  <a:schemeClr val="tx1">
                    <a:lumMod val="75000"/>
                    <a:lumOff val="25000"/>
                  </a:schemeClr>
                </a:solidFill>
                <a:ea typeface="Arial Unicode MS" pitchFamily="34" charset="-128"/>
                <a:cs typeface="Arial Unicode MS" pitchFamily="34" charset="-128"/>
              </a:rPr>
              <a:t>Was-wäre-wenn-Szenarios </a:t>
            </a:r>
            <a:r>
              <a:rPr lang="de-DE" sz="950" kern="0" dirty="0">
                <a:solidFill>
                  <a:schemeClr val="tx1">
                    <a:lumMod val="75000"/>
                    <a:lumOff val="25000"/>
                  </a:schemeClr>
                </a:solidFill>
                <a:ea typeface="Arial Unicode MS" pitchFamily="34" charset="-128"/>
                <a:cs typeface="Arial Unicode MS" pitchFamily="34" charset="-128"/>
              </a:rPr>
              <a:t>um </a:t>
            </a:r>
            <a:r>
              <a:rPr lang="de-DE" sz="950" kern="0" dirty="0" smtClean="0">
                <a:solidFill>
                  <a:schemeClr val="tx1">
                    <a:lumMod val="75000"/>
                    <a:lumOff val="25000"/>
                  </a:schemeClr>
                </a:solidFill>
                <a:ea typeface="Arial Unicode MS" pitchFamily="34" charset="-128"/>
                <a:cs typeface="Arial Unicode MS" pitchFamily="34" charset="-128"/>
              </a:rPr>
              <a:t>Auswirkungen möglicher Änderungen zu </a:t>
            </a:r>
            <a:r>
              <a:rPr lang="de-DE" sz="950" kern="0" dirty="0">
                <a:solidFill>
                  <a:schemeClr val="tx1">
                    <a:lumMod val="75000"/>
                    <a:lumOff val="25000"/>
                  </a:schemeClr>
                </a:solidFill>
                <a:ea typeface="Arial Unicode MS" pitchFamily="34" charset="-128"/>
                <a:cs typeface="Arial Unicode MS" pitchFamily="34" charset="-128"/>
              </a:rPr>
              <a:t>projizieren </a:t>
            </a:r>
          </a:p>
        </p:txBody>
      </p:sp>
      <p:sp>
        <p:nvSpPr>
          <p:cNvPr id="78" name="Rectangular Callout 77"/>
          <p:cNvSpPr/>
          <p:nvPr/>
        </p:nvSpPr>
        <p:spPr bwMode="gray">
          <a:xfrm rot="5400000">
            <a:off x="7034598" y="2659419"/>
            <a:ext cx="448859" cy="2935677"/>
          </a:xfrm>
          <a:prstGeom prst="wedgeRectCallout">
            <a:avLst>
              <a:gd name="adj1" fmla="val -34667"/>
              <a:gd name="adj2" fmla="val 60324"/>
            </a:avLst>
          </a:prstGeom>
          <a:solidFill>
            <a:schemeClr val="accent2">
              <a:lumMod val="20000"/>
              <a:lumOff val="80000"/>
            </a:schemeClr>
          </a:solidFill>
          <a:ln w="6350" algn="ctr">
            <a:noFill/>
            <a:miter lim="800000"/>
            <a:headEnd/>
            <a:tailEnd/>
          </a:ln>
        </p:spPr>
        <p:txBody>
          <a:bodyPr vert="vert270" lIns="36000" tIns="72000" rIns="36000" bIns="72000" rtlCol="0" anchor="ctr"/>
          <a:lstStyle/>
          <a:p>
            <a:pPr fontAlgn="base">
              <a:lnSpc>
                <a:spcPts val="1100"/>
              </a:lnSpc>
              <a:spcBef>
                <a:spcPct val="50000"/>
              </a:spcBef>
              <a:spcAft>
                <a:spcPct val="0"/>
              </a:spcAft>
              <a:buClr>
                <a:srgbClr val="F0AB00"/>
              </a:buClr>
              <a:buSzPct val="80000"/>
            </a:pPr>
            <a:r>
              <a:rPr lang="de-DE" sz="950" kern="0" dirty="0">
                <a:solidFill>
                  <a:schemeClr val="tx1">
                    <a:lumMod val="75000"/>
                    <a:lumOff val="25000"/>
                  </a:schemeClr>
                </a:solidFill>
                <a:ea typeface="Arial Unicode MS" pitchFamily="34" charset="-128"/>
                <a:cs typeface="Arial Unicode MS" pitchFamily="34" charset="-128"/>
              </a:rPr>
              <a:t>Wandelt vordefinierte semantische </a:t>
            </a:r>
            <a:r>
              <a:rPr lang="de-DE" sz="950" kern="0" dirty="0" smtClean="0">
                <a:solidFill>
                  <a:schemeClr val="tx1">
                    <a:lumMod val="75000"/>
                    <a:lumOff val="25000"/>
                  </a:schemeClr>
                </a:solidFill>
                <a:ea typeface="Arial Unicode MS" pitchFamily="34" charset="-128"/>
                <a:cs typeface="Arial Unicode MS" pitchFamily="34" charset="-128"/>
              </a:rPr>
              <a:t>Schichten (SAP-HANA-Modelle</a:t>
            </a:r>
            <a:r>
              <a:rPr lang="de-DE" sz="950" kern="0" dirty="0">
                <a:solidFill>
                  <a:schemeClr val="tx1">
                    <a:lumMod val="75000"/>
                    <a:lumOff val="25000"/>
                  </a:schemeClr>
                </a:solidFill>
                <a:ea typeface="Arial Unicode MS" pitchFamily="34" charset="-128"/>
                <a:cs typeface="Arial Unicode MS" pitchFamily="34" charset="-128"/>
              </a:rPr>
              <a:t>) in </a:t>
            </a:r>
            <a:r>
              <a:rPr lang="de-DE" sz="950" kern="0" dirty="0" smtClean="0">
                <a:solidFill>
                  <a:schemeClr val="tx1">
                    <a:lumMod val="75000"/>
                    <a:lumOff val="25000"/>
                  </a:schemeClr>
                </a:solidFill>
                <a:ea typeface="Arial Unicode MS" pitchFamily="34" charset="-128"/>
                <a:cs typeface="Arial Unicode MS" pitchFamily="34" charset="-128"/>
              </a:rPr>
              <a:t>Microsoft-Excel-Pivot-Tabellen </a:t>
            </a:r>
            <a:r>
              <a:rPr lang="de-DE" sz="950" kern="0" dirty="0">
                <a:solidFill>
                  <a:schemeClr val="tx1">
                    <a:lumMod val="75000"/>
                    <a:lumOff val="25000"/>
                  </a:schemeClr>
                </a:solidFill>
                <a:ea typeface="Arial Unicode MS" pitchFamily="34" charset="-128"/>
                <a:cs typeface="Arial Unicode MS" pitchFamily="34" charset="-128"/>
              </a:rPr>
              <a:t>um zur unmittelbaren </a:t>
            </a:r>
            <a:r>
              <a:rPr lang="de-DE" sz="950" kern="0" dirty="0" smtClean="0">
                <a:solidFill>
                  <a:schemeClr val="tx1">
                    <a:lumMod val="75000"/>
                    <a:lumOff val="25000"/>
                  </a:schemeClr>
                </a:solidFill>
                <a:ea typeface="Arial Unicode MS" pitchFamily="34" charset="-128"/>
                <a:cs typeface="Arial Unicode MS" pitchFamily="34" charset="-128"/>
              </a:rPr>
              <a:t>Analyse </a:t>
            </a:r>
            <a:r>
              <a:rPr lang="de-DE" sz="950" kern="0" dirty="0">
                <a:solidFill>
                  <a:schemeClr val="tx1">
                    <a:lumMod val="75000"/>
                    <a:lumOff val="25000"/>
                  </a:schemeClr>
                </a:solidFill>
                <a:ea typeface="Arial Unicode MS" pitchFamily="34" charset="-128"/>
                <a:cs typeface="Arial Unicode MS" pitchFamily="34" charset="-128"/>
              </a:rPr>
              <a:t>der Geschäftsdaten</a:t>
            </a:r>
          </a:p>
        </p:txBody>
      </p:sp>
      <p:sp>
        <p:nvSpPr>
          <p:cNvPr id="79" name="Rectangular Callout 78"/>
          <p:cNvSpPr/>
          <p:nvPr/>
        </p:nvSpPr>
        <p:spPr bwMode="gray">
          <a:xfrm rot="5400000">
            <a:off x="7034598" y="3262382"/>
            <a:ext cx="448859" cy="2935677"/>
          </a:xfrm>
          <a:prstGeom prst="wedgeRectCallout">
            <a:avLst>
              <a:gd name="adj1" fmla="val -35134"/>
              <a:gd name="adj2" fmla="val 60817"/>
            </a:avLst>
          </a:prstGeom>
          <a:solidFill>
            <a:schemeClr val="accent2">
              <a:lumMod val="20000"/>
              <a:lumOff val="80000"/>
            </a:schemeClr>
          </a:solidFill>
          <a:ln w="6350" algn="ctr">
            <a:noFill/>
            <a:miter lim="800000"/>
            <a:headEnd/>
            <a:tailEnd/>
          </a:ln>
        </p:spPr>
        <p:txBody>
          <a:bodyPr vert="vert270" lIns="36000" tIns="72000" rIns="36000" bIns="72000" rtlCol="0" anchor="ctr"/>
          <a:lstStyle/>
          <a:p>
            <a:pPr fontAlgn="base">
              <a:lnSpc>
                <a:spcPts val="1100"/>
              </a:lnSpc>
              <a:spcBef>
                <a:spcPct val="50000"/>
              </a:spcBef>
              <a:spcAft>
                <a:spcPct val="0"/>
              </a:spcAft>
              <a:buClr>
                <a:srgbClr val="F0AB00"/>
              </a:buClr>
              <a:buSzPct val="80000"/>
            </a:pPr>
            <a:r>
              <a:rPr lang="de-DE" sz="950" kern="0" dirty="0" smtClean="0">
                <a:solidFill>
                  <a:schemeClr val="tx1">
                    <a:lumMod val="75000"/>
                    <a:lumOff val="25000"/>
                  </a:schemeClr>
                </a:solidFill>
                <a:ea typeface="Arial Unicode MS" pitchFamily="34" charset="-128"/>
                <a:cs typeface="Arial Unicode MS" pitchFamily="34" charset="-128"/>
              </a:rPr>
              <a:t>Liefert Dashboards für SAP-Business-One-Screens  oder das Cockpit; eine Prognose von Daten erfolgt durch </a:t>
            </a:r>
            <a:r>
              <a:rPr lang="de-DE" sz="950" kern="0" dirty="0">
                <a:solidFill>
                  <a:schemeClr val="tx1">
                    <a:lumMod val="75000"/>
                    <a:lumOff val="25000"/>
                  </a:schemeClr>
                </a:solidFill>
                <a:ea typeface="Arial Unicode MS" pitchFamily="34" charset="-128"/>
                <a:cs typeface="Arial Unicode MS" pitchFamily="34" charset="-128"/>
              </a:rPr>
              <a:t>die </a:t>
            </a:r>
            <a:r>
              <a:rPr lang="de-DE" sz="950" kern="0" dirty="0" err="1">
                <a:solidFill>
                  <a:schemeClr val="tx1">
                    <a:lumMod val="75000"/>
                    <a:lumOff val="25000"/>
                  </a:schemeClr>
                </a:solidFill>
                <a:ea typeface="Arial Unicode MS" pitchFamily="34" charset="-128"/>
                <a:cs typeface="Arial Unicode MS" pitchFamily="34" charset="-128"/>
              </a:rPr>
              <a:t>Predictive</a:t>
            </a:r>
            <a:r>
              <a:rPr lang="de-DE" sz="950" kern="0" dirty="0">
                <a:solidFill>
                  <a:schemeClr val="tx1">
                    <a:lumMod val="75000"/>
                    <a:lumOff val="25000"/>
                  </a:schemeClr>
                </a:solidFill>
                <a:ea typeface="Arial Unicode MS" pitchFamily="34" charset="-128"/>
                <a:cs typeface="Arial Unicode MS" pitchFamily="34" charset="-128"/>
              </a:rPr>
              <a:t> Analytics Library in </a:t>
            </a:r>
            <a:r>
              <a:rPr lang="de-DE" sz="950" kern="0" dirty="0" smtClean="0">
                <a:solidFill>
                  <a:schemeClr val="tx1">
                    <a:lumMod val="75000"/>
                    <a:lumOff val="25000"/>
                  </a:schemeClr>
                </a:solidFill>
                <a:ea typeface="Arial Unicode MS" pitchFamily="34" charset="-128"/>
                <a:cs typeface="Arial Unicode MS" pitchFamily="34" charset="-128"/>
              </a:rPr>
              <a:t>SAP HANA </a:t>
            </a:r>
            <a:endParaRPr lang="de-DE" sz="950" kern="0" dirty="0">
              <a:solidFill>
                <a:schemeClr val="tx1">
                  <a:lumMod val="75000"/>
                  <a:lumOff val="25000"/>
                </a:schemeClr>
              </a:solidFill>
              <a:ea typeface="Arial Unicode MS" pitchFamily="34" charset="-128"/>
              <a:cs typeface="Arial Unicode MS" pitchFamily="34" charset="-128"/>
            </a:endParaRPr>
          </a:p>
        </p:txBody>
      </p:sp>
      <p:sp>
        <p:nvSpPr>
          <p:cNvPr id="80" name="Rectangular Callout 79"/>
          <p:cNvSpPr/>
          <p:nvPr/>
        </p:nvSpPr>
        <p:spPr bwMode="gray">
          <a:xfrm rot="5400000">
            <a:off x="7034598" y="3865343"/>
            <a:ext cx="448859" cy="2935677"/>
          </a:xfrm>
          <a:prstGeom prst="wedgeRectCallout">
            <a:avLst>
              <a:gd name="adj1" fmla="val -32710"/>
              <a:gd name="adj2" fmla="val 60924"/>
            </a:avLst>
          </a:prstGeom>
          <a:solidFill>
            <a:schemeClr val="accent2">
              <a:lumMod val="20000"/>
              <a:lumOff val="80000"/>
            </a:schemeClr>
          </a:solidFill>
          <a:ln w="6350" algn="ctr">
            <a:noFill/>
            <a:miter lim="800000"/>
            <a:headEnd/>
            <a:tailEnd/>
          </a:ln>
        </p:spPr>
        <p:txBody>
          <a:bodyPr vert="vert270" lIns="36000" tIns="72000" rIns="36000" bIns="72000" rtlCol="0" anchor="ctr"/>
          <a:lstStyle/>
          <a:p>
            <a:pPr fontAlgn="base">
              <a:lnSpc>
                <a:spcPts val="1100"/>
              </a:lnSpc>
              <a:spcBef>
                <a:spcPts val="600"/>
              </a:spcBef>
              <a:spcAft>
                <a:spcPct val="0"/>
              </a:spcAft>
              <a:buClr>
                <a:srgbClr val="F0AB00"/>
              </a:buClr>
              <a:buSzPct val="80000"/>
              <a:defRPr/>
            </a:pPr>
            <a:r>
              <a:rPr lang="de-DE" sz="950" dirty="0" smtClean="0">
                <a:solidFill>
                  <a:schemeClr val="tx1">
                    <a:lumMod val="75000"/>
                    <a:lumOff val="25000"/>
                  </a:schemeClr>
                </a:solidFill>
                <a:latin typeface="Arial" charset="0"/>
                <a:ea typeface="Arial Unicode MS" pitchFamily="34" charset="-128"/>
                <a:cs typeface="Arial Unicode MS" pitchFamily="34" charset="-128"/>
              </a:rPr>
              <a:t>Ansprechende </a:t>
            </a:r>
            <a:r>
              <a:rPr lang="de-DE" sz="950" dirty="0">
                <a:solidFill>
                  <a:schemeClr val="tx1">
                    <a:lumMod val="75000"/>
                    <a:lumOff val="25000"/>
                  </a:schemeClr>
                </a:solidFill>
                <a:latin typeface="Arial" charset="0"/>
                <a:ea typeface="Arial Unicode MS" pitchFamily="34" charset="-128"/>
                <a:cs typeface="Arial Unicode MS" pitchFamily="34" charset="-128"/>
              </a:rPr>
              <a:t>Analysen </a:t>
            </a:r>
            <a:r>
              <a:rPr lang="de-DE" sz="950" dirty="0" smtClean="0">
                <a:solidFill>
                  <a:schemeClr val="tx1">
                    <a:lumMod val="75000"/>
                    <a:lumOff val="25000"/>
                  </a:schemeClr>
                </a:solidFill>
                <a:latin typeface="Arial" charset="0"/>
                <a:ea typeface="Arial Unicode MS" pitchFamily="34" charset="-128"/>
                <a:cs typeface="Arial Unicode MS" pitchFamily="34" charset="-128"/>
              </a:rPr>
              <a:t>vermitteln und verteilen Wissen </a:t>
            </a:r>
            <a:r>
              <a:rPr lang="de-DE" sz="950" dirty="0">
                <a:solidFill>
                  <a:schemeClr val="tx1">
                    <a:lumMod val="75000"/>
                    <a:lumOff val="25000"/>
                  </a:schemeClr>
                </a:solidFill>
                <a:latin typeface="Arial" charset="0"/>
                <a:ea typeface="Arial Unicode MS" pitchFamily="34" charset="-128"/>
                <a:cs typeface="Arial Unicode MS" pitchFamily="34" charset="-128"/>
              </a:rPr>
              <a:t>auf einfache Weise; verborgene Muster </a:t>
            </a:r>
            <a:r>
              <a:rPr lang="de-DE" sz="950" dirty="0" smtClean="0">
                <a:solidFill>
                  <a:schemeClr val="tx1">
                    <a:lumMod val="75000"/>
                    <a:lumOff val="25000"/>
                  </a:schemeClr>
                </a:solidFill>
                <a:latin typeface="Arial" charset="0"/>
                <a:ea typeface="Arial Unicode MS" pitchFamily="34" charset="-128"/>
                <a:cs typeface="Arial Unicode MS" pitchFamily="34" charset="-128"/>
              </a:rPr>
              <a:t>werden leicht entdeckt </a:t>
            </a:r>
            <a:endParaRPr lang="de-DE" sz="950" dirty="0">
              <a:solidFill>
                <a:schemeClr val="tx1">
                  <a:lumMod val="75000"/>
                  <a:lumOff val="25000"/>
                </a:schemeClr>
              </a:solidFill>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35610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de-DE" b="0" dirty="0" smtClean="0"/>
              <a:t>Ergänzende Lösungen </a:t>
            </a:r>
            <a:endParaRPr lang="de-DE" sz="2000" b="0" dirty="0"/>
          </a:p>
        </p:txBody>
      </p:sp>
      <p:grpSp>
        <p:nvGrpSpPr>
          <p:cNvPr id="27" name="Group 6"/>
          <p:cNvGrpSpPr/>
          <p:nvPr/>
        </p:nvGrpSpPr>
        <p:grpSpPr>
          <a:xfrm>
            <a:off x="7900345" y="449529"/>
            <a:ext cx="903413" cy="486137"/>
            <a:chOff x="882862" y="4657725"/>
            <a:chExt cx="1746038" cy="926570"/>
          </a:xfrm>
        </p:grpSpPr>
        <p:grpSp>
          <p:nvGrpSpPr>
            <p:cNvPr id="28" name="Group 38"/>
            <p:cNvGrpSpPr/>
            <p:nvPr/>
          </p:nvGrpSpPr>
          <p:grpSpPr>
            <a:xfrm>
              <a:off x="882862" y="4657725"/>
              <a:ext cx="1746038" cy="926570"/>
              <a:chOff x="4611648" y="3898520"/>
              <a:chExt cx="4764591" cy="1639665"/>
            </a:xfrm>
          </p:grpSpPr>
          <p:sp>
            <p:nvSpPr>
              <p:cNvPr id="30" name="Rounded Rectangle 29"/>
              <p:cNvSpPr/>
              <p:nvPr/>
            </p:nvSpPr>
            <p:spPr bwMode="gray">
              <a:xfrm>
                <a:off x="4611648" y="3898520"/>
                <a:ext cx="4764591" cy="1639665"/>
              </a:xfrm>
              <a:prstGeom prst="roundRect">
                <a:avLst/>
              </a:prstGeom>
              <a:solidFill>
                <a:schemeClr val="accent1"/>
              </a:solidFill>
              <a:ln w="12700" cmpd="sng" algn="ctr">
                <a:solidFill>
                  <a:srgbClr val="F0A000"/>
                </a:solid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31" name="Rectangle 30"/>
              <p:cNvSpPr/>
              <p:nvPr/>
            </p:nvSpPr>
            <p:spPr bwMode="gray">
              <a:xfrm>
                <a:off x="4892043" y="4075217"/>
                <a:ext cx="2014742" cy="1331171"/>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32" name="Chevron 31"/>
              <p:cNvSpPr/>
              <p:nvPr/>
            </p:nvSpPr>
            <p:spPr bwMode="gray">
              <a:xfrm flipV="1">
                <a:off x="7178907" y="4097741"/>
                <a:ext cx="1881361" cy="622937"/>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nvGrpSpPr>
              <p:cNvPr id="33" name="Group 43"/>
              <p:cNvGrpSpPr/>
              <p:nvPr/>
            </p:nvGrpSpPr>
            <p:grpSpPr>
              <a:xfrm>
                <a:off x="7216223" y="4883271"/>
                <a:ext cx="1871595" cy="533595"/>
                <a:chOff x="10037998" y="4994396"/>
                <a:chExt cx="1667375" cy="533595"/>
              </a:xfrm>
            </p:grpSpPr>
            <p:sp>
              <p:nvSpPr>
                <p:cNvPr id="34" name="Chevron 33"/>
                <p:cNvSpPr/>
                <p:nvPr/>
              </p:nvSpPr>
              <p:spPr bwMode="gray">
                <a:xfrm flipV="1">
                  <a:off x="10037998"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35" name="Chevron 34"/>
                <p:cNvSpPr/>
                <p:nvPr/>
              </p:nvSpPr>
              <p:spPr bwMode="gray">
                <a:xfrm flipV="1">
                  <a:off x="10535687"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36" name="Chevron 35"/>
                <p:cNvSpPr/>
                <p:nvPr/>
              </p:nvSpPr>
              <p:spPr bwMode="gray">
                <a:xfrm flipV="1">
                  <a:off x="11033373"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grpSp>
        <p:pic>
          <p:nvPicPr>
            <p:cNvPr id="29" name="Picture 2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6887" y="4784837"/>
              <a:ext cx="666945" cy="682514"/>
            </a:xfrm>
            <a:prstGeom prst="rect">
              <a:avLst/>
            </a:prstGeom>
            <a:solidFill>
              <a:srgbClr val="000000"/>
            </a:solidFill>
          </p:spPr>
        </p:pic>
      </p:grpSp>
      <p:graphicFrame>
        <p:nvGraphicFramePr>
          <p:cNvPr id="20" name="Table 19"/>
          <p:cNvGraphicFramePr>
            <a:graphicFrameLocks noGrp="1"/>
          </p:cNvGraphicFramePr>
          <p:nvPr>
            <p:extLst>
              <p:ext uri="{D42A27DB-BD31-4B8C-83A1-F6EECF244321}">
                <p14:modId xmlns:p14="http://schemas.microsoft.com/office/powerpoint/2010/main" val="502800678"/>
              </p:ext>
            </p:extLst>
          </p:nvPr>
        </p:nvGraphicFramePr>
        <p:xfrm>
          <a:off x="339360" y="3861048"/>
          <a:ext cx="8507893" cy="2004784"/>
        </p:xfrm>
        <a:graphic>
          <a:graphicData uri="http://schemas.openxmlformats.org/drawingml/2006/table">
            <a:tbl>
              <a:tblPr firstRow="1" bandRow="1">
                <a:tableStyleId>{2D5ABB26-0587-4C30-8999-92F81FD0307C}</a:tableStyleId>
              </a:tblPr>
              <a:tblGrid>
                <a:gridCol w="2104265"/>
                <a:gridCol w="2304256"/>
                <a:gridCol w="4099372"/>
              </a:tblGrid>
              <a:tr h="2004784">
                <a:tc>
                  <a:txBody>
                    <a:bodyPr/>
                    <a:lstStyle/>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noProof="0" dirty="0" smtClean="0">
                          <a:solidFill>
                            <a:schemeClr val="tx1"/>
                          </a:solidFill>
                        </a:rPr>
                        <a:t>Automobilindustrie </a:t>
                      </a: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noProof="0" dirty="0" smtClean="0">
                          <a:solidFill>
                            <a:schemeClr val="tx1"/>
                          </a:solidFill>
                        </a:rPr>
                        <a:t>Chemische Industrie</a:t>
                      </a: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noProof="0" dirty="0" smtClean="0">
                          <a:solidFill>
                            <a:schemeClr val="tx1"/>
                          </a:solidFill>
                        </a:rPr>
                        <a:t>Konsumgüterindustrie</a:t>
                      </a:r>
                    </a:p>
                    <a:p>
                      <a:pPr marL="87313" lvl="1" indent="-85725">
                        <a:lnSpc>
                          <a:spcPts val="1100"/>
                        </a:lnSpc>
                        <a:spcBef>
                          <a:spcPts val="600"/>
                        </a:spcBef>
                        <a:buClr>
                          <a:srgbClr val="F0AB00"/>
                        </a:buClr>
                        <a:buSzPct val="100000"/>
                        <a:buFont typeface="Arial" pitchFamily="34" charset="0"/>
                        <a:buChar char="•"/>
                      </a:pPr>
                      <a:r>
                        <a:rPr lang="de-DE" altLang="zh-CN" sz="1200" noProof="0" dirty="0" smtClean="0">
                          <a:solidFill>
                            <a:schemeClr val="tx1"/>
                          </a:solidFill>
                          <a:ea typeface="ヒラギノ角ゴ Pro W3" pitchFamily="1" charset="-128"/>
                          <a:cs typeface="Tahoma" pitchFamily="34" charset="0"/>
                        </a:rPr>
                        <a:t>Einzelhandel</a:t>
                      </a:r>
                    </a:p>
                    <a:p>
                      <a:pPr marL="87313" lvl="1" indent="-85725">
                        <a:lnSpc>
                          <a:spcPts val="1100"/>
                        </a:lnSpc>
                        <a:spcBef>
                          <a:spcPts val="600"/>
                        </a:spcBef>
                        <a:buClr>
                          <a:srgbClr val="F0AB00"/>
                        </a:buClr>
                        <a:buSzPct val="100000"/>
                        <a:buFont typeface="Arial" pitchFamily="34" charset="0"/>
                        <a:buChar char="•"/>
                      </a:pPr>
                      <a:r>
                        <a:rPr lang="de-DE" altLang="zh-CN" sz="1200" noProof="0" dirty="0" smtClean="0">
                          <a:solidFill>
                            <a:schemeClr val="tx1"/>
                          </a:solidFill>
                          <a:ea typeface="ヒラギノ角ゴ Pro W3" pitchFamily="1" charset="-128"/>
                          <a:cs typeface="Tahoma" pitchFamily="34" charset="0"/>
                        </a:rPr>
                        <a:t>Großhandel </a:t>
                      </a:r>
                    </a:p>
                    <a:p>
                      <a:pPr marL="87313" lvl="1" indent="-85725">
                        <a:lnSpc>
                          <a:spcPts val="1100"/>
                        </a:lnSpc>
                        <a:spcBef>
                          <a:spcPts val="600"/>
                        </a:spcBef>
                        <a:buClr>
                          <a:srgbClr val="F0AB00"/>
                        </a:buClr>
                        <a:buSzPct val="100000"/>
                        <a:buFont typeface="Arial" pitchFamily="34" charset="0"/>
                        <a:buChar char="•"/>
                      </a:pPr>
                      <a:r>
                        <a:rPr lang="de-DE" altLang="zh-CN" sz="1200" noProof="0" dirty="0" smtClean="0">
                          <a:solidFill>
                            <a:schemeClr val="tx1"/>
                          </a:solidFill>
                          <a:ea typeface="ヒラギノ角ゴ Pro W3" pitchFamily="1" charset="-128"/>
                          <a:cs typeface="Tahoma" pitchFamily="34" charset="0"/>
                        </a:rPr>
                        <a:t>Diskrete</a:t>
                      </a:r>
                      <a:r>
                        <a:rPr lang="de-DE" altLang="zh-CN" sz="1200" baseline="0" noProof="0" dirty="0" smtClean="0">
                          <a:solidFill>
                            <a:schemeClr val="tx1"/>
                          </a:solidFill>
                          <a:ea typeface="ヒラギノ角ゴ Pro W3" pitchFamily="1" charset="-128"/>
                          <a:cs typeface="Tahoma" pitchFamily="34" charset="0"/>
                        </a:rPr>
                        <a:t> / Prozessfertigung</a:t>
                      </a:r>
                      <a:endParaRPr lang="de-DE" altLang="zh-CN" sz="1200" noProof="0" dirty="0" smtClean="0">
                        <a:solidFill>
                          <a:schemeClr val="tx1"/>
                        </a:solidFill>
                        <a:ea typeface="ヒラギノ角ゴ Pro W3" pitchFamily="1" charset="-128"/>
                        <a:cs typeface="Tahoma" pitchFamily="34" charset="0"/>
                      </a:endParaRP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dirty="0" err="1" smtClean="0">
                          <a:solidFill>
                            <a:schemeClr val="tx1"/>
                          </a:solidFill>
                        </a:rPr>
                        <a:t>Hightechindustrie</a:t>
                      </a:r>
                      <a:endParaRPr lang="de-DE" sz="1200" dirty="0" smtClean="0">
                        <a:solidFill>
                          <a:schemeClr val="tx1"/>
                        </a:solidFill>
                      </a:endParaRP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altLang="zh-CN" sz="1200" noProof="0" dirty="0" smtClean="0">
                          <a:solidFill>
                            <a:schemeClr val="tx1"/>
                          </a:solidFill>
                          <a:ea typeface="ヒラギノ角ゴ Pro W3" pitchFamily="1" charset="-128"/>
                          <a:cs typeface="Tahoma" pitchFamily="34" charset="0"/>
                        </a:rPr>
                        <a:t>Professionelle Dienstleistungen </a:t>
                      </a:r>
                      <a:endParaRPr lang="de-DE" sz="1200" kern="1200" noProof="0" dirty="0" smtClean="0">
                        <a:solidFill>
                          <a:schemeClr val="tx1"/>
                        </a:solidFill>
                        <a:latin typeface="+mn-lt"/>
                        <a:ea typeface="+mn-ea"/>
                        <a:cs typeface="+mn-cs"/>
                      </a:endParaRPr>
                    </a:p>
                  </a:txBody>
                  <a:tcPr marL="36000" marT="108000" marB="36000"/>
                </a:tc>
                <a:tc>
                  <a:txBody>
                    <a:bodyPr/>
                    <a:lstStyle/>
                    <a:p>
                      <a:pPr marL="87313" lvl="1" indent="-85725">
                        <a:lnSpc>
                          <a:spcPts val="1100"/>
                        </a:lnSpc>
                        <a:spcBef>
                          <a:spcPts val="600"/>
                        </a:spcBef>
                        <a:buClr>
                          <a:srgbClr val="F0AB00"/>
                        </a:buClr>
                        <a:buSzPct val="100000"/>
                        <a:buFont typeface="Arial" pitchFamily="34" charset="0"/>
                        <a:buChar char="•"/>
                      </a:pPr>
                      <a:r>
                        <a:rPr lang="de-DE" altLang="zh-CN" sz="1200" noProof="0" dirty="0" smtClean="0">
                          <a:solidFill>
                            <a:schemeClr val="tx1"/>
                          </a:solidFill>
                          <a:ea typeface="ヒラギノ角ゴ Pro W3" pitchFamily="1" charset="-128"/>
                          <a:cs typeface="Tahoma" pitchFamily="34" charset="0"/>
                        </a:rPr>
                        <a:t>Industrielle</a:t>
                      </a:r>
                      <a:r>
                        <a:rPr lang="de-DE" altLang="zh-CN" sz="1200" baseline="0" noProof="0" dirty="0" smtClean="0">
                          <a:solidFill>
                            <a:schemeClr val="tx1"/>
                          </a:solidFill>
                          <a:ea typeface="ヒラギノ角ゴ Pro W3" pitchFamily="1" charset="-128"/>
                          <a:cs typeface="Tahoma" pitchFamily="34" charset="0"/>
                        </a:rPr>
                        <a:t> Maschinen und Komponenten</a:t>
                      </a:r>
                      <a:r>
                        <a:rPr lang="de-DE" altLang="zh-CN" sz="1200" noProof="0" dirty="0" smtClean="0">
                          <a:solidFill>
                            <a:schemeClr val="tx1"/>
                          </a:solidFill>
                          <a:ea typeface="ヒラギノ角ゴ Pro W3" pitchFamily="1" charset="-128"/>
                          <a:cs typeface="Tahoma" pitchFamily="34" charset="0"/>
                        </a:rPr>
                        <a:t> </a:t>
                      </a:r>
                    </a:p>
                    <a:p>
                      <a:pPr marL="87313" marR="0" lvl="1" indent="-85725" algn="l" defTabSz="914091" rtl="0" eaLnBrk="1" fontAlgn="auto" latinLnBrk="0" hangingPunct="1">
                        <a:lnSpc>
                          <a:spcPts val="1100"/>
                        </a:lnSpc>
                        <a:spcBef>
                          <a:spcPts val="600"/>
                        </a:spcBef>
                        <a:spcAft>
                          <a:spcPts val="0"/>
                        </a:spcAft>
                        <a:buClr>
                          <a:srgbClr val="F0AB00"/>
                        </a:buClr>
                        <a:buSzPct val="100000"/>
                        <a:buFont typeface="Arial" pitchFamily="34" charset="0"/>
                        <a:buChar char="•"/>
                        <a:tabLst/>
                        <a:defRPr/>
                      </a:pPr>
                      <a:r>
                        <a:rPr lang="de-DE" sz="1200" noProof="0" dirty="0" smtClean="0">
                          <a:solidFill>
                            <a:schemeClr val="tx1"/>
                          </a:solidFill>
                        </a:rPr>
                        <a:t>Ingenieurwesen, Bauwesen und operative</a:t>
                      </a:r>
                      <a:r>
                        <a:rPr lang="de-DE" sz="1200" baseline="0" noProof="0" dirty="0" smtClean="0">
                          <a:solidFill>
                            <a:schemeClr val="tx1"/>
                          </a:solidFill>
                        </a:rPr>
                        <a:t> Geschäfte</a:t>
                      </a:r>
                      <a:endParaRPr lang="de-DE" sz="1200" noProof="0" dirty="0" smtClean="0">
                        <a:solidFill>
                          <a:schemeClr val="tx1"/>
                        </a:solidFill>
                      </a:endParaRPr>
                    </a:p>
                    <a:p>
                      <a:pPr marL="87313" lvl="1" indent="-85725">
                        <a:lnSpc>
                          <a:spcPts val="1100"/>
                        </a:lnSpc>
                        <a:spcBef>
                          <a:spcPts val="600"/>
                        </a:spcBef>
                        <a:buClr>
                          <a:srgbClr val="F0AB00"/>
                        </a:buClr>
                        <a:buSzPct val="100000"/>
                        <a:buFont typeface="Arial" pitchFamily="34" charset="0"/>
                        <a:buChar char="•"/>
                      </a:pPr>
                      <a:r>
                        <a:rPr lang="de-DE" altLang="zh-CN" sz="1200" noProof="0" dirty="0" smtClean="0">
                          <a:solidFill>
                            <a:schemeClr val="tx1"/>
                          </a:solidFill>
                          <a:ea typeface="ヒラギノ角ゴ Pro W3" pitchFamily="1" charset="-128"/>
                          <a:cs typeface="Tahoma" pitchFamily="34" charset="0"/>
                        </a:rPr>
                        <a:t>Medien</a:t>
                      </a:r>
                    </a:p>
                    <a:p>
                      <a:pPr marL="87313" marR="0" lvl="1" indent="-85725" algn="l" defTabSz="914091" rtl="0" eaLnBrk="1" fontAlgn="auto" latinLnBrk="0" hangingPunct="1">
                        <a:lnSpc>
                          <a:spcPts val="1100"/>
                        </a:lnSpc>
                        <a:spcBef>
                          <a:spcPts val="600"/>
                        </a:spcBef>
                        <a:spcAft>
                          <a:spcPts val="0"/>
                        </a:spcAft>
                        <a:buClr>
                          <a:srgbClr val="F0AB00"/>
                        </a:buClr>
                        <a:buSzPct val="100000"/>
                        <a:buFont typeface="Arial" pitchFamily="34" charset="0"/>
                        <a:buChar char="•"/>
                        <a:tabLst/>
                        <a:defRPr/>
                      </a:pPr>
                      <a:r>
                        <a:rPr lang="de-DE" sz="1200" noProof="0" dirty="0" smtClean="0">
                          <a:solidFill>
                            <a:schemeClr val="tx1"/>
                          </a:solidFill>
                        </a:rPr>
                        <a:t>Gesundheitswesen</a:t>
                      </a: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noProof="0" dirty="0" smtClean="0">
                          <a:solidFill>
                            <a:schemeClr val="tx1"/>
                          </a:solidFill>
                        </a:rPr>
                        <a:t>Pharmazeutik</a:t>
                      </a: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noProof="0" dirty="0" smtClean="0">
                          <a:solidFill>
                            <a:schemeClr val="tx1"/>
                          </a:solidFill>
                        </a:rPr>
                        <a:t>Supply Chain Management</a:t>
                      </a: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altLang="zh-CN" sz="1200" noProof="0" dirty="0" smtClean="0">
                          <a:solidFill>
                            <a:schemeClr val="tx1"/>
                          </a:solidFill>
                          <a:ea typeface="ヒラギノ角ゴ Pro W3" pitchFamily="1" charset="-128"/>
                          <a:cs typeface="Tahoma" pitchFamily="34" charset="0"/>
                        </a:rPr>
                        <a:t>Metall-, Holz- und Papier-industrie</a:t>
                      </a:r>
                    </a:p>
                  </a:txBody>
                  <a:tcPr marL="0" marT="108000" marB="36000">
                    <a:lnR w="76200" cap="flat" cmpd="sng" algn="ctr">
                      <a:solidFill>
                        <a:schemeClr val="bg1"/>
                      </a:solidFill>
                      <a:prstDash val="solid"/>
                      <a:round/>
                      <a:headEnd type="none" w="med" len="med"/>
                      <a:tailEnd type="none" w="med" len="med"/>
                    </a:lnR>
                  </a:tcPr>
                </a:tc>
                <a:tc>
                  <a:txBody>
                    <a:bodyPr/>
                    <a:lstStyle/>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noProof="0" dirty="0" smtClean="0">
                          <a:solidFill>
                            <a:schemeClr val="tx1"/>
                          </a:solidFill>
                        </a:rPr>
                        <a:t>Produktivität</a:t>
                      </a: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noProof="0" dirty="0" smtClean="0">
                          <a:solidFill>
                            <a:schemeClr val="tx1"/>
                          </a:solidFill>
                        </a:rPr>
                        <a:t>Finanzwesen</a:t>
                      </a: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noProof="0" dirty="0" smtClean="0">
                          <a:solidFill>
                            <a:schemeClr val="tx1"/>
                          </a:solidFill>
                        </a:rPr>
                        <a:t>Zahlung</a:t>
                      </a: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noProof="0" dirty="0" smtClean="0">
                          <a:solidFill>
                            <a:schemeClr val="tx1"/>
                          </a:solidFill>
                        </a:rPr>
                        <a:t>Erweitertes CRM</a:t>
                      </a: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noProof="0" dirty="0" smtClean="0">
                          <a:solidFill>
                            <a:schemeClr val="tx1"/>
                          </a:solidFill>
                        </a:rPr>
                        <a:t>Berichtswesen</a:t>
                      </a:r>
                    </a:p>
                    <a:p>
                      <a:pPr marL="87313" marR="0" lvl="1" indent="-87313" algn="l" defTabSz="914400" rtl="0" eaLnBrk="1" fontAlgn="auto" latinLnBrk="0" hangingPunct="1">
                        <a:lnSpc>
                          <a:spcPts val="1100"/>
                        </a:lnSpc>
                        <a:spcBef>
                          <a:spcPts val="600"/>
                        </a:spcBef>
                        <a:spcAft>
                          <a:spcPts val="0"/>
                        </a:spcAft>
                        <a:buClr>
                          <a:schemeClr val="accent1"/>
                        </a:buClr>
                        <a:buSzTx/>
                        <a:buFont typeface="Arial" pitchFamily="34" charset="0"/>
                        <a:buChar char="•"/>
                        <a:tabLst/>
                        <a:defRPr/>
                      </a:pPr>
                      <a:r>
                        <a:rPr lang="de-DE" sz="1200" noProof="0" dirty="0" smtClean="0">
                          <a:solidFill>
                            <a:schemeClr val="tx1"/>
                          </a:solidFill>
                        </a:rPr>
                        <a:t>Mobilität</a:t>
                      </a:r>
                    </a:p>
                    <a:p>
                      <a:pPr marL="0" marR="0" lvl="1" indent="0" algn="l" defTabSz="914400" rtl="0" eaLnBrk="1" fontAlgn="auto" latinLnBrk="0" hangingPunct="1">
                        <a:lnSpc>
                          <a:spcPts val="1100"/>
                        </a:lnSpc>
                        <a:spcBef>
                          <a:spcPts val="600"/>
                        </a:spcBef>
                        <a:spcAft>
                          <a:spcPts val="0"/>
                        </a:spcAft>
                        <a:buClr>
                          <a:schemeClr val="accent1"/>
                        </a:buClr>
                        <a:buSzTx/>
                        <a:buFont typeface="Arial" pitchFamily="34" charset="0"/>
                        <a:buNone/>
                        <a:tabLst/>
                        <a:defRPr/>
                      </a:pPr>
                      <a:endParaRPr lang="de-DE" sz="1200" noProof="0" dirty="0" smtClean="0">
                        <a:solidFill>
                          <a:schemeClr val="tx1"/>
                        </a:solidFill>
                      </a:endParaRPr>
                    </a:p>
                  </a:txBody>
                  <a:tcPr marL="72000" marT="108000" marB="36000">
                    <a:lnL w="76200" cap="flat" cmpd="sng" algn="ctr">
                      <a:solidFill>
                        <a:schemeClr val="bg1"/>
                      </a:solidFill>
                      <a:prstDash val="solid"/>
                      <a:round/>
                      <a:headEnd type="none" w="med" len="med"/>
                      <a:tailEnd type="none" w="med" len="med"/>
                    </a:lnL>
                  </a:tcPr>
                </a:tc>
              </a:tr>
            </a:tbl>
          </a:graphicData>
        </a:graphic>
      </p:graphicFrame>
      <p:sp>
        <p:nvSpPr>
          <p:cNvPr id="21" name="Rectangle 20"/>
          <p:cNvSpPr/>
          <p:nvPr/>
        </p:nvSpPr>
        <p:spPr>
          <a:xfrm>
            <a:off x="403841" y="3227834"/>
            <a:ext cx="4066731" cy="492410"/>
          </a:xfrm>
          <a:prstGeom prst="rect">
            <a:avLst/>
          </a:prstGeom>
          <a:solidFill>
            <a:schemeClr val="bg1"/>
          </a:solidFill>
          <a:ln w="19050">
            <a:noFill/>
          </a:ln>
        </p:spPr>
        <p:txBody>
          <a:bodyPr wrap="square" lIns="72000" tIns="45704" rIns="72000" bIns="45704">
            <a:spAutoFit/>
          </a:bodyPr>
          <a:lstStyle/>
          <a:p>
            <a:pPr marL="0" lvl="1" algn="ctr" defTabSz="914400">
              <a:buClr>
                <a:schemeClr val="accent1"/>
              </a:buClr>
              <a:buSzTx/>
              <a:buNone/>
              <a:defRPr/>
            </a:pPr>
            <a:r>
              <a:rPr lang="de-DE" sz="1400" b="1" kern="0" dirty="0">
                <a:ea typeface="Arial Unicode MS" pitchFamily="34" charset="-128"/>
                <a:cs typeface="Arial Unicode MS" pitchFamily="34" charset="-128"/>
              </a:rPr>
              <a:t>Branchenlösungen </a:t>
            </a:r>
            <a:r>
              <a:rPr lang="de-DE" sz="1400" b="1" kern="0" dirty="0" smtClean="0">
                <a:ea typeface="Arial Unicode MS" pitchFamily="34" charset="-128"/>
                <a:cs typeface="Arial Unicode MS" pitchFamily="34" charset="-128"/>
              </a:rPr>
              <a:t/>
            </a:r>
            <a:br>
              <a:rPr lang="de-DE" sz="1400" b="1" kern="0" dirty="0" smtClean="0">
                <a:ea typeface="Arial Unicode MS" pitchFamily="34" charset="-128"/>
                <a:cs typeface="Arial Unicode MS" pitchFamily="34" charset="-128"/>
              </a:rPr>
            </a:br>
            <a:r>
              <a:rPr lang="de-DE" sz="1200" kern="0" dirty="0" smtClean="0">
                <a:ea typeface="Arial Unicode MS" pitchFamily="34" charset="-128"/>
                <a:cs typeface="Arial Unicode MS" pitchFamily="34" charset="-128"/>
              </a:rPr>
              <a:t>decken Anforderungen </a:t>
            </a:r>
            <a:r>
              <a:rPr lang="de-DE" sz="1200" kern="0" dirty="0">
                <a:ea typeface="Arial Unicode MS" pitchFamily="34" charset="-128"/>
                <a:cs typeface="Arial Unicode MS" pitchFamily="34" charset="-128"/>
              </a:rPr>
              <a:t>verschiedener Branchen ab, z.B. </a:t>
            </a:r>
          </a:p>
        </p:txBody>
      </p:sp>
      <p:sp>
        <p:nvSpPr>
          <p:cNvPr id="22" name="Rectangle 21"/>
          <p:cNvSpPr/>
          <p:nvPr/>
        </p:nvSpPr>
        <p:spPr>
          <a:xfrm>
            <a:off x="4593306" y="3227834"/>
            <a:ext cx="4227059" cy="492410"/>
          </a:xfrm>
          <a:prstGeom prst="rect">
            <a:avLst/>
          </a:prstGeom>
          <a:solidFill>
            <a:schemeClr val="bg1"/>
          </a:solidFill>
          <a:ln w="19050">
            <a:noFill/>
          </a:ln>
        </p:spPr>
        <p:txBody>
          <a:bodyPr wrap="square" lIns="72000" tIns="45704" rIns="72000" bIns="45704">
            <a:spAutoFit/>
          </a:bodyPr>
          <a:lstStyle/>
          <a:p>
            <a:pPr algn="ctr" fontAlgn="base">
              <a:spcBef>
                <a:spcPct val="50000"/>
              </a:spcBef>
              <a:spcAft>
                <a:spcPct val="0"/>
              </a:spcAft>
              <a:buClr>
                <a:srgbClr val="F0AB00"/>
              </a:buClr>
              <a:buSzPct val="80000"/>
            </a:pPr>
            <a:r>
              <a:rPr lang="de-DE" sz="1400" b="1" kern="0" dirty="0">
                <a:ea typeface="Arial Unicode MS" pitchFamily="34" charset="-128"/>
                <a:cs typeface="Arial Unicode MS" pitchFamily="34" charset="-128"/>
              </a:rPr>
              <a:t>Horizontale Erweiterungen </a:t>
            </a:r>
            <a:r>
              <a:rPr lang="de-DE" sz="1400" b="1" kern="0" dirty="0" smtClean="0">
                <a:ea typeface="Arial Unicode MS" pitchFamily="34" charset="-128"/>
                <a:cs typeface="Arial Unicode MS" pitchFamily="34" charset="-128"/>
              </a:rPr>
              <a:t/>
            </a:r>
            <a:br>
              <a:rPr lang="de-DE" sz="1400" b="1" kern="0" dirty="0" smtClean="0">
                <a:ea typeface="Arial Unicode MS" pitchFamily="34" charset="-128"/>
                <a:cs typeface="Arial Unicode MS" pitchFamily="34" charset="-128"/>
              </a:rPr>
            </a:br>
            <a:r>
              <a:rPr lang="de-DE" sz="1200" kern="0" dirty="0" smtClean="0">
                <a:ea typeface="Arial Unicode MS" pitchFamily="34" charset="-128"/>
                <a:cs typeface="Arial Unicode MS" pitchFamily="34" charset="-128"/>
              </a:rPr>
              <a:t>gehen </a:t>
            </a:r>
            <a:r>
              <a:rPr lang="de-DE" sz="1200" kern="0" dirty="0">
                <a:ea typeface="Arial Unicode MS" pitchFamily="34" charset="-128"/>
                <a:cs typeface="Arial Unicode MS" pitchFamily="34" charset="-128"/>
              </a:rPr>
              <a:t>über </a:t>
            </a:r>
            <a:r>
              <a:rPr lang="de-DE" sz="1200" kern="0" dirty="0" smtClean="0">
                <a:ea typeface="Arial Unicode MS" pitchFamily="34" charset="-128"/>
                <a:cs typeface="Arial Unicode MS" pitchFamily="34" charset="-128"/>
              </a:rPr>
              <a:t>allgemeine </a:t>
            </a:r>
            <a:r>
              <a:rPr lang="de-DE" sz="1200" kern="0" dirty="0">
                <a:ea typeface="Arial Unicode MS" pitchFamily="34" charset="-128"/>
                <a:cs typeface="Arial Unicode MS" pitchFamily="34" charset="-128"/>
              </a:rPr>
              <a:t>Geschäftsbedürfnisse hinaus, z.B. in</a:t>
            </a:r>
          </a:p>
        </p:txBody>
      </p:sp>
      <p:sp>
        <p:nvSpPr>
          <p:cNvPr id="23" name="Text Placeholder 12"/>
          <p:cNvSpPr txBox="1">
            <a:spLocks/>
          </p:cNvSpPr>
          <p:nvPr/>
        </p:nvSpPr>
        <p:spPr>
          <a:xfrm>
            <a:off x="310551" y="1622369"/>
            <a:ext cx="8592047" cy="870527"/>
          </a:xfrm>
          <a:prstGeom prst="rect">
            <a:avLst/>
          </a:prstGeom>
        </p:spPr>
        <p:txBody>
          <a:bodyPr lIns="0"/>
          <a:lstStyle/>
          <a:p>
            <a:pPr fontAlgn="base">
              <a:spcBef>
                <a:spcPct val="0"/>
              </a:spcBef>
              <a:spcAft>
                <a:spcPts val="300"/>
              </a:spcAft>
              <a:buClr>
                <a:schemeClr val="accent1"/>
              </a:buClr>
              <a:buSzPct val="100000"/>
              <a:defRPr/>
            </a:pPr>
            <a:r>
              <a:rPr lang="de-DE" sz="1600" b="1" dirty="0" smtClean="0">
                <a:solidFill>
                  <a:schemeClr val="accent1"/>
                </a:solidFill>
                <a:latin typeface="Arial" pitchFamily="34" charset="0"/>
                <a:ea typeface="Times New Roman" pitchFamily="18" charset="0"/>
                <a:cs typeface="Arial" pitchFamily="34" charset="0"/>
              </a:rPr>
              <a:t>Software Solution Partner </a:t>
            </a:r>
            <a:r>
              <a:rPr lang="de-DE" sz="1600" b="1" dirty="0">
                <a:solidFill>
                  <a:schemeClr val="accent1"/>
                </a:solidFill>
                <a:latin typeface="Arial" pitchFamily="34" charset="0"/>
                <a:ea typeface="Times New Roman" pitchFamily="18" charset="0"/>
                <a:cs typeface="Arial" pitchFamily="34" charset="0"/>
              </a:rPr>
              <a:t>(</a:t>
            </a:r>
            <a:r>
              <a:rPr lang="de-DE" sz="1600" b="1" dirty="0" smtClean="0">
                <a:solidFill>
                  <a:schemeClr val="accent1"/>
                </a:solidFill>
                <a:latin typeface="Arial" pitchFamily="34" charset="0"/>
                <a:ea typeface="Times New Roman" pitchFamily="18" charset="0"/>
                <a:cs typeface="Arial" pitchFamily="34" charset="0"/>
              </a:rPr>
              <a:t>SSP) erweitern </a:t>
            </a:r>
            <a:r>
              <a:rPr lang="de-DE" sz="1600" b="1" dirty="0">
                <a:solidFill>
                  <a:schemeClr val="accent1"/>
                </a:solidFill>
                <a:latin typeface="Arial" pitchFamily="34" charset="0"/>
                <a:ea typeface="Times New Roman" pitchFamily="18" charset="0"/>
                <a:cs typeface="Arial" pitchFamily="34" charset="0"/>
              </a:rPr>
              <a:t>SAP Business One </a:t>
            </a:r>
            <a:r>
              <a:rPr lang="de-DE" sz="1600" b="1" dirty="0" smtClean="0">
                <a:solidFill>
                  <a:schemeClr val="accent1"/>
                </a:solidFill>
                <a:latin typeface="Arial" pitchFamily="34" charset="0"/>
                <a:ea typeface="Times New Roman" pitchFamily="18" charset="0"/>
                <a:cs typeface="Arial" pitchFamily="34" charset="0"/>
              </a:rPr>
              <a:t>funktional: </a:t>
            </a:r>
          </a:p>
          <a:p>
            <a:pPr marL="182563" indent="-182563" fontAlgn="base">
              <a:spcBef>
                <a:spcPts val="300"/>
              </a:spcBef>
              <a:spcAft>
                <a:spcPts val="300"/>
              </a:spcAft>
              <a:buClr>
                <a:schemeClr val="accent1"/>
              </a:buClr>
              <a:buSzPct val="100000"/>
              <a:buFont typeface="Arial" pitchFamily="34" charset="0"/>
              <a:buChar char="•"/>
              <a:defRPr/>
            </a:pPr>
            <a:r>
              <a:rPr lang="de-DE" sz="1400" dirty="0">
                <a:latin typeface="Arial" pitchFamily="34" charset="0"/>
                <a:ea typeface="Times New Roman" pitchFamily="18" charset="0"/>
                <a:cs typeface="Arial" pitchFamily="34" charset="0"/>
              </a:rPr>
              <a:t>SSPs haben die Branchenerfahrung und die Kundenorientierung, um bewährte, bezahlbare, branchenspezifische und horizontale Lösungen für den Gebrauch mit SAP Business One anzubieten</a:t>
            </a:r>
          </a:p>
          <a:p>
            <a:pPr marL="182563" indent="-182563" fontAlgn="base">
              <a:spcBef>
                <a:spcPts val="300"/>
              </a:spcBef>
              <a:spcAft>
                <a:spcPts val="300"/>
              </a:spcAft>
              <a:buClr>
                <a:schemeClr val="accent1"/>
              </a:buClr>
              <a:buSzPct val="100000"/>
              <a:buFont typeface="Arial" pitchFamily="34" charset="0"/>
              <a:buChar char="•"/>
              <a:defRPr/>
            </a:pPr>
            <a:r>
              <a:rPr lang="de-DE" sz="1400" dirty="0" smtClean="0">
                <a:latin typeface="Arial" pitchFamily="34" charset="0"/>
                <a:ea typeface="Times New Roman" pitchFamily="18" charset="0"/>
                <a:cs typeface="Arial" pitchFamily="34" charset="0"/>
              </a:rPr>
              <a:t>Ergänzende </a:t>
            </a:r>
            <a:r>
              <a:rPr lang="de-DE" sz="1400" dirty="0">
                <a:latin typeface="Arial" pitchFamily="34" charset="0"/>
                <a:ea typeface="Times New Roman" pitchFamily="18" charset="0"/>
                <a:cs typeface="Arial" pitchFamily="34" charset="0"/>
              </a:rPr>
              <a:t>Lösungen sind vollständig in SAP Business One integriert und von SAP zertifiziert</a:t>
            </a:r>
          </a:p>
          <a:p>
            <a:pPr marL="182563" indent="-182563" fontAlgn="base">
              <a:spcBef>
                <a:spcPts val="300"/>
              </a:spcBef>
              <a:spcAft>
                <a:spcPts val="300"/>
              </a:spcAft>
              <a:buClr>
                <a:schemeClr val="accent1"/>
              </a:buClr>
              <a:buSzPct val="100000"/>
              <a:buFont typeface="Arial" pitchFamily="34" charset="0"/>
              <a:buChar char="•"/>
              <a:defRPr/>
            </a:pPr>
            <a:r>
              <a:rPr lang="de-DE" sz="1400" dirty="0">
                <a:latin typeface="Arial" pitchFamily="34" charset="0"/>
                <a:ea typeface="Times New Roman" pitchFamily="18" charset="0"/>
                <a:cs typeface="Arial" pitchFamily="34" charset="0"/>
              </a:rPr>
              <a:t>Einsetzbar mit On-</a:t>
            </a:r>
            <a:r>
              <a:rPr lang="de-DE" sz="1400" dirty="0" err="1">
                <a:latin typeface="Arial" pitchFamily="34" charset="0"/>
                <a:ea typeface="Times New Roman" pitchFamily="18" charset="0"/>
                <a:cs typeface="Arial" pitchFamily="34" charset="0"/>
              </a:rPr>
              <a:t>Premise</a:t>
            </a:r>
            <a:r>
              <a:rPr lang="de-DE" sz="1400" dirty="0">
                <a:latin typeface="Arial" pitchFamily="34" charset="0"/>
                <a:ea typeface="Times New Roman" pitchFamily="18" charset="0"/>
                <a:cs typeface="Arial" pitchFamily="34" charset="0"/>
              </a:rPr>
              <a:t>, </a:t>
            </a:r>
            <a:r>
              <a:rPr lang="de-DE" sz="1400" dirty="0" err="1">
                <a:latin typeface="Arial" pitchFamily="34" charset="0"/>
                <a:ea typeface="Times New Roman" pitchFamily="18" charset="0"/>
                <a:cs typeface="Arial" pitchFamily="34" charset="0"/>
              </a:rPr>
              <a:t>Cloud</a:t>
            </a:r>
            <a:r>
              <a:rPr lang="de-DE" sz="1400" dirty="0">
                <a:latin typeface="Arial" pitchFamily="34" charset="0"/>
                <a:ea typeface="Times New Roman" pitchFamily="18" charset="0"/>
                <a:cs typeface="Arial" pitchFamily="34" charset="0"/>
              </a:rPr>
              <a:t> oder </a:t>
            </a:r>
            <a:r>
              <a:rPr lang="de-DE" sz="1400" dirty="0" smtClean="0">
                <a:latin typeface="Arial" pitchFamily="34" charset="0"/>
                <a:ea typeface="Times New Roman" pitchFamily="18" charset="0"/>
                <a:cs typeface="Arial" pitchFamily="34" charset="0"/>
              </a:rPr>
              <a:t>SAP </a:t>
            </a:r>
            <a:r>
              <a:rPr lang="de-DE" sz="1400" dirty="0">
                <a:latin typeface="Arial" pitchFamily="34" charset="0"/>
                <a:ea typeface="Times New Roman" pitchFamily="18" charset="0"/>
                <a:cs typeface="Arial" pitchFamily="34" charset="0"/>
              </a:rPr>
              <a:t>Business One, Version für SAP HANA</a:t>
            </a:r>
          </a:p>
        </p:txBody>
      </p:sp>
      <p:cxnSp>
        <p:nvCxnSpPr>
          <p:cNvPr id="24" name="Straight Connector 23"/>
          <p:cNvCxnSpPr/>
          <p:nvPr/>
        </p:nvCxnSpPr>
        <p:spPr>
          <a:xfrm>
            <a:off x="310556" y="3720606"/>
            <a:ext cx="41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72413" y="3720606"/>
            <a:ext cx="41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08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1"/>
          <p:cNvSpPr>
            <a:spLocks noGrp="1"/>
          </p:cNvSpPr>
          <p:nvPr>
            <p:ph type="title"/>
          </p:nvPr>
        </p:nvSpPr>
        <p:spPr>
          <a:xfrm>
            <a:off x="324000" y="324000"/>
            <a:ext cx="8496000" cy="756000"/>
          </a:xfrm>
        </p:spPr>
        <p:txBody>
          <a:bodyPr/>
          <a:lstStyle/>
          <a:p>
            <a:r>
              <a:rPr lang="en-US" altLang="zh-CN" b="0" dirty="0"/>
              <a:t>SAP Business One </a:t>
            </a:r>
            <a:r>
              <a:rPr lang="en-US" altLang="zh-CN" b="0" dirty="0" smtClean="0"/>
              <a:t>9.1</a:t>
            </a:r>
            <a:endParaRPr lang="de-DE" b="0" dirty="0"/>
          </a:p>
        </p:txBody>
      </p:sp>
      <p:grpSp>
        <p:nvGrpSpPr>
          <p:cNvPr id="17" name="Group 16"/>
          <p:cNvGrpSpPr/>
          <p:nvPr/>
        </p:nvGrpSpPr>
        <p:grpSpPr>
          <a:xfrm>
            <a:off x="7900345" y="449529"/>
            <a:ext cx="903413" cy="486137"/>
            <a:chOff x="882862" y="4657725"/>
            <a:chExt cx="1746038" cy="926570"/>
          </a:xfrm>
        </p:grpSpPr>
        <p:grpSp>
          <p:nvGrpSpPr>
            <p:cNvPr id="18" name="Group 38"/>
            <p:cNvGrpSpPr/>
            <p:nvPr/>
          </p:nvGrpSpPr>
          <p:grpSpPr>
            <a:xfrm>
              <a:off x="882862" y="4657725"/>
              <a:ext cx="1746038" cy="926570"/>
              <a:chOff x="4611648" y="3898520"/>
              <a:chExt cx="4764591" cy="1639665"/>
            </a:xfrm>
          </p:grpSpPr>
          <p:sp>
            <p:nvSpPr>
              <p:cNvPr id="20" name="Rounded Rectangle 19"/>
              <p:cNvSpPr/>
              <p:nvPr/>
            </p:nvSpPr>
            <p:spPr bwMode="gray">
              <a:xfrm>
                <a:off x="4611648" y="3898520"/>
                <a:ext cx="4764591" cy="1639665"/>
              </a:xfrm>
              <a:prstGeom prst="roundRect">
                <a:avLst/>
              </a:prstGeom>
              <a:solidFill>
                <a:schemeClr val="accent1"/>
              </a:solidFill>
              <a:ln w="12700" cmpd="sng" algn="ctr">
                <a:solidFill>
                  <a:srgbClr val="F0A000"/>
                </a:solid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21" name="Rectangle 20"/>
              <p:cNvSpPr/>
              <p:nvPr/>
            </p:nvSpPr>
            <p:spPr bwMode="gray">
              <a:xfrm>
                <a:off x="4892043" y="4075217"/>
                <a:ext cx="2014742" cy="1331171"/>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22" name="Chevron 21"/>
              <p:cNvSpPr/>
              <p:nvPr/>
            </p:nvSpPr>
            <p:spPr bwMode="gray">
              <a:xfrm flipV="1">
                <a:off x="7178907" y="4097741"/>
                <a:ext cx="1881361" cy="622937"/>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nvGrpSpPr>
              <p:cNvPr id="23" name="Group 43"/>
              <p:cNvGrpSpPr/>
              <p:nvPr/>
            </p:nvGrpSpPr>
            <p:grpSpPr>
              <a:xfrm>
                <a:off x="7216223" y="4883271"/>
                <a:ext cx="1871595" cy="533595"/>
                <a:chOff x="10037998" y="4994396"/>
                <a:chExt cx="1667375" cy="533595"/>
              </a:xfrm>
            </p:grpSpPr>
            <p:sp>
              <p:nvSpPr>
                <p:cNvPr id="24" name="Chevron 23"/>
                <p:cNvSpPr/>
                <p:nvPr/>
              </p:nvSpPr>
              <p:spPr bwMode="gray">
                <a:xfrm flipV="1">
                  <a:off x="10037998"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25" name="Chevron 24"/>
                <p:cNvSpPr/>
                <p:nvPr/>
              </p:nvSpPr>
              <p:spPr bwMode="gray">
                <a:xfrm flipV="1">
                  <a:off x="10535687"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26" name="Chevron 25"/>
                <p:cNvSpPr/>
                <p:nvPr/>
              </p:nvSpPr>
              <p:spPr bwMode="gray">
                <a:xfrm flipV="1">
                  <a:off x="11033373"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grpSp>
        <p:pic>
          <p:nvPicPr>
            <p:cNvPr id="19" name="Picture 1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6887" y="4784837"/>
              <a:ext cx="666945" cy="682514"/>
            </a:xfrm>
            <a:prstGeom prst="rect">
              <a:avLst/>
            </a:prstGeom>
            <a:solidFill>
              <a:srgbClr val="000000"/>
            </a:solidFill>
          </p:spPr>
        </p:pic>
      </p:grpSp>
      <p:graphicFrame>
        <p:nvGraphicFramePr>
          <p:cNvPr id="27" name="Table 6"/>
          <p:cNvGraphicFramePr>
            <a:graphicFrameLocks noGrp="1"/>
          </p:cNvGraphicFramePr>
          <p:nvPr>
            <p:extLst>
              <p:ext uri="{D42A27DB-BD31-4B8C-83A1-F6EECF244321}">
                <p14:modId xmlns:p14="http://schemas.microsoft.com/office/powerpoint/2010/main" val="1586799793"/>
              </p:ext>
            </p:extLst>
          </p:nvPr>
        </p:nvGraphicFramePr>
        <p:xfrm>
          <a:off x="324000" y="1412776"/>
          <a:ext cx="8503763" cy="1975560"/>
        </p:xfrm>
        <a:graphic>
          <a:graphicData uri="http://schemas.openxmlformats.org/drawingml/2006/table">
            <a:tbl>
              <a:tblPr firstRow="1" bandRow="1">
                <a:tableStyleId>{2D5ABB26-0587-4C30-8999-92F81FD0307C}</a:tableStyleId>
              </a:tblPr>
              <a:tblGrid>
                <a:gridCol w="8503763"/>
              </a:tblGrid>
              <a:tr h="540000">
                <a:tc>
                  <a:txBody>
                    <a:bodyPr/>
                    <a:lstStyle/>
                    <a:p>
                      <a:pPr marL="0" marR="0" lvl="2" indent="0" algn="l" defTabSz="914400" rtl="0" eaLnBrk="1" fontAlgn="auto" latinLnBrk="0" hangingPunct="1">
                        <a:lnSpc>
                          <a:spcPct val="100000"/>
                        </a:lnSpc>
                        <a:spcBef>
                          <a:spcPts val="0"/>
                        </a:spcBef>
                        <a:spcAft>
                          <a:spcPts val="0"/>
                        </a:spcAft>
                        <a:buClr>
                          <a:schemeClr val="accent1"/>
                        </a:buClr>
                        <a:buSzPct val="100000"/>
                        <a:buFont typeface="Wingdings" panose="05000000000000000000" pitchFamily="2" charset="2"/>
                        <a:buNone/>
                        <a:tabLst/>
                        <a:defRPr/>
                      </a:pPr>
                      <a:r>
                        <a:rPr lang="de-DE" sz="1400" b="1" kern="1200" noProof="0" dirty="0" smtClean="0">
                          <a:solidFill>
                            <a:schemeClr val="tx1"/>
                          </a:solidFill>
                          <a:latin typeface="+mn-lt"/>
                          <a:ea typeface="+mn-ea"/>
                          <a:cs typeface="+mn-cs"/>
                        </a:rPr>
                        <a:t>Zwei neue Releases: SAP Business One 9.1 und SAP Business One 9.1, Version für SAP HANA </a:t>
                      </a:r>
                    </a:p>
                    <a:p>
                      <a:pPr marL="177800" marR="0" lvl="2" indent="-177800" algn="l" defTabSz="914400" rtl="0" eaLnBrk="1" fontAlgn="auto" latinLnBrk="0" hangingPunct="1">
                        <a:lnSpc>
                          <a:spcPts val="1800"/>
                        </a:lnSpc>
                        <a:spcBef>
                          <a:spcPts val="0"/>
                        </a:spcBef>
                        <a:spcAft>
                          <a:spcPts val="0"/>
                        </a:spcAft>
                        <a:buClr>
                          <a:schemeClr val="accent1"/>
                        </a:buClr>
                        <a:buSzPct val="100000"/>
                        <a:buFont typeface="Wingdings" panose="05000000000000000000" pitchFamily="2" charset="2"/>
                        <a:buChar char=""/>
                        <a:tabLst/>
                        <a:defRPr/>
                      </a:pPr>
                      <a:r>
                        <a:rPr lang="de-DE" sz="1300" kern="1200" noProof="0" dirty="0" smtClean="0">
                          <a:solidFill>
                            <a:schemeClr val="tx1"/>
                          </a:solidFill>
                          <a:latin typeface="+mn-lt"/>
                          <a:ea typeface="+mn-ea"/>
                          <a:cs typeface="+mn-cs"/>
                        </a:rPr>
                        <a:t>A</a:t>
                      </a:r>
                      <a:r>
                        <a:rPr lang="de-DE" sz="1300" kern="0" noProof="0" dirty="0" smtClean="0">
                          <a:ea typeface="Arial Unicode MS" pitchFamily="34" charset="-128"/>
                          <a:cs typeface="Arial Unicode MS" pitchFamily="34" charset="-128"/>
                        </a:rPr>
                        <a:t>llgemeine Verfügbarkeit seit Dezember 2014, e</a:t>
                      </a:r>
                      <a:r>
                        <a:rPr lang="de-DE" sz="1300" kern="1200" noProof="0" dirty="0" smtClean="0">
                          <a:solidFill>
                            <a:schemeClr val="tx1"/>
                          </a:solidFill>
                          <a:latin typeface="+mn-lt"/>
                          <a:ea typeface="+mn-ea"/>
                          <a:cs typeface="+mn-cs"/>
                        </a:rPr>
                        <a:t>ine gemeinsame</a:t>
                      </a:r>
                      <a:r>
                        <a:rPr lang="de-DE" sz="1300" kern="1200" noProof="0" dirty="0" smtClean="0">
                          <a:solidFill>
                            <a:srgbClr val="FF0000"/>
                          </a:solidFill>
                          <a:latin typeface="+mn-lt"/>
                          <a:ea typeface="+mn-ea"/>
                          <a:cs typeface="+mn-cs"/>
                        </a:rPr>
                        <a:t> </a:t>
                      </a:r>
                      <a:r>
                        <a:rPr lang="de-DE" sz="1300" kern="1200" noProof="0" dirty="0" smtClean="0">
                          <a:solidFill>
                            <a:schemeClr val="tx1"/>
                          </a:solidFill>
                          <a:latin typeface="+mn-lt"/>
                          <a:ea typeface="+mn-ea"/>
                          <a:cs typeface="+mn-cs"/>
                        </a:rPr>
                        <a:t>Codebasis für SAP HANA</a:t>
                      </a:r>
                      <a:r>
                        <a:rPr lang="de-DE" sz="1300" kern="1200" baseline="0" noProof="0" dirty="0" smtClean="0">
                          <a:solidFill>
                            <a:schemeClr val="tx1"/>
                          </a:solidFill>
                          <a:latin typeface="+mn-lt"/>
                          <a:ea typeface="+mn-ea"/>
                          <a:cs typeface="+mn-cs"/>
                        </a:rPr>
                        <a:t> u</a:t>
                      </a:r>
                      <a:r>
                        <a:rPr lang="de-DE" sz="1300" kern="1200" noProof="0" dirty="0" smtClean="0">
                          <a:solidFill>
                            <a:schemeClr val="tx1"/>
                          </a:solidFill>
                          <a:latin typeface="+mn-lt"/>
                          <a:ea typeface="+mn-ea"/>
                          <a:cs typeface="+mn-cs"/>
                        </a:rPr>
                        <a:t>nd Microsoft SQL</a:t>
                      </a:r>
                    </a:p>
                    <a:p>
                      <a:pPr marL="177800" marR="0" lvl="2" indent="-177800" algn="l" defTabSz="914400" rtl="0" eaLnBrk="1" fontAlgn="auto" latinLnBrk="0" hangingPunct="1">
                        <a:lnSpc>
                          <a:spcPts val="1800"/>
                        </a:lnSpc>
                        <a:spcBef>
                          <a:spcPts val="0"/>
                        </a:spcBef>
                        <a:spcAft>
                          <a:spcPts val="0"/>
                        </a:spcAft>
                        <a:buClr>
                          <a:schemeClr val="accent1"/>
                        </a:buClr>
                        <a:buSzPct val="100000"/>
                        <a:buFont typeface="Wingdings" panose="05000000000000000000" pitchFamily="2" charset="2"/>
                        <a:buChar char=""/>
                        <a:tabLst/>
                        <a:defRPr/>
                      </a:pPr>
                      <a:r>
                        <a:rPr lang="de-DE" sz="1300" kern="1200" noProof="0" dirty="0" smtClean="0">
                          <a:solidFill>
                            <a:schemeClr val="tx1"/>
                          </a:solidFill>
                          <a:latin typeface="+mn-lt"/>
                          <a:ea typeface="+mn-ea"/>
                          <a:cs typeface="+mn-cs"/>
                        </a:rPr>
                        <a:t>Vereinfachungen und funktionale</a:t>
                      </a:r>
                      <a:r>
                        <a:rPr lang="de-DE" sz="1300" kern="1200" baseline="0" noProof="0" dirty="0" smtClean="0">
                          <a:solidFill>
                            <a:schemeClr val="tx1"/>
                          </a:solidFill>
                          <a:latin typeface="+mn-lt"/>
                          <a:ea typeface="+mn-ea"/>
                          <a:cs typeface="+mn-cs"/>
                        </a:rPr>
                        <a:t> </a:t>
                      </a:r>
                      <a:r>
                        <a:rPr lang="de-DE" sz="1300" noProof="0" dirty="0" smtClean="0">
                          <a:solidFill>
                            <a:schemeClr val="tx1"/>
                          </a:solidFill>
                        </a:rPr>
                        <a:t>Verbesserungen </a:t>
                      </a:r>
                      <a:r>
                        <a:rPr lang="de-DE" sz="1300" kern="1200" noProof="0" dirty="0" smtClean="0">
                          <a:solidFill>
                            <a:schemeClr val="tx1"/>
                          </a:solidFill>
                          <a:latin typeface="+mn-lt"/>
                          <a:ea typeface="+mn-ea"/>
                          <a:cs typeface="+mn-cs"/>
                        </a:rPr>
                        <a:t>für Implementierung, Betrieb und Nutzung</a:t>
                      </a:r>
                      <a:r>
                        <a:rPr lang="en-US" sz="1300" kern="1200" noProof="0" dirty="0" smtClean="0">
                          <a:solidFill>
                            <a:schemeClr val="tx1"/>
                          </a:solidFill>
                          <a:latin typeface="+mn-lt"/>
                          <a:ea typeface="+mn-ea"/>
                          <a:cs typeface="+mn-cs"/>
                        </a:rPr>
                        <a:t>:</a:t>
                      </a:r>
                      <a:endParaRPr lang="de-DE" sz="1300" kern="1200" noProof="0" dirty="0" smtClean="0">
                        <a:solidFill>
                          <a:schemeClr val="tx1"/>
                        </a:solidFill>
                        <a:latin typeface="+mn-lt"/>
                        <a:ea typeface="+mn-ea"/>
                        <a:cs typeface="+mn-cs"/>
                      </a:endParaRPr>
                    </a:p>
                    <a:p>
                      <a:pPr marL="355600" marR="0" lvl="3" indent="-177800" algn="l" defTabSz="914400" rtl="0" eaLnBrk="1" fontAlgn="auto" latinLnBrk="0" hangingPunct="1">
                        <a:lnSpc>
                          <a:spcPts val="1800"/>
                        </a:lnSpc>
                        <a:spcBef>
                          <a:spcPts val="0"/>
                        </a:spcBef>
                        <a:spcAft>
                          <a:spcPts val="0"/>
                        </a:spcAft>
                        <a:buClr>
                          <a:schemeClr val="accent1"/>
                        </a:buClr>
                        <a:buSzPct val="100000"/>
                        <a:buFont typeface="Wingdings" panose="05000000000000000000" pitchFamily="2" charset="2"/>
                        <a:buChar char=""/>
                        <a:tabLst/>
                        <a:defRPr/>
                      </a:pPr>
                      <a:r>
                        <a:rPr lang="de-DE" sz="1300" kern="1200" noProof="0" dirty="0" smtClean="0">
                          <a:solidFill>
                            <a:schemeClr val="tx1"/>
                          </a:solidFill>
                          <a:latin typeface="+mn-lt"/>
                          <a:ea typeface="+mn-ea"/>
                          <a:cs typeface="+mn-cs"/>
                        </a:rPr>
                        <a:t>Mehr Transparenz bei der Verwaltung von Geschäftseinheiten innerhalb einer rechtlichen Einheit</a:t>
                      </a:r>
                    </a:p>
                    <a:p>
                      <a:pPr marL="355600" marR="0" lvl="3" indent="-177800" algn="l" defTabSz="914400" rtl="0" eaLnBrk="1" fontAlgn="auto" latinLnBrk="0" hangingPunct="1">
                        <a:lnSpc>
                          <a:spcPts val="1800"/>
                        </a:lnSpc>
                        <a:spcBef>
                          <a:spcPts val="0"/>
                        </a:spcBef>
                        <a:spcAft>
                          <a:spcPts val="0"/>
                        </a:spcAft>
                        <a:buClr>
                          <a:schemeClr val="accent1"/>
                        </a:buClr>
                        <a:buSzPct val="100000"/>
                        <a:buFont typeface="Wingdings" panose="05000000000000000000" pitchFamily="2" charset="2"/>
                        <a:buChar char=""/>
                        <a:tabLst/>
                        <a:defRPr/>
                      </a:pPr>
                      <a:r>
                        <a:rPr lang="de-DE" sz="1300" kern="1200" noProof="0" dirty="0" smtClean="0">
                          <a:solidFill>
                            <a:schemeClr val="tx1"/>
                          </a:solidFill>
                          <a:latin typeface="+mn-lt"/>
                          <a:ea typeface="+mn-ea"/>
                          <a:cs typeface="+mn-cs"/>
                        </a:rPr>
                        <a:t>Bessere Übersicht über Produktionskosten</a:t>
                      </a:r>
                    </a:p>
                    <a:p>
                      <a:pPr marL="355600" marR="0" lvl="3" indent="-177800" algn="l" defTabSz="914400" rtl="0" eaLnBrk="1" fontAlgn="auto" latinLnBrk="0" hangingPunct="1">
                        <a:lnSpc>
                          <a:spcPts val="1800"/>
                        </a:lnSpc>
                        <a:spcBef>
                          <a:spcPts val="0"/>
                        </a:spcBef>
                        <a:spcAft>
                          <a:spcPts val="0"/>
                        </a:spcAft>
                        <a:buClr>
                          <a:schemeClr val="accent1"/>
                        </a:buClr>
                        <a:buSzPct val="100000"/>
                        <a:buFont typeface="Wingdings" panose="05000000000000000000" pitchFamily="2" charset="2"/>
                        <a:buChar char=""/>
                        <a:tabLst/>
                        <a:defRPr/>
                      </a:pPr>
                      <a:r>
                        <a:rPr lang="de-DE" sz="1300" kern="1200" noProof="0" dirty="0" smtClean="0">
                          <a:solidFill>
                            <a:schemeClr val="tx1"/>
                          </a:solidFill>
                          <a:latin typeface="+mn-lt"/>
                          <a:ea typeface="+mn-ea"/>
                          <a:cs typeface="+mn-cs"/>
                        </a:rPr>
                        <a:t>Berechnung der Gewinnspanne für spezifische Seriennummern, Chargen oder Artikel</a:t>
                      </a:r>
                    </a:p>
                    <a:p>
                      <a:pPr marL="355600" marR="0" lvl="3" indent="-177800" algn="l" defTabSz="914400" rtl="0" eaLnBrk="1" fontAlgn="auto" latinLnBrk="0" hangingPunct="1">
                        <a:lnSpc>
                          <a:spcPts val="1800"/>
                        </a:lnSpc>
                        <a:spcBef>
                          <a:spcPts val="0"/>
                        </a:spcBef>
                        <a:spcAft>
                          <a:spcPts val="0"/>
                        </a:spcAft>
                        <a:buClr>
                          <a:schemeClr val="accent1"/>
                        </a:buClr>
                        <a:buSzPct val="100000"/>
                        <a:buFont typeface="Wingdings" panose="05000000000000000000" pitchFamily="2" charset="2"/>
                        <a:buChar char=""/>
                        <a:tabLst/>
                        <a:defRPr/>
                      </a:pPr>
                      <a:r>
                        <a:rPr lang="de-DE" sz="1300" kern="1200" noProof="0" dirty="0" smtClean="0">
                          <a:solidFill>
                            <a:schemeClr val="tx1"/>
                          </a:solidFill>
                          <a:latin typeface="+mn-lt"/>
                          <a:ea typeface="+mn-ea"/>
                          <a:cs typeface="+mn-cs"/>
                        </a:rPr>
                        <a:t>Individuell</a:t>
                      </a:r>
                      <a:r>
                        <a:rPr lang="de-DE" sz="1300" kern="1200" baseline="0" noProof="0" dirty="0" smtClean="0">
                          <a:solidFill>
                            <a:schemeClr val="tx1"/>
                          </a:solidFill>
                          <a:latin typeface="+mn-lt"/>
                          <a:ea typeface="+mn-ea"/>
                          <a:cs typeface="+mn-cs"/>
                        </a:rPr>
                        <a:t> angepasstes</a:t>
                      </a:r>
                      <a:r>
                        <a:rPr lang="de-DE" sz="1300" kern="1200" noProof="0" dirty="0" smtClean="0">
                          <a:solidFill>
                            <a:schemeClr val="tx1"/>
                          </a:solidFill>
                          <a:latin typeface="+mn-lt"/>
                          <a:ea typeface="+mn-ea"/>
                          <a:cs typeface="+mn-cs"/>
                        </a:rPr>
                        <a:t> Benutzererlebnis durch personalisierte Work Center und interaktive Dashboards</a:t>
                      </a:r>
                    </a:p>
                    <a:p>
                      <a:pPr marL="355600" marR="0" lvl="3" indent="-177800" algn="l" defTabSz="914400" rtl="0" eaLnBrk="1" fontAlgn="auto" latinLnBrk="0" hangingPunct="1">
                        <a:lnSpc>
                          <a:spcPts val="1800"/>
                        </a:lnSpc>
                        <a:spcBef>
                          <a:spcPts val="0"/>
                        </a:spcBef>
                        <a:spcAft>
                          <a:spcPts val="0"/>
                        </a:spcAft>
                        <a:buClr>
                          <a:schemeClr val="accent1"/>
                        </a:buClr>
                        <a:buSzPct val="100000"/>
                        <a:buFont typeface="Wingdings" panose="05000000000000000000" pitchFamily="2" charset="2"/>
                        <a:buChar char=""/>
                        <a:tabLst/>
                        <a:defRPr/>
                      </a:pPr>
                      <a:r>
                        <a:rPr lang="de-DE" sz="1300" kern="1200" noProof="0" dirty="0" smtClean="0">
                          <a:solidFill>
                            <a:schemeClr val="tx1"/>
                          </a:solidFill>
                          <a:latin typeface="+mn-lt"/>
                          <a:ea typeface="+mn-ea"/>
                          <a:cs typeface="+mn-cs"/>
                        </a:rPr>
                        <a:t>Geringere Aufwände für Installation, Aktualisierung</a:t>
                      </a:r>
                      <a:r>
                        <a:rPr lang="de-DE" sz="1300" kern="1200" baseline="0" noProof="0" dirty="0" smtClean="0">
                          <a:solidFill>
                            <a:schemeClr val="tx1"/>
                          </a:solidFill>
                          <a:latin typeface="+mn-lt"/>
                          <a:ea typeface="+mn-ea"/>
                          <a:cs typeface="+mn-cs"/>
                        </a:rPr>
                        <a:t> </a:t>
                      </a:r>
                      <a:r>
                        <a:rPr lang="de-DE" sz="1300" kern="1200" noProof="0" dirty="0" smtClean="0">
                          <a:solidFill>
                            <a:schemeClr val="tx1"/>
                          </a:solidFill>
                          <a:latin typeface="+mn-lt"/>
                          <a:ea typeface="+mn-ea"/>
                          <a:cs typeface="+mn-cs"/>
                        </a:rPr>
                        <a:t>und Support</a:t>
                      </a:r>
                    </a:p>
                  </a:txBody>
                  <a:tcPr marL="0" marR="108000" marT="108000" marB="54000">
                    <a:lnL>
                      <a:noFill/>
                    </a:lnL>
                    <a:lnR>
                      <a:noFill/>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8" name="Group 27"/>
          <p:cNvGrpSpPr/>
          <p:nvPr/>
        </p:nvGrpSpPr>
        <p:grpSpPr>
          <a:xfrm>
            <a:off x="1721997" y="3785375"/>
            <a:ext cx="6218054" cy="1918130"/>
            <a:chOff x="1604957" y="4120722"/>
            <a:chExt cx="6218054" cy="1918130"/>
          </a:xfrm>
        </p:grpSpPr>
        <p:sp>
          <p:nvSpPr>
            <p:cNvPr id="29" name="Hexagon 28"/>
            <p:cNvSpPr/>
            <p:nvPr/>
          </p:nvSpPr>
          <p:spPr>
            <a:xfrm>
              <a:off x="5733020" y="4791787"/>
              <a:ext cx="1764000" cy="576000"/>
            </a:xfrm>
            <a:prstGeom prst="hexagon">
              <a:avLst>
                <a:gd name="adj" fmla="val 0"/>
                <a:gd name="vf" fmla="val 115470"/>
              </a:avLst>
            </a:prstGeom>
            <a:solidFill>
              <a:schemeClr val="accent1"/>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0" bIns="0" anchor="ctr">
              <a:normAutofit fontScale="47500" lnSpcReduction="20000"/>
            </a:bodyPr>
            <a:lstStyle/>
            <a:p>
              <a:pPr algn="ctr">
                <a:lnSpc>
                  <a:spcPct val="110000"/>
                </a:lnSpc>
                <a:spcBef>
                  <a:spcPts val="600"/>
                </a:spcBef>
                <a:spcAft>
                  <a:spcPts val="300"/>
                </a:spcAft>
              </a:pPr>
              <a:r>
                <a:rPr lang="de-DE" sz="4000" b="1" dirty="0" smtClean="0">
                  <a:ea typeface="Arial Unicode MS" pitchFamily="34" charset="-128"/>
                  <a:cs typeface="Arial Unicode MS" pitchFamily="34" charset="-128"/>
                </a:rPr>
                <a:t>Optimierte</a:t>
              </a:r>
              <a:br>
                <a:rPr lang="de-DE" sz="4000" b="1" dirty="0" smtClean="0">
                  <a:ea typeface="Arial Unicode MS" pitchFamily="34" charset="-128"/>
                  <a:cs typeface="Arial Unicode MS" pitchFamily="34" charset="-128"/>
                </a:rPr>
              </a:br>
              <a:r>
                <a:rPr lang="de-DE" sz="2500" dirty="0" smtClean="0">
                  <a:ea typeface="Arial Unicode MS" pitchFamily="34" charset="-128"/>
                  <a:cs typeface="Arial Unicode MS" pitchFamily="34" charset="-128"/>
                </a:rPr>
                <a:t>SAP-HANA-Nutzung</a:t>
              </a:r>
              <a:endParaRPr lang="de-DE" sz="2500" dirty="0">
                <a:ea typeface="Arial Unicode MS" pitchFamily="34" charset="-128"/>
                <a:cs typeface="Arial Unicode MS" pitchFamily="34" charset="-128"/>
              </a:endParaRPr>
            </a:p>
          </p:txBody>
        </p:sp>
        <p:sp>
          <p:nvSpPr>
            <p:cNvPr id="30" name="Hexagon 29"/>
            <p:cNvSpPr/>
            <p:nvPr/>
          </p:nvSpPr>
          <p:spPr>
            <a:xfrm>
              <a:off x="2002507" y="4795763"/>
              <a:ext cx="1764000" cy="576000"/>
            </a:xfrm>
            <a:prstGeom prst="hexagon">
              <a:avLst>
                <a:gd name="adj" fmla="val 0"/>
                <a:gd name="vf" fmla="val 115470"/>
              </a:avLst>
            </a:prstGeom>
            <a:solidFill>
              <a:schemeClr val="accent6"/>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square" lIns="0" tIns="0" rIns="0" bIns="0" anchor="ctr">
              <a:normAutofit fontScale="92500" lnSpcReduction="10000"/>
            </a:bodyPr>
            <a:lstStyle/>
            <a:p>
              <a:pPr algn="ctr"/>
              <a:r>
                <a:rPr lang="de-DE" sz="2200" b="1" smtClean="0">
                  <a:ea typeface="Arial Unicode MS" pitchFamily="34" charset="-128"/>
                  <a:cs typeface="Arial Unicode MS" pitchFamily="34" charset="-128"/>
                </a:rPr>
                <a:t>Einfachere</a:t>
              </a:r>
              <a:r>
                <a:rPr lang="de-DE" sz="2000" b="1" smtClean="0">
                  <a:ea typeface="Arial Unicode MS" pitchFamily="34" charset="-128"/>
                  <a:cs typeface="Arial Unicode MS" pitchFamily="34" charset="-128"/>
                </a:rPr>
                <a:t/>
              </a:r>
              <a:br>
                <a:rPr lang="de-DE" sz="2000" b="1" smtClean="0">
                  <a:ea typeface="Arial Unicode MS" pitchFamily="34" charset="-128"/>
                  <a:cs typeface="Arial Unicode MS" pitchFamily="34" charset="-128"/>
                </a:rPr>
              </a:br>
              <a:r>
                <a:rPr lang="de-DE" sz="1400" kern="0" smtClean="0">
                  <a:solidFill>
                    <a:srgbClr val="FFFFFF"/>
                  </a:solidFill>
                  <a:ea typeface="Arial Unicode MS" pitchFamily="34" charset="-128"/>
                  <a:cs typeface="Arial Unicode MS" pitchFamily="34" charset="-128"/>
                </a:rPr>
                <a:t>Erweiterung</a:t>
              </a:r>
              <a:endParaRPr lang="de-DE" sz="900">
                <a:ea typeface="Arial Unicode MS" pitchFamily="34" charset="-128"/>
                <a:cs typeface="Arial Unicode MS" pitchFamily="34" charset="-128"/>
              </a:endParaRPr>
            </a:p>
          </p:txBody>
        </p:sp>
        <p:sp>
          <p:nvSpPr>
            <p:cNvPr id="31" name="Hexagon 30"/>
            <p:cNvSpPr/>
            <p:nvPr/>
          </p:nvSpPr>
          <p:spPr>
            <a:xfrm>
              <a:off x="6059011" y="4128673"/>
              <a:ext cx="1764000" cy="576000"/>
            </a:xfrm>
            <a:prstGeom prst="hexagon">
              <a:avLst>
                <a:gd name="adj" fmla="val 0"/>
                <a:gd name="vf" fmla="val 115470"/>
              </a:avLst>
            </a:prstGeom>
            <a:solidFill>
              <a:schemeClr val="accent6">
                <a:lumMod val="60000"/>
                <a:lumOff val="40000"/>
              </a:schemeClr>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0" bIns="0" anchor="ctr">
              <a:normAutofit fontScale="92500" lnSpcReduction="10000"/>
            </a:bodyPr>
            <a:lstStyle/>
            <a:p>
              <a:pPr algn="ctr"/>
              <a:r>
                <a:rPr lang="de-DE" sz="2200" b="1" dirty="0" smtClean="0">
                  <a:ea typeface="Arial Unicode MS" pitchFamily="34" charset="-128"/>
                  <a:cs typeface="Arial Unicode MS" pitchFamily="34" charset="-128"/>
                </a:rPr>
                <a:t>Erweiterte</a:t>
              </a:r>
              <a:r>
                <a:rPr lang="de-DE" sz="2000" b="1" dirty="0" smtClean="0">
                  <a:ea typeface="Arial Unicode MS" pitchFamily="34" charset="-128"/>
                  <a:cs typeface="Arial Unicode MS" pitchFamily="34" charset="-128"/>
                </a:rPr>
                <a:t/>
              </a:r>
              <a:br>
                <a:rPr lang="de-DE" sz="2000" b="1" dirty="0" smtClean="0">
                  <a:ea typeface="Arial Unicode MS" pitchFamily="34" charset="-128"/>
                  <a:cs typeface="Arial Unicode MS" pitchFamily="34" charset="-128"/>
                </a:rPr>
              </a:br>
              <a:r>
                <a:rPr lang="de-DE" sz="1500" dirty="0" smtClean="0">
                  <a:ea typeface="Arial Unicode MS" pitchFamily="34" charset="-128"/>
                  <a:cs typeface="Arial Unicode MS" pitchFamily="34" charset="-128"/>
                </a:rPr>
                <a:t>Funktionen</a:t>
              </a:r>
              <a:endParaRPr lang="de-DE" sz="2000" dirty="0">
                <a:ea typeface="Arial Unicode MS" pitchFamily="34" charset="-128"/>
                <a:cs typeface="Arial Unicode MS" pitchFamily="34" charset="-128"/>
              </a:endParaRPr>
            </a:p>
          </p:txBody>
        </p:sp>
        <p:sp>
          <p:nvSpPr>
            <p:cNvPr id="32" name="Hexagon 31"/>
            <p:cNvSpPr/>
            <p:nvPr/>
          </p:nvSpPr>
          <p:spPr>
            <a:xfrm>
              <a:off x="3867763" y="4791787"/>
              <a:ext cx="1764000" cy="576000"/>
            </a:xfrm>
            <a:prstGeom prst="hexagon">
              <a:avLst>
                <a:gd name="adj" fmla="val 0"/>
                <a:gd name="vf" fmla="val 115470"/>
              </a:avLst>
            </a:prstGeom>
            <a:solidFill>
              <a:schemeClr val="accent4"/>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0" bIns="0" anchor="ctr">
              <a:normAutofit lnSpcReduction="10000"/>
            </a:bodyPr>
            <a:lstStyle/>
            <a:p>
              <a:pPr algn="ctr"/>
              <a:r>
                <a:rPr lang="de-DE" sz="2000" b="1" dirty="0" smtClean="0">
                  <a:ea typeface="Arial Unicode MS" pitchFamily="34" charset="-128"/>
                  <a:cs typeface="Arial Unicode MS" pitchFamily="34" charset="-128"/>
                </a:rPr>
                <a:t>Schnellere</a:t>
              </a:r>
              <a:r>
                <a:rPr lang="de-DE" sz="500" b="1" dirty="0" smtClean="0">
                  <a:effectLst>
                    <a:outerShdw blurRad="38100" dist="38100" dir="2700000" algn="tl">
                      <a:srgbClr val="000000">
                        <a:alpha val="43137"/>
                      </a:srgbClr>
                    </a:outerShdw>
                  </a:effectLst>
                  <a:ea typeface="Arial Unicode MS" pitchFamily="34" charset="-128"/>
                  <a:cs typeface="Arial Unicode MS" pitchFamily="34" charset="-128"/>
                </a:rPr>
                <a:t/>
              </a:r>
              <a:br>
                <a:rPr lang="de-DE" sz="500" b="1" dirty="0" smtClean="0">
                  <a:effectLst>
                    <a:outerShdw blurRad="38100" dist="38100" dir="2700000" algn="tl">
                      <a:srgbClr val="000000">
                        <a:alpha val="43137"/>
                      </a:srgbClr>
                    </a:outerShdw>
                  </a:effectLst>
                  <a:ea typeface="Arial Unicode MS" pitchFamily="34" charset="-128"/>
                  <a:cs typeface="Arial Unicode MS" pitchFamily="34" charset="-128"/>
                </a:rPr>
              </a:br>
              <a:r>
                <a:rPr lang="de-DE" sz="1400" dirty="0" smtClean="0">
                  <a:ea typeface="Arial Unicode MS" pitchFamily="34" charset="-128"/>
                  <a:cs typeface="Arial Unicode MS" pitchFamily="34" charset="-128"/>
                </a:rPr>
                <a:t>Implementierung</a:t>
              </a:r>
              <a:endParaRPr lang="de-DE" dirty="0"/>
            </a:p>
          </p:txBody>
        </p:sp>
        <p:sp>
          <p:nvSpPr>
            <p:cNvPr id="33" name="Hexagon 32"/>
            <p:cNvSpPr/>
            <p:nvPr/>
          </p:nvSpPr>
          <p:spPr>
            <a:xfrm>
              <a:off x="5335470" y="5462852"/>
              <a:ext cx="1764000" cy="576000"/>
            </a:xfrm>
            <a:prstGeom prst="hexagon">
              <a:avLst>
                <a:gd name="adj" fmla="val 0"/>
                <a:gd name="vf" fmla="val 115470"/>
              </a:avLst>
            </a:prstGeom>
            <a:solidFill>
              <a:schemeClr val="accent4">
                <a:lumMod val="75000"/>
              </a:schemeClr>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0" bIns="0" anchor="ctr">
              <a:normAutofit fontScale="92500" lnSpcReduction="10000"/>
            </a:bodyPr>
            <a:lstStyle/>
            <a:p>
              <a:pPr algn="ctr"/>
              <a:r>
                <a:rPr lang="de-DE" sz="2000" b="1" smtClean="0">
                  <a:ea typeface="Arial Unicode MS" pitchFamily="34" charset="-128"/>
                  <a:cs typeface="Arial Unicode MS" pitchFamily="34" charset="-128"/>
                </a:rPr>
                <a:t>Bessere</a:t>
              </a:r>
              <a:br>
                <a:rPr lang="de-DE" sz="2000" b="1" smtClean="0">
                  <a:ea typeface="Arial Unicode MS" pitchFamily="34" charset="-128"/>
                  <a:cs typeface="Arial Unicode MS" pitchFamily="34" charset="-128"/>
                </a:rPr>
              </a:br>
              <a:r>
                <a:rPr lang="de-DE" sz="1400" smtClean="0">
                  <a:ea typeface="Arial Unicode MS" pitchFamily="34" charset="-128"/>
                  <a:cs typeface="Arial Unicode MS" pitchFamily="34" charset="-128"/>
                </a:rPr>
                <a:t>Kostenstruktur </a:t>
              </a:r>
              <a:endParaRPr lang="de-DE" sz="2000">
                <a:ea typeface="Arial Unicode MS" pitchFamily="34" charset="-128"/>
                <a:cs typeface="Arial Unicode MS" pitchFamily="34" charset="-128"/>
              </a:endParaRPr>
            </a:p>
          </p:txBody>
        </p:sp>
        <p:sp>
          <p:nvSpPr>
            <p:cNvPr id="34" name="Hexagon 33"/>
            <p:cNvSpPr/>
            <p:nvPr/>
          </p:nvSpPr>
          <p:spPr>
            <a:xfrm>
              <a:off x="1604957" y="5462852"/>
              <a:ext cx="1764000" cy="576000"/>
            </a:xfrm>
            <a:prstGeom prst="hexagon">
              <a:avLst>
                <a:gd name="adj" fmla="val 0"/>
                <a:gd name="vf" fmla="val 115470"/>
              </a:avLst>
            </a:prstGeom>
            <a:solidFill>
              <a:srgbClr val="C00000"/>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0" bIns="0" anchor="ctr">
              <a:normAutofit/>
            </a:bodyPr>
            <a:lstStyle/>
            <a:p>
              <a:pPr algn="ctr"/>
              <a:r>
                <a:rPr lang="de-DE" sz="1700" b="1" dirty="0" smtClean="0">
                  <a:ea typeface="Arial Unicode MS" pitchFamily="34" charset="-128"/>
                  <a:cs typeface="Arial Unicode MS" pitchFamily="34" charset="-128"/>
                </a:rPr>
                <a:t>Komplettierte </a:t>
              </a:r>
              <a:r>
                <a:rPr lang="de-DE" sz="1400" dirty="0" smtClean="0">
                  <a:ea typeface="Arial Unicode MS" pitchFamily="34" charset="-128"/>
                  <a:cs typeface="Arial Unicode MS" pitchFamily="34" charset="-128"/>
                </a:rPr>
                <a:t>Lokalisierungen</a:t>
              </a:r>
              <a:endParaRPr lang="de-DE" sz="2000" dirty="0">
                <a:ea typeface="Arial Unicode MS" pitchFamily="34" charset="-128"/>
                <a:cs typeface="Arial Unicode MS" pitchFamily="34" charset="-128"/>
              </a:endParaRPr>
            </a:p>
          </p:txBody>
        </p:sp>
        <p:sp>
          <p:nvSpPr>
            <p:cNvPr id="35" name="Hexagon 34"/>
            <p:cNvSpPr/>
            <p:nvPr/>
          </p:nvSpPr>
          <p:spPr>
            <a:xfrm>
              <a:off x="3470213" y="5462852"/>
              <a:ext cx="1764000" cy="576000"/>
            </a:xfrm>
            <a:prstGeom prst="hexagon">
              <a:avLst>
                <a:gd name="adj" fmla="val 0"/>
                <a:gd name="vf" fmla="val 115470"/>
              </a:avLst>
            </a:prstGeom>
            <a:solidFill>
              <a:schemeClr val="accent5">
                <a:lumMod val="60000"/>
                <a:lumOff val="40000"/>
              </a:schemeClr>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lIns="0" tIns="0" rIns="0" bIns="0" anchor="ctr">
              <a:noAutofit/>
            </a:bodyPr>
            <a:lstStyle/>
            <a:p>
              <a:pPr algn="ctr"/>
              <a:r>
                <a:rPr lang="de-DE" b="1" dirty="0" smtClean="0">
                  <a:ea typeface="Arial Unicode MS" pitchFamily="34" charset="-128"/>
                  <a:cs typeface="Arial Unicode MS" pitchFamily="34" charset="-128"/>
                </a:rPr>
                <a:t>Verbessertes</a:t>
              </a:r>
            </a:p>
            <a:p>
              <a:pPr algn="ctr"/>
              <a:r>
                <a:rPr lang="de-DE" sz="1000" dirty="0" smtClean="0">
                  <a:ea typeface="Arial Unicode MS" pitchFamily="34" charset="-128"/>
                  <a:cs typeface="Arial Unicode MS" pitchFamily="34" charset="-128"/>
                </a:rPr>
                <a:t>Lebenszyklusmanagement</a:t>
              </a:r>
              <a:endParaRPr lang="de-DE" sz="1200" dirty="0">
                <a:ea typeface="Arial Unicode MS" pitchFamily="34" charset="-128"/>
                <a:cs typeface="Arial Unicode MS" pitchFamily="34" charset="-128"/>
              </a:endParaRPr>
            </a:p>
          </p:txBody>
        </p:sp>
        <p:sp>
          <p:nvSpPr>
            <p:cNvPr id="36" name="Hexagon 35"/>
            <p:cNvSpPr/>
            <p:nvPr/>
          </p:nvSpPr>
          <p:spPr>
            <a:xfrm>
              <a:off x="4193754" y="4120722"/>
              <a:ext cx="1764000" cy="576000"/>
            </a:xfrm>
            <a:prstGeom prst="hexagon">
              <a:avLst>
                <a:gd name="adj" fmla="val 0"/>
                <a:gd name="vf" fmla="val 115470"/>
              </a:avLst>
            </a:prstGeom>
            <a:solidFill>
              <a:schemeClr val="accent5"/>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0" tIns="0" rIns="0" bIns="0" anchor="ctr">
              <a:normAutofit fontScale="25000" lnSpcReduction="20000"/>
            </a:bodyPr>
            <a:lstStyle/>
            <a:p>
              <a:pPr algn="ctr">
                <a:lnSpc>
                  <a:spcPct val="110000"/>
                </a:lnSpc>
              </a:pPr>
              <a:r>
                <a:rPr lang="de-DE" sz="7200" b="1" dirty="0" smtClean="0">
                  <a:ea typeface="Arial Unicode MS" pitchFamily="34" charset="-128"/>
                  <a:cs typeface="Arial Unicode MS" pitchFamily="34" charset="-128"/>
                </a:rPr>
                <a:t>Wesentliche</a:t>
              </a:r>
              <a:r>
                <a:rPr lang="de-DE" sz="2000" b="1" dirty="0" smtClean="0">
                  <a:ea typeface="Arial Unicode MS" pitchFamily="34" charset="-128"/>
                  <a:cs typeface="Arial Unicode MS" pitchFamily="34" charset="-128"/>
                </a:rPr>
                <a:t/>
              </a:r>
              <a:br>
                <a:rPr lang="de-DE" sz="2000" b="1" dirty="0" smtClean="0">
                  <a:ea typeface="Arial Unicode MS" pitchFamily="34" charset="-128"/>
                  <a:cs typeface="Arial Unicode MS" pitchFamily="34" charset="-128"/>
                </a:rPr>
              </a:br>
              <a:r>
                <a:rPr lang="de-DE" sz="5600" dirty="0" smtClean="0">
                  <a:ea typeface="Arial Unicode MS" pitchFamily="34" charset="-128"/>
                  <a:cs typeface="Arial Unicode MS" pitchFamily="34" charset="-128"/>
                </a:rPr>
                <a:t>Vereinfachungen</a:t>
              </a:r>
              <a:endParaRPr lang="de-DE" sz="4800" dirty="0">
                <a:ea typeface="Arial Unicode MS" pitchFamily="34" charset="-128"/>
                <a:cs typeface="Arial Unicode MS" pitchFamily="34" charset="-128"/>
              </a:endParaRPr>
            </a:p>
          </p:txBody>
        </p:sp>
      </p:grpSp>
      <p:pic>
        <p:nvPicPr>
          <p:cNvPr id="37" name="Picture 2" descr="C:\Users\d030215\Desktop\PPT\9_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44313" y="3645024"/>
            <a:ext cx="2900710" cy="6671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70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zh-CN" b="0" dirty="0" smtClean="0"/>
              <a:t>SAP Business One 9.1 – </a:t>
            </a:r>
            <a:r>
              <a:rPr lang="en-US" altLang="zh-CN" b="0" dirty="0" err="1" smtClean="0"/>
              <a:t>Funktionale</a:t>
            </a:r>
            <a:r>
              <a:rPr lang="en-US" altLang="zh-CN" b="0" dirty="0" smtClean="0">
                <a:solidFill>
                  <a:srgbClr val="FF0000"/>
                </a:solidFill>
              </a:rPr>
              <a:t> </a:t>
            </a:r>
            <a:r>
              <a:rPr lang="en-US" altLang="zh-CN" b="0" dirty="0" smtClean="0"/>
              <a:t>Highlights </a:t>
            </a:r>
            <a:endParaRPr lang="en-US" b="0" dirty="0"/>
          </a:p>
        </p:txBody>
      </p:sp>
      <p:grpSp>
        <p:nvGrpSpPr>
          <p:cNvPr id="62" name="Group 61"/>
          <p:cNvGrpSpPr/>
          <p:nvPr/>
        </p:nvGrpSpPr>
        <p:grpSpPr>
          <a:xfrm>
            <a:off x="7900345" y="449529"/>
            <a:ext cx="903413" cy="486137"/>
            <a:chOff x="882862" y="4657725"/>
            <a:chExt cx="1746038" cy="926570"/>
          </a:xfrm>
        </p:grpSpPr>
        <p:grpSp>
          <p:nvGrpSpPr>
            <p:cNvPr id="63" name="Group 38"/>
            <p:cNvGrpSpPr/>
            <p:nvPr/>
          </p:nvGrpSpPr>
          <p:grpSpPr>
            <a:xfrm>
              <a:off x="882862" y="4657725"/>
              <a:ext cx="1746038" cy="926570"/>
              <a:chOff x="4611648" y="3898520"/>
              <a:chExt cx="4764591" cy="1639665"/>
            </a:xfrm>
          </p:grpSpPr>
          <p:sp>
            <p:nvSpPr>
              <p:cNvPr id="65" name="Rounded Rectangle 64"/>
              <p:cNvSpPr/>
              <p:nvPr/>
            </p:nvSpPr>
            <p:spPr bwMode="gray">
              <a:xfrm>
                <a:off x="4611648" y="3898520"/>
                <a:ext cx="4764591" cy="1639665"/>
              </a:xfrm>
              <a:prstGeom prst="roundRect">
                <a:avLst/>
              </a:prstGeom>
              <a:solidFill>
                <a:schemeClr val="accent1"/>
              </a:solidFill>
              <a:ln w="12700" cmpd="sng" algn="ctr">
                <a:solidFill>
                  <a:srgbClr val="F0A000"/>
                </a:solid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66" name="Rectangle 65"/>
              <p:cNvSpPr/>
              <p:nvPr/>
            </p:nvSpPr>
            <p:spPr bwMode="gray">
              <a:xfrm>
                <a:off x="4892043" y="4075217"/>
                <a:ext cx="2014742" cy="1331171"/>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67" name="Chevron 66"/>
              <p:cNvSpPr/>
              <p:nvPr/>
            </p:nvSpPr>
            <p:spPr bwMode="gray">
              <a:xfrm flipV="1">
                <a:off x="7178907" y="4097741"/>
                <a:ext cx="1881361" cy="622937"/>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nvGrpSpPr>
              <p:cNvPr id="68" name="Group 43"/>
              <p:cNvGrpSpPr/>
              <p:nvPr/>
            </p:nvGrpSpPr>
            <p:grpSpPr>
              <a:xfrm>
                <a:off x="7216223" y="4883271"/>
                <a:ext cx="1871595" cy="533595"/>
                <a:chOff x="10037998" y="4994396"/>
                <a:chExt cx="1667375" cy="533595"/>
              </a:xfrm>
            </p:grpSpPr>
            <p:sp>
              <p:nvSpPr>
                <p:cNvPr id="69" name="Chevron 68"/>
                <p:cNvSpPr/>
                <p:nvPr/>
              </p:nvSpPr>
              <p:spPr bwMode="gray">
                <a:xfrm flipV="1">
                  <a:off x="10037998"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70" name="Chevron 69"/>
                <p:cNvSpPr/>
                <p:nvPr/>
              </p:nvSpPr>
              <p:spPr bwMode="gray">
                <a:xfrm flipV="1">
                  <a:off x="10535687"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82" name="Chevron 81"/>
                <p:cNvSpPr/>
                <p:nvPr/>
              </p:nvSpPr>
              <p:spPr bwMode="gray">
                <a:xfrm flipV="1">
                  <a:off x="11033373"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grpSp>
        <p:pic>
          <p:nvPicPr>
            <p:cNvPr id="64" name="Picture 6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6887" y="4784837"/>
              <a:ext cx="666945" cy="682514"/>
            </a:xfrm>
            <a:prstGeom prst="rect">
              <a:avLst/>
            </a:prstGeom>
            <a:solidFill>
              <a:srgbClr val="000000"/>
            </a:solidFill>
          </p:spPr>
        </p:pic>
      </p:grpSp>
      <p:sp>
        <p:nvSpPr>
          <p:cNvPr id="34" name="Rectangle 9"/>
          <p:cNvSpPr>
            <a:spLocks noChangeArrowheads="1"/>
          </p:cNvSpPr>
          <p:nvPr/>
        </p:nvSpPr>
        <p:spPr bwMode="auto">
          <a:xfrm>
            <a:off x="4836956" y="1667208"/>
            <a:ext cx="4199540" cy="1400000"/>
          </a:xfrm>
          <a:prstGeom prst="rect">
            <a:avLst/>
          </a:prstGeom>
          <a:noFill/>
          <a:ln w="12700">
            <a:noFill/>
            <a:miter lim="800000"/>
            <a:headEnd/>
            <a:tailEnd/>
          </a:ln>
        </p:spPr>
        <p:txBody>
          <a:bodyPr wrap="square" lIns="90000" tIns="46800" rIns="90000" bIns="46800">
            <a:spAutoFit/>
          </a:bodyPr>
          <a:lstStyle/>
          <a:p>
            <a:pPr indent="449263" defTabSz="890588">
              <a:spcBef>
                <a:spcPts val="800"/>
              </a:spcBef>
              <a:defRPr/>
            </a:pPr>
            <a:r>
              <a:rPr lang="de-DE" altLang="zh-CN" sz="1400" b="1" dirty="0" smtClean="0"/>
              <a:t>Infrastruktur und Architektur</a:t>
            </a:r>
          </a:p>
          <a:p>
            <a:pPr marL="106363" lvl="1" indent="-106363">
              <a:lnSpc>
                <a:spcPts val="1200"/>
              </a:lnSpc>
              <a:spcBef>
                <a:spcPts val="500"/>
              </a:spcBef>
              <a:spcAft>
                <a:spcPts val="100"/>
              </a:spcAft>
              <a:buFont typeface="Wingdings" panose="05000000000000000000" pitchFamily="2" charset="2"/>
              <a:buChar char=""/>
              <a:defRPr/>
            </a:pPr>
            <a:r>
              <a:rPr lang="de-DE" sz="1200" dirty="0" smtClean="0"/>
              <a:t>Berechtigungen für Benutzergruppen</a:t>
            </a:r>
          </a:p>
          <a:p>
            <a:pPr marL="106363" lvl="1" indent="-106363">
              <a:lnSpc>
                <a:spcPts val="1200"/>
              </a:lnSpc>
              <a:spcAft>
                <a:spcPts val="100"/>
              </a:spcAft>
              <a:buFont typeface="Wingdings" panose="05000000000000000000" pitchFamily="2" charset="2"/>
              <a:buChar char=""/>
              <a:defRPr/>
            </a:pPr>
            <a:r>
              <a:rPr lang="de-DE" altLang="zh-CN" sz="1200" dirty="0" smtClean="0"/>
              <a:t>Verbesserte Performance, erhöhte Sicherheit</a:t>
            </a:r>
          </a:p>
          <a:p>
            <a:pPr marL="106363" lvl="1" indent="-106363">
              <a:lnSpc>
                <a:spcPts val="1200"/>
              </a:lnSpc>
              <a:spcAft>
                <a:spcPts val="100"/>
              </a:spcAft>
              <a:buFont typeface="Wingdings" panose="05000000000000000000" pitchFamily="2" charset="2"/>
              <a:buChar char=""/>
              <a:defRPr/>
            </a:pPr>
            <a:r>
              <a:rPr lang="de-DE" altLang="zh-CN" sz="1200" dirty="0" smtClean="0"/>
              <a:t>An/Aus-Schalter für komplexere Funktionen</a:t>
            </a:r>
          </a:p>
          <a:p>
            <a:pPr marL="106363" lvl="1" indent="-106363">
              <a:lnSpc>
                <a:spcPts val="1200"/>
              </a:lnSpc>
              <a:spcAft>
                <a:spcPts val="100"/>
              </a:spcAft>
              <a:buFont typeface="Wingdings" panose="05000000000000000000" pitchFamily="2" charset="2"/>
              <a:buChar char=""/>
              <a:defRPr/>
            </a:pPr>
            <a:r>
              <a:rPr lang="de-DE" altLang="zh-CN" sz="1200" dirty="0" smtClean="0"/>
              <a:t>Konfigurierbares UI-Framework </a:t>
            </a:r>
          </a:p>
          <a:p>
            <a:pPr marL="106363" lvl="1" indent="-106363">
              <a:lnSpc>
                <a:spcPts val="1200"/>
              </a:lnSpc>
              <a:spcAft>
                <a:spcPts val="100"/>
              </a:spcAft>
              <a:buFont typeface="Wingdings" panose="05000000000000000000" pitchFamily="2" charset="2"/>
              <a:buChar char=""/>
              <a:defRPr/>
            </a:pPr>
            <a:r>
              <a:rPr lang="de-DE" sz="1200" dirty="0" smtClean="0"/>
              <a:t>Belegzeilen aus Microsoft Excel kopieren und einfügen</a:t>
            </a:r>
          </a:p>
          <a:p>
            <a:pPr marL="106363" lvl="1" indent="-106363">
              <a:lnSpc>
                <a:spcPts val="1200"/>
              </a:lnSpc>
              <a:spcAft>
                <a:spcPts val="100"/>
              </a:spcAft>
              <a:buFont typeface="Wingdings" panose="05000000000000000000" pitchFamily="2" charset="2"/>
              <a:buChar char=""/>
              <a:defRPr/>
            </a:pPr>
            <a:r>
              <a:rPr lang="de-DE" altLang="zh-CN" sz="1200" dirty="0" smtClean="0"/>
              <a:t>Vereinfachte Prozesse bei E-Mail und Druck</a:t>
            </a:r>
            <a:endParaRPr lang="de-DE" altLang="zh-CN" sz="1200" dirty="0"/>
          </a:p>
        </p:txBody>
      </p:sp>
      <p:sp>
        <p:nvSpPr>
          <p:cNvPr id="35" name="Rectangle 9"/>
          <p:cNvSpPr>
            <a:spLocks noChangeArrowheads="1"/>
          </p:cNvSpPr>
          <p:nvPr/>
        </p:nvSpPr>
        <p:spPr bwMode="auto">
          <a:xfrm>
            <a:off x="4828738" y="2979703"/>
            <a:ext cx="4315262" cy="1028103"/>
          </a:xfrm>
          <a:prstGeom prst="rect">
            <a:avLst/>
          </a:prstGeom>
          <a:noFill/>
          <a:ln w="12700">
            <a:noFill/>
            <a:miter lim="800000"/>
            <a:headEnd/>
            <a:tailEnd/>
          </a:ln>
        </p:spPr>
        <p:txBody>
          <a:bodyPr wrap="square" lIns="90000" tIns="46800" rIns="90000" bIns="46800">
            <a:spAutoFit/>
          </a:bodyPr>
          <a:lstStyle/>
          <a:p>
            <a:pPr indent="447675" defTabSz="890588">
              <a:spcBef>
                <a:spcPct val="20000"/>
              </a:spcBef>
              <a:defRPr/>
            </a:pPr>
            <a:r>
              <a:rPr lang="de-DE" altLang="zh-CN" sz="1400" b="1" dirty="0" smtClean="0"/>
              <a:t>Lebenszyklus und Support</a:t>
            </a:r>
          </a:p>
          <a:p>
            <a:pPr marL="106363" lvl="1" indent="-106363">
              <a:lnSpc>
                <a:spcPts val="1200"/>
              </a:lnSpc>
              <a:spcBef>
                <a:spcPts val="500"/>
              </a:spcBef>
              <a:buFont typeface="Wingdings" panose="05000000000000000000" pitchFamily="2" charset="2"/>
              <a:buChar char=""/>
              <a:defRPr/>
            </a:pPr>
            <a:r>
              <a:rPr lang="de-DE" altLang="zh-CN" sz="1200" dirty="0" smtClean="0"/>
              <a:t>Remote Support </a:t>
            </a:r>
            <a:r>
              <a:rPr lang="de-DE" altLang="zh-CN" sz="1200" dirty="0" err="1" smtClean="0"/>
              <a:t>Platform</a:t>
            </a:r>
            <a:r>
              <a:rPr lang="de-DE" altLang="zh-CN" sz="1200" dirty="0" smtClean="0"/>
              <a:t> 3.1 </a:t>
            </a:r>
          </a:p>
          <a:p>
            <a:pPr marL="106363" lvl="1" indent="-106363">
              <a:lnSpc>
                <a:spcPts val="1200"/>
              </a:lnSpc>
              <a:buFont typeface="Wingdings" panose="05000000000000000000" pitchFamily="2" charset="2"/>
              <a:buChar char=""/>
              <a:defRPr/>
            </a:pPr>
            <a:r>
              <a:rPr lang="de-DE" altLang="zh-CN" sz="1200" dirty="0" smtClean="0"/>
              <a:t>Schnellere Implementierung und Expresskonfiguration </a:t>
            </a:r>
          </a:p>
          <a:p>
            <a:pPr marL="106363" lvl="1" indent="-106363">
              <a:lnSpc>
                <a:spcPts val="1200"/>
              </a:lnSpc>
              <a:buFont typeface="Wingdings" panose="05000000000000000000" pitchFamily="2" charset="2"/>
              <a:buChar char=""/>
              <a:defRPr/>
            </a:pPr>
            <a:r>
              <a:rPr lang="de-DE" altLang="zh-CN" sz="1200" dirty="0" smtClean="0"/>
              <a:t>Einheitlicher Assistent für Installationen und Upgrades</a:t>
            </a:r>
          </a:p>
          <a:p>
            <a:pPr marL="106363" lvl="1" indent="-106363">
              <a:lnSpc>
                <a:spcPts val="1200"/>
              </a:lnSpc>
              <a:buFont typeface="Wingdings" panose="05000000000000000000" pitchFamily="2" charset="2"/>
              <a:buChar char=""/>
              <a:defRPr/>
            </a:pPr>
            <a:r>
              <a:rPr lang="de-DE" altLang="zh-CN" sz="1200" dirty="0" smtClean="0"/>
              <a:t>Kleinere Produkt- und Patch-Auslieferungspakete </a:t>
            </a:r>
            <a:endParaRPr lang="de-DE" altLang="zh-CN" sz="1200" dirty="0"/>
          </a:p>
        </p:txBody>
      </p:sp>
      <p:sp>
        <p:nvSpPr>
          <p:cNvPr id="36" name="Rectangle 9"/>
          <p:cNvSpPr>
            <a:spLocks noChangeArrowheads="1"/>
          </p:cNvSpPr>
          <p:nvPr/>
        </p:nvSpPr>
        <p:spPr bwMode="auto">
          <a:xfrm>
            <a:off x="251520" y="4606466"/>
            <a:ext cx="4329027" cy="681854"/>
          </a:xfrm>
          <a:prstGeom prst="rect">
            <a:avLst/>
          </a:prstGeom>
          <a:noFill/>
          <a:ln w="12700">
            <a:noFill/>
            <a:miter lim="800000"/>
            <a:headEnd/>
            <a:tailEnd/>
          </a:ln>
        </p:spPr>
        <p:txBody>
          <a:bodyPr wrap="square" lIns="90000" tIns="46800" rIns="90000" bIns="46800">
            <a:spAutoFit/>
          </a:bodyPr>
          <a:lstStyle/>
          <a:p>
            <a:pPr indent="447675" defTabSz="890588">
              <a:spcBef>
                <a:spcPct val="20000"/>
              </a:spcBef>
              <a:defRPr/>
            </a:pPr>
            <a:r>
              <a:rPr lang="de-DE" altLang="zh-CN" sz="1400" b="1" dirty="0" smtClean="0"/>
              <a:t>Reporting und Analysen </a:t>
            </a:r>
          </a:p>
          <a:p>
            <a:pPr marL="106363" lvl="1" indent="-106363">
              <a:lnSpc>
                <a:spcPts val="1200"/>
              </a:lnSpc>
              <a:spcBef>
                <a:spcPts val="500"/>
              </a:spcBef>
              <a:buFont typeface="Wingdings" panose="05000000000000000000" pitchFamily="2" charset="2"/>
              <a:buChar char=""/>
              <a:defRPr/>
            </a:pPr>
            <a:r>
              <a:rPr lang="de-DE" sz="1200" dirty="0" smtClean="0"/>
              <a:t>SAP Crystal Reports 2013</a:t>
            </a:r>
          </a:p>
          <a:p>
            <a:pPr marL="106363" lvl="1" indent="-106363">
              <a:lnSpc>
                <a:spcPts val="1200"/>
              </a:lnSpc>
              <a:buFont typeface="Wingdings" panose="05000000000000000000" pitchFamily="2" charset="2"/>
              <a:buChar char=""/>
              <a:defRPr/>
            </a:pPr>
            <a:r>
              <a:rPr lang="de-DE" altLang="zh-CN" sz="1200" dirty="0" smtClean="0"/>
              <a:t>Standardeinstellungen und Berichtslayout (einige Länder)</a:t>
            </a:r>
            <a:endParaRPr lang="de-DE" altLang="zh-CN" sz="1200" dirty="0"/>
          </a:p>
        </p:txBody>
      </p:sp>
      <p:pic>
        <p:nvPicPr>
          <p:cNvPr id="3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227" y="4547528"/>
            <a:ext cx="452456" cy="39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42003" y="3005995"/>
            <a:ext cx="262167" cy="26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descr="\\dwdf032\Cmedia\Templates_Guidelines\eOn\_Presentations\Design_Pool\Pictograms_and_Illustrations\NEW_Branding_Pictograms\Large_Pictograms\PNG_Files_ohne_Rand_Hintergrund_GOLD\272698_h_srgb_s_gl_gol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3198" y="1686779"/>
            <a:ext cx="422602" cy="283982"/>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9"/>
          <p:cNvSpPr>
            <a:spLocks noChangeArrowheads="1"/>
          </p:cNvSpPr>
          <p:nvPr/>
        </p:nvSpPr>
        <p:spPr bwMode="auto">
          <a:xfrm>
            <a:off x="4836956" y="3948060"/>
            <a:ext cx="4199540" cy="2364366"/>
          </a:xfrm>
          <a:prstGeom prst="rect">
            <a:avLst/>
          </a:prstGeom>
          <a:noFill/>
          <a:ln w="12700">
            <a:noFill/>
            <a:miter lim="800000"/>
            <a:headEnd/>
            <a:tailEnd/>
          </a:ln>
        </p:spPr>
        <p:txBody>
          <a:bodyPr wrap="square" lIns="90000" tIns="46800" rIns="100800" bIns="46800">
            <a:spAutoFit/>
          </a:bodyPr>
          <a:lstStyle/>
          <a:p>
            <a:pPr marL="452438" indent="-7938" defTabSz="890588">
              <a:lnSpc>
                <a:spcPts val="1400"/>
              </a:lnSpc>
              <a:defRPr/>
            </a:pPr>
            <a:r>
              <a:rPr lang="de-DE" altLang="zh-CN" sz="1400" b="1" dirty="0" smtClean="0"/>
              <a:t>Spezifisch für SAP Business One 9.1, Version für SAP HANA</a:t>
            </a:r>
          </a:p>
          <a:p>
            <a:pPr marL="106363" lvl="1" indent="-106363">
              <a:lnSpc>
                <a:spcPts val="1200"/>
              </a:lnSpc>
              <a:spcBef>
                <a:spcPts val="500"/>
              </a:spcBef>
              <a:spcAft>
                <a:spcPts val="200"/>
              </a:spcAft>
              <a:buFont typeface="Wingdings" panose="05000000000000000000" pitchFamily="2" charset="2"/>
              <a:buChar char=""/>
              <a:defRPr/>
            </a:pPr>
            <a:r>
              <a:rPr lang="de-DE" altLang="zh-CN" sz="1200" dirty="0" smtClean="0">
                <a:ea typeface="宋体" pitchFamily="2" charset="-122"/>
                <a:cs typeface="Arial" charset="0"/>
              </a:rPr>
              <a:t>Serviceschicht stellt B</a:t>
            </a:r>
            <a:r>
              <a:rPr lang="de-DE" altLang="zh-CN" sz="1200" dirty="0" smtClean="0"/>
              <a:t>usiness-Objekte über Web-Services zur Verfügung </a:t>
            </a:r>
          </a:p>
          <a:p>
            <a:pPr marL="106363" lvl="1" indent="-106363">
              <a:lnSpc>
                <a:spcPts val="1200"/>
              </a:lnSpc>
              <a:spcAft>
                <a:spcPts val="200"/>
              </a:spcAft>
              <a:buFont typeface="Wingdings" panose="05000000000000000000" pitchFamily="2" charset="2"/>
              <a:buChar char=""/>
              <a:defRPr/>
            </a:pPr>
            <a:r>
              <a:rPr lang="de-DE" altLang="zh-CN" sz="1200" dirty="0" smtClean="0"/>
              <a:t>Rollenbasiertes Work Center für Analyse und vereinfachte Nutzung des Systems (auf HTML5 basierend)</a:t>
            </a:r>
          </a:p>
          <a:p>
            <a:pPr marL="106363" lvl="1" indent="-106363">
              <a:lnSpc>
                <a:spcPts val="1200"/>
              </a:lnSpc>
              <a:spcAft>
                <a:spcPts val="200"/>
              </a:spcAft>
              <a:buFont typeface="Wingdings" panose="05000000000000000000" pitchFamily="2" charset="2"/>
              <a:buChar char=""/>
              <a:defRPr/>
            </a:pPr>
            <a:r>
              <a:rPr lang="de-DE" sz="1200" dirty="0" smtClean="0"/>
              <a:t>Umfassende analytische Funktionen – neue Aktionsarten und </a:t>
            </a:r>
            <a:r>
              <a:rPr lang="de-DE" sz="1200" dirty="0"/>
              <a:t>Prognosefähigkeit für </a:t>
            </a:r>
            <a:r>
              <a:rPr lang="de-DE" sz="1200" dirty="0" err="1"/>
              <a:t>Pervasive</a:t>
            </a:r>
            <a:r>
              <a:rPr lang="de-DE" sz="1200" dirty="0"/>
              <a:t> </a:t>
            </a:r>
            <a:r>
              <a:rPr lang="de-DE" sz="1200" dirty="0" smtClean="0"/>
              <a:t>Analytics</a:t>
            </a:r>
          </a:p>
          <a:p>
            <a:pPr marL="106363" lvl="1" indent="-106363">
              <a:lnSpc>
                <a:spcPts val="1200"/>
              </a:lnSpc>
              <a:spcAft>
                <a:spcPts val="200"/>
              </a:spcAft>
              <a:buFont typeface="Wingdings" panose="05000000000000000000" pitchFamily="2" charset="2"/>
              <a:buChar char=""/>
              <a:defRPr/>
            </a:pPr>
            <a:r>
              <a:rPr lang="de-DE" sz="1200" dirty="0" smtClean="0"/>
              <a:t>Einfache </a:t>
            </a:r>
            <a:r>
              <a:rPr lang="de-DE" sz="1200" dirty="0"/>
              <a:t>Erstellung zusätzlicher Dashboards mit dem Designer für Detailanalysen (erweiterte Dashboards)</a:t>
            </a:r>
          </a:p>
          <a:p>
            <a:pPr marL="106363" lvl="1" indent="-106363">
              <a:lnSpc>
                <a:spcPts val="1200"/>
              </a:lnSpc>
              <a:spcAft>
                <a:spcPts val="200"/>
              </a:spcAft>
              <a:buFont typeface="Wingdings" panose="05000000000000000000" pitchFamily="2" charset="2"/>
              <a:buChar char=""/>
              <a:defRPr/>
            </a:pPr>
            <a:r>
              <a:rPr lang="de-DE" sz="1200" dirty="0" smtClean="0"/>
              <a:t>Erhöhte Performance (Transaktionen und Berichte)</a:t>
            </a:r>
          </a:p>
          <a:p>
            <a:pPr marL="106363" lvl="1" indent="-106363">
              <a:lnSpc>
                <a:spcPts val="1200"/>
              </a:lnSpc>
              <a:spcAft>
                <a:spcPts val="200"/>
              </a:spcAft>
              <a:buFont typeface="Wingdings" panose="05000000000000000000" pitchFamily="2" charset="2"/>
              <a:buChar char=""/>
              <a:defRPr/>
            </a:pPr>
            <a:r>
              <a:rPr lang="de-DE" altLang="zh-CN" sz="1200" dirty="0" smtClean="0"/>
              <a:t>Erweitertes App-Framework für Partner </a:t>
            </a:r>
          </a:p>
          <a:p>
            <a:pPr marL="106363" lvl="1" indent="-106363">
              <a:lnSpc>
                <a:spcPts val="1200"/>
              </a:lnSpc>
              <a:spcAft>
                <a:spcPts val="200"/>
              </a:spcAft>
              <a:buFont typeface="Wingdings" panose="05000000000000000000" pitchFamily="2" charset="2"/>
              <a:buChar char=""/>
              <a:defRPr/>
            </a:pPr>
            <a:r>
              <a:rPr lang="de-DE" altLang="zh-CN" sz="1200" dirty="0" smtClean="0">
                <a:ea typeface="宋体" pitchFamily="2" charset="-122"/>
                <a:cs typeface="Arial" charset="0"/>
              </a:rPr>
              <a:t>Remote Support </a:t>
            </a:r>
            <a:r>
              <a:rPr lang="de-DE" altLang="zh-CN" sz="1200" dirty="0" err="1" smtClean="0">
                <a:ea typeface="宋体" pitchFamily="2" charset="-122"/>
                <a:cs typeface="Arial" charset="0"/>
              </a:rPr>
              <a:t>Platform</a:t>
            </a:r>
            <a:r>
              <a:rPr lang="de-DE" altLang="zh-CN" sz="1200" dirty="0" smtClean="0">
                <a:ea typeface="宋体" pitchFamily="2" charset="-122"/>
                <a:cs typeface="Arial" charset="0"/>
              </a:rPr>
              <a:t> wird unterstützt</a:t>
            </a:r>
            <a:endParaRPr lang="de-DE" altLang="zh-CN" sz="1200" dirty="0">
              <a:ea typeface="宋体" pitchFamily="2" charset="-122"/>
              <a:cs typeface="Arial" charset="0"/>
            </a:endParaRPr>
          </a:p>
        </p:txBody>
      </p:sp>
      <p:pic>
        <p:nvPicPr>
          <p:cNvPr id="41" name="Picture 2" descr="\\dwdf032\Cmedia\Templates_Guidelines\eOn\_Presentations\Design_Pool\Pictograms_and_Illustrations\NEW_Branding_Pictograms\Large_Pictograms\PNG_Files_ohne_Rand_Hintergrund_GOLD\273805_v_cmyk_s_gl_gold.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76383" y="4064597"/>
            <a:ext cx="421564" cy="24350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9"/>
          <p:cNvSpPr>
            <a:spLocks noChangeArrowheads="1"/>
          </p:cNvSpPr>
          <p:nvPr/>
        </p:nvSpPr>
        <p:spPr bwMode="auto">
          <a:xfrm>
            <a:off x="251521" y="1667208"/>
            <a:ext cx="4635562" cy="2836290"/>
          </a:xfrm>
          <a:prstGeom prst="rect">
            <a:avLst/>
          </a:prstGeom>
          <a:noFill/>
          <a:ln w="12700">
            <a:noFill/>
            <a:miter lim="800000"/>
            <a:headEnd/>
            <a:tailEnd/>
          </a:ln>
        </p:spPr>
        <p:txBody>
          <a:bodyPr wrap="square" lIns="90000" tIns="46800" rIns="90000" bIns="46800">
            <a:spAutoFit/>
          </a:bodyPr>
          <a:lstStyle/>
          <a:p>
            <a:pPr indent="447675" defTabSz="890588">
              <a:spcBef>
                <a:spcPct val="20000"/>
              </a:spcBef>
              <a:defRPr/>
            </a:pPr>
            <a:r>
              <a:rPr lang="de-DE" altLang="zh-CN" sz="1400" b="1" dirty="0" smtClean="0"/>
              <a:t>Geschäftslogik und Lokalisierung </a:t>
            </a:r>
          </a:p>
          <a:p>
            <a:pPr marL="106363" lvl="1" indent="-106363">
              <a:lnSpc>
                <a:spcPts val="1200"/>
              </a:lnSpc>
              <a:spcBef>
                <a:spcPts val="500"/>
              </a:spcBef>
              <a:buFont typeface="Wingdings" panose="05000000000000000000" pitchFamily="2" charset="2"/>
              <a:buChar char=""/>
              <a:defRPr/>
            </a:pPr>
            <a:r>
              <a:rPr lang="de-DE" altLang="zh-CN" sz="1200" dirty="0" smtClean="0">
                <a:ea typeface="宋体" pitchFamily="2" charset="-122"/>
                <a:cs typeface="Arial" charset="0"/>
              </a:rPr>
              <a:t>Deutlich erweitertes Modul Produktion (Ressourcen, Stücklisten)</a:t>
            </a:r>
          </a:p>
          <a:p>
            <a:pPr marL="106363" lvl="1" indent="-106363">
              <a:lnSpc>
                <a:spcPts val="1200"/>
              </a:lnSpc>
              <a:buFont typeface="Wingdings" panose="05000000000000000000" pitchFamily="2" charset="2"/>
              <a:buChar char=""/>
              <a:defRPr/>
            </a:pPr>
            <a:r>
              <a:rPr lang="de-DE" sz="1200" dirty="0" smtClean="0"/>
              <a:t>Artikelbewertung basierend auf Serien- und Chargennummern </a:t>
            </a:r>
          </a:p>
          <a:p>
            <a:pPr marL="106363" lvl="1" indent="-106363">
              <a:lnSpc>
                <a:spcPts val="1200"/>
              </a:lnSpc>
              <a:buFont typeface="Wingdings" panose="05000000000000000000" pitchFamily="2" charset="2"/>
              <a:buChar char=""/>
              <a:defRPr/>
            </a:pPr>
            <a:r>
              <a:rPr lang="de-DE" sz="1200" dirty="0" smtClean="0"/>
              <a:t>Anzeige der Salden von Wareneingängen und Bestellungen in Geschäftspartner-Stammdaten </a:t>
            </a:r>
          </a:p>
          <a:p>
            <a:pPr marL="106363" lvl="1" indent="-106363">
              <a:lnSpc>
                <a:spcPts val="1200"/>
              </a:lnSpc>
              <a:buFont typeface="Wingdings" panose="05000000000000000000" pitchFamily="2" charset="2"/>
              <a:buChar char=""/>
              <a:defRPr/>
            </a:pPr>
            <a:r>
              <a:rPr lang="de-DE" sz="1200" dirty="0" smtClean="0"/>
              <a:t>Negative Zahlungen im Zahlungsassistenten </a:t>
            </a:r>
          </a:p>
          <a:p>
            <a:pPr marL="106363" lvl="1" indent="-106363">
              <a:lnSpc>
                <a:spcPts val="1200"/>
              </a:lnSpc>
              <a:buFont typeface="Wingdings" panose="05000000000000000000" pitchFamily="2" charset="2"/>
              <a:buChar char=""/>
              <a:defRPr/>
            </a:pPr>
            <a:r>
              <a:rPr lang="de-DE" sz="1200" dirty="0" smtClean="0"/>
              <a:t>Funktion für mehrere Filialen teilt Transaktionen nach Geschäftseinheiten</a:t>
            </a:r>
          </a:p>
          <a:p>
            <a:pPr marL="106363" lvl="1" indent="-106363">
              <a:lnSpc>
                <a:spcPts val="1200"/>
              </a:lnSpc>
              <a:buFont typeface="Wingdings" panose="05000000000000000000" pitchFamily="2" charset="2"/>
              <a:buChar char=""/>
              <a:defRPr/>
            </a:pPr>
            <a:r>
              <a:rPr lang="de-DE" altLang="zh-CN" sz="1200" dirty="0" smtClean="0">
                <a:ea typeface="宋体" pitchFamily="2" charset="-122"/>
                <a:cs typeface="Arial" charset="0"/>
              </a:rPr>
              <a:t>Projekterweiterungen (</a:t>
            </a:r>
            <a:r>
              <a:rPr lang="de-DE" sz="1200" dirty="0" smtClean="0"/>
              <a:t>zunächst für Russland)</a:t>
            </a:r>
            <a:endParaRPr lang="de-DE" altLang="zh-CN" sz="1200" dirty="0" smtClean="0"/>
          </a:p>
          <a:p>
            <a:pPr marL="106363" lvl="1" indent="-106363">
              <a:lnSpc>
                <a:spcPts val="1200"/>
              </a:lnSpc>
              <a:buFont typeface="Wingdings" panose="05000000000000000000" pitchFamily="2" charset="2"/>
              <a:buChar char=""/>
              <a:defRPr/>
            </a:pPr>
            <a:r>
              <a:rPr lang="de-DE" sz="1200" dirty="0" smtClean="0"/>
              <a:t>Abgerundete Funktionen (z.B. Sachkontenfindung, mehrere Maß- bzw. Mengeneinheiten, Preislisten, Lagerort, Kommissionieren und Packen)</a:t>
            </a:r>
          </a:p>
          <a:p>
            <a:pPr marL="106363" lvl="1" indent="-106363">
              <a:lnSpc>
                <a:spcPts val="1200"/>
              </a:lnSpc>
              <a:buFont typeface="Wingdings" panose="05000000000000000000" pitchFamily="2" charset="2"/>
              <a:buChar char=""/>
              <a:defRPr/>
            </a:pPr>
            <a:r>
              <a:rPr lang="de-DE" sz="1200" dirty="0" smtClean="0"/>
              <a:t>Verbesserte Anlagenbuchhaltung </a:t>
            </a:r>
          </a:p>
          <a:p>
            <a:pPr marL="106363" lvl="1" indent="-106363">
              <a:lnSpc>
                <a:spcPts val="1200"/>
              </a:lnSpc>
              <a:buFont typeface="Wingdings" panose="05000000000000000000" pitchFamily="2" charset="2"/>
              <a:buChar char=""/>
              <a:defRPr/>
            </a:pPr>
            <a:r>
              <a:rPr lang="de-DE" sz="1200" dirty="0" smtClean="0"/>
              <a:t>Erweitertes Reporting zu Steuern</a:t>
            </a:r>
          </a:p>
          <a:p>
            <a:pPr marL="106363" lvl="1" indent="-106363">
              <a:lnSpc>
                <a:spcPts val="1200"/>
              </a:lnSpc>
              <a:buFont typeface="Wingdings" panose="05000000000000000000" pitchFamily="2" charset="2"/>
              <a:buChar char=""/>
              <a:defRPr/>
            </a:pPr>
            <a:r>
              <a:rPr lang="de-DE" sz="1200" dirty="0" smtClean="0"/>
              <a:t>Kontoauszugsverarbeitung für weitere Lokalisierungen </a:t>
            </a:r>
          </a:p>
          <a:p>
            <a:pPr marL="106363" lvl="1" indent="-106363">
              <a:lnSpc>
                <a:spcPts val="1200"/>
              </a:lnSpc>
              <a:buFont typeface="Wingdings" panose="05000000000000000000" pitchFamily="2" charset="2"/>
              <a:buChar char=""/>
              <a:defRPr/>
            </a:pPr>
            <a:r>
              <a:rPr lang="de-DE" sz="1200" dirty="0" smtClean="0"/>
              <a:t>Erweiterungen zu Lokalisierungen und gesetzl. Anforderungen</a:t>
            </a:r>
          </a:p>
          <a:p>
            <a:pPr marL="106363" lvl="1" indent="-106363">
              <a:lnSpc>
                <a:spcPts val="1200"/>
              </a:lnSpc>
              <a:buFont typeface="Wingdings" panose="05000000000000000000" pitchFamily="2" charset="2"/>
              <a:buChar char=""/>
              <a:defRPr/>
            </a:pPr>
            <a:r>
              <a:rPr lang="de-DE" altLang="zh-CN" sz="1200" dirty="0" smtClean="0"/>
              <a:t>Standardwerte</a:t>
            </a:r>
            <a:endParaRPr lang="de-DE" sz="1200" dirty="0"/>
          </a:p>
        </p:txBody>
      </p:sp>
      <p:sp>
        <p:nvSpPr>
          <p:cNvPr id="43" name="Rectangle 9"/>
          <p:cNvSpPr>
            <a:spLocks noChangeArrowheads="1"/>
          </p:cNvSpPr>
          <p:nvPr/>
        </p:nvSpPr>
        <p:spPr bwMode="auto">
          <a:xfrm>
            <a:off x="260068" y="5439977"/>
            <a:ext cx="4158117" cy="835743"/>
          </a:xfrm>
          <a:prstGeom prst="rect">
            <a:avLst/>
          </a:prstGeom>
          <a:noFill/>
          <a:ln w="12700">
            <a:noFill/>
            <a:miter lim="800000"/>
            <a:headEnd/>
            <a:tailEnd/>
          </a:ln>
        </p:spPr>
        <p:txBody>
          <a:bodyPr wrap="square" lIns="90000" tIns="46800" rIns="90000" bIns="46800">
            <a:spAutoFit/>
          </a:bodyPr>
          <a:lstStyle/>
          <a:p>
            <a:pPr indent="444500" defTabSz="890588">
              <a:spcBef>
                <a:spcPct val="20000"/>
              </a:spcBef>
              <a:defRPr/>
            </a:pPr>
            <a:r>
              <a:rPr lang="de-DE" altLang="zh-CN" sz="1400" b="1" dirty="0" smtClean="0"/>
              <a:t>Erweiterbarkeit / SDK</a:t>
            </a:r>
          </a:p>
          <a:p>
            <a:pPr marL="106363" lvl="1" indent="-106363">
              <a:lnSpc>
                <a:spcPts val="1200"/>
              </a:lnSpc>
              <a:spcBef>
                <a:spcPts val="500"/>
              </a:spcBef>
              <a:buFont typeface="Wingdings" panose="05000000000000000000" pitchFamily="2" charset="2"/>
              <a:buChar char=""/>
              <a:defRPr/>
            </a:pPr>
            <a:r>
              <a:rPr lang="de-DE" altLang="zh-CN" sz="1200" dirty="0" smtClean="0"/>
              <a:t>Zusätzliche DI-/UI-Objekte und -Services</a:t>
            </a:r>
          </a:p>
          <a:p>
            <a:pPr marL="106363" lvl="1" indent="-106363">
              <a:lnSpc>
                <a:spcPts val="1200"/>
              </a:lnSpc>
              <a:buFont typeface="Wingdings" panose="05000000000000000000" pitchFamily="2" charset="2"/>
              <a:buChar char=""/>
              <a:defRPr/>
            </a:pPr>
            <a:r>
              <a:rPr lang="de-DE" altLang="zh-CN" sz="1200" dirty="0" smtClean="0"/>
              <a:t>Besseres Lebenszyklusmanagement für Erweiterungen </a:t>
            </a:r>
          </a:p>
          <a:p>
            <a:pPr marL="106363" lvl="1" indent="-106363">
              <a:lnSpc>
                <a:spcPts val="1200"/>
              </a:lnSpc>
              <a:buFont typeface="Wingdings" panose="05000000000000000000" pitchFamily="2" charset="2"/>
              <a:buChar char=""/>
              <a:defRPr/>
            </a:pPr>
            <a:r>
              <a:rPr lang="de-DE" altLang="zh-CN" sz="1200" dirty="0" smtClean="0"/>
              <a:t>Erweiterung von SAP Business One Studio und Workflow </a:t>
            </a:r>
            <a:endParaRPr lang="de-DE" altLang="zh-CN" sz="1200" dirty="0"/>
          </a:p>
        </p:txBody>
      </p:sp>
      <p:grpSp>
        <p:nvGrpSpPr>
          <p:cNvPr id="44" name="Gruppieren 19"/>
          <p:cNvGrpSpPr>
            <a:grpSpLocks noChangeAspect="1"/>
          </p:cNvGrpSpPr>
          <p:nvPr/>
        </p:nvGrpSpPr>
        <p:grpSpPr>
          <a:xfrm>
            <a:off x="4932040" y="1683096"/>
            <a:ext cx="254139" cy="252000"/>
            <a:chOff x="356222" y="5358238"/>
            <a:chExt cx="152704" cy="151419"/>
          </a:xfrm>
        </p:grpSpPr>
        <p:sp>
          <p:nvSpPr>
            <p:cNvPr id="45" name="Rechteck 20"/>
            <p:cNvSpPr/>
            <p:nvPr/>
          </p:nvSpPr>
          <p:spPr bwMode="gray">
            <a:xfrm>
              <a:off x="356222" y="5358238"/>
              <a:ext cx="39855" cy="4187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46" name="Rechteck 21"/>
            <p:cNvSpPr/>
            <p:nvPr/>
          </p:nvSpPr>
          <p:spPr bwMode="gray">
            <a:xfrm>
              <a:off x="411550" y="5358238"/>
              <a:ext cx="39855" cy="4187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47" name="Rechteck 22"/>
            <p:cNvSpPr/>
            <p:nvPr/>
          </p:nvSpPr>
          <p:spPr bwMode="gray">
            <a:xfrm>
              <a:off x="469071" y="5358238"/>
              <a:ext cx="39855" cy="4187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48" name="Rechteck 23"/>
            <p:cNvSpPr/>
            <p:nvPr/>
          </p:nvSpPr>
          <p:spPr bwMode="gray">
            <a:xfrm>
              <a:off x="469071" y="5413011"/>
              <a:ext cx="39855" cy="4187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49" name="Rechteck 24"/>
            <p:cNvSpPr/>
            <p:nvPr/>
          </p:nvSpPr>
          <p:spPr bwMode="gray">
            <a:xfrm>
              <a:off x="469071" y="5467785"/>
              <a:ext cx="39855" cy="4187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50" name="Rechteck 25"/>
            <p:cNvSpPr/>
            <p:nvPr/>
          </p:nvSpPr>
          <p:spPr bwMode="gray">
            <a:xfrm>
              <a:off x="412647" y="5413011"/>
              <a:ext cx="39855" cy="4187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51" name="Rechteck 26"/>
            <p:cNvSpPr/>
            <p:nvPr/>
          </p:nvSpPr>
          <p:spPr bwMode="gray">
            <a:xfrm>
              <a:off x="412647" y="5467785"/>
              <a:ext cx="39855" cy="4187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71" name="Rechteck 27"/>
            <p:cNvSpPr/>
            <p:nvPr/>
          </p:nvSpPr>
          <p:spPr bwMode="gray">
            <a:xfrm>
              <a:off x="356222" y="5413011"/>
              <a:ext cx="39855" cy="4187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72" name="Rechteck 28"/>
            <p:cNvSpPr/>
            <p:nvPr/>
          </p:nvSpPr>
          <p:spPr bwMode="gray">
            <a:xfrm>
              <a:off x="356222" y="5467785"/>
              <a:ext cx="39855" cy="41872"/>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grpSp>
      <p:pic>
        <p:nvPicPr>
          <p:cNvPr id="73"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0675" y="5408738"/>
            <a:ext cx="324655" cy="30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93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de-DE" b="0" dirty="0" smtClean="0"/>
              <a:t>Umfassendes Lebenszyklusmanagement</a:t>
            </a:r>
            <a:br>
              <a:rPr lang="de-DE" b="0" dirty="0" smtClean="0"/>
            </a:br>
            <a:r>
              <a:rPr lang="en-US" sz="1800" b="0" dirty="0" err="1" smtClean="0"/>
              <a:t>mit</a:t>
            </a:r>
            <a:r>
              <a:rPr lang="en-US" sz="1800" b="0" dirty="0" smtClean="0"/>
              <a:t> Remote </a:t>
            </a:r>
            <a:r>
              <a:rPr lang="en-US" sz="1800" b="0" dirty="0"/>
              <a:t>Support Platform </a:t>
            </a:r>
            <a:r>
              <a:rPr lang="en-US" sz="1800" b="0" dirty="0" smtClean="0"/>
              <a:t>3.1 </a:t>
            </a:r>
            <a:r>
              <a:rPr lang="en-US" sz="1800" b="0" dirty="0"/>
              <a:t>(RSP)</a:t>
            </a:r>
            <a:endParaRPr lang="de-DE" sz="1800" b="0" dirty="0"/>
          </a:p>
        </p:txBody>
      </p:sp>
      <p:grpSp>
        <p:nvGrpSpPr>
          <p:cNvPr id="40" name="Group 39"/>
          <p:cNvGrpSpPr/>
          <p:nvPr/>
        </p:nvGrpSpPr>
        <p:grpSpPr>
          <a:xfrm>
            <a:off x="7900345" y="449529"/>
            <a:ext cx="903413" cy="486137"/>
            <a:chOff x="882862" y="4657725"/>
            <a:chExt cx="1746038" cy="926570"/>
          </a:xfrm>
        </p:grpSpPr>
        <p:grpSp>
          <p:nvGrpSpPr>
            <p:cNvPr id="41" name="Group 38"/>
            <p:cNvGrpSpPr/>
            <p:nvPr/>
          </p:nvGrpSpPr>
          <p:grpSpPr>
            <a:xfrm>
              <a:off x="882862" y="4657725"/>
              <a:ext cx="1746038" cy="926570"/>
              <a:chOff x="4611648" y="3898520"/>
              <a:chExt cx="4764591" cy="1639665"/>
            </a:xfrm>
          </p:grpSpPr>
          <p:sp>
            <p:nvSpPr>
              <p:cNvPr id="43" name="Rounded Rectangle 42"/>
              <p:cNvSpPr/>
              <p:nvPr/>
            </p:nvSpPr>
            <p:spPr bwMode="gray">
              <a:xfrm>
                <a:off x="4611648" y="3898520"/>
                <a:ext cx="4764591" cy="1639665"/>
              </a:xfrm>
              <a:prstGeom prst="roundRect">
                <a:avLst/>
              </a:prstGeom>
              <a:solidFill>
                <a:schemeClr val="accent1"/>
              </a:solidFill>
              <a:ln w="12700" cmpd="sng" algn="ctr">
                <a:solidFill>
                  <a:srgbClr val="F0A000"/>
                </a:solid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44" name="Rectangle 43"/>
              <p:cNvSpPr/>
              <p:nvPr/>
            </p:nvSpPr>
            <p:spPr bwMode="gray">
              <a:xfrm>
                <a:off x="4892043" y="4075217"/>
                <a:ext cx="2014742" cy="1331171"/>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45" name="Chevron 44"/>
              <p:cNvSpPr/>
              <p:nvPr/>
            </p:nvSpPr>
            <p:spPr bwMode="gray">
              <a:xfrm flipV="1">
                <a:off x="7178907" y="4097741"/>
                <a:ext cx="1881361" cy="622937"/>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nvGrpSpPr>
              <p:cNvPr id="46" name="Group 43"/>
              <p:cNvGrpSpPr/>
              <p:nvPr/>
            </p:nvGrpSpPr>
            <p:grpSpPr>
              <a:xfrm>
                <a:off x="7216223" y="4883271"/>
                <a:ext cx="1871595" cy="533595"/>
                <a:chOff x="10037998" y="4994396"/>
                <a:chExt cx="1667375" cy="533595"/>
              </a:xfrm>
            </p:grpSpPr>
            <p:sp>
              <p:nvSpPr>
                <p:cNvPr id="48" name="Chevron 47"/>
                <p:cNvSpPr/>
                <p:nvPr/>
              </p:nvSpPr>
              <p:spPr bwMode="gray">
                <a:xfrm flipV="1">
                  <a:off x="10037998"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49" name="Chevron 48"/>
                <p:cNvSpPr/>
                <p:nvPr/>
              </p:nvSpPr>
              <p:spPr bwMode="gray">
                <a:xfrm flipV="1">
                  <a:off x="10535687"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50" name="Chevron 49"/>
                <p:cNvSpPr/>
                <p:nvPr/>
              </p:nvSpPr>
              <p:spPr bwMode="gray">
                <a:xfrm flipV="1">
                  <a:off x="11033373"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grpSp>
        <p:pic>
          <p:nvPicPr>
            <p:cNvPr id="42" name="Picture 4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6887" y="4784837"/>
              <a:ext cx="666945" cy="682514"/>
            </a:xfrm>
            <a:prstGeom prst="rect">
              <a:avLst/>
            </a:prstGeom>
            <a:solidFill>
              <a:srgbClr val="000000"/>
            </a:solidFill>
          </p:spPr>
        </p:pic>
      </p:grpSp>
      <p:sp>
        <p:nvSpPr>
          <p:cNvPr id="33" name="Rectangle 32"/>
          <p:cNvSpPr/>
          <p:nvPr/>
        </p:nvSpPr>
        <p:spPr bwMode="gray">
          <a:xfrm>
            <a:off x="6803976" y="2070216"/>
            <a:ext cx="2232520" cy="1502800"/>
          </a:xfrm>
          <a:prstGeom prst="rect">
            <a:avLst/>
          </a:prstGeom>
          <a:noFill/>
          <a:ln w="6350" algn="ctr">
            <a:noFill/>
            <a:miter lim="800000"/>
            <a:headEnd/>
            <a:tailEnd/>
          </a:ln>
        </p:spPr>
        <p:txBody>
          <a:bodyPr lIns="36000" tIns="36000" rIns="36000" bIns="36000" rtlCol="0" anchor="t" anchorCtr="0"/>
          <a:lstStyle/>
          <a:p>
            <a:pPr fontAlgn="base">
              <a:spcBef>
                <a:spcPct val="50000"/>
              </a:spcBef>
              <a:spcAft>
                <a:spcPct val="0"/>
              </a:spcAft>
              <a:buClr>
                <a:srgbClr val="F0AB00"/>
              </a:buClr>
              <a:buSzPct val="80000"/>
            </a:pPr>
            <a:r>
              <a:rPr lang="de-DE" sz="1200" kern="0" dirty="0" smtClean="0">
                <a:solidFill>
                  <a:srgbClr val="000000"/>
                </a:solidFill>
                <a:ea typeface="Arial Unicode MS" pitchFamily="34" charset="-128"/>
                <a:cs typeface="Arial Unicode MS" pitchFamily="34" charset="-128"/>
              </a:rPr>
              <a:t>Prüfung der </a:t>
            </a:r>
            <a:r>
              <a:rPr lang="de-DE" sz="1200" b="1" kern="0" dirty="0" smtClean="0">
                <a:solidFill>
                  <a:srgbClr val="000000"/>
                </a:solidFill>
                <a:ea typeface="Arial Unicode MS" pitchFamily="34" charset="-128"/>
                <a:cs typeface="Arial Unicode MS" pitchFamily="34" charset="-128"/>
              </a:rPr>
              <a:t>Upgrade-Bereitschaft</a:t>
            </a:r>
          </a:p>
          <a:p>
            <a:pPr fontAlgn="base">
              <a:spcBef>
                <a:spcPct val="50000"/>
              </a:spcBef>
              <a:spcAft>
                <a:spcPct val="0"/>
              </a:spcAft>
              <a:buClr>
                <a:srgbClr val="F0AB00"/>
              </a:buClr>
              <a:buSzPct val="80000"/>
            </a:pPr>
            <a:r>
              <a:rPr lang="de-DE" sz="1200" b="1" kern="0" dirty="0" smtClean="0">
                <a:ea typeface="Arial Unicode MS" pitchFamily="34" charset="-128"/>
                <a:cs typeface="Arial Unicode MS" pitchFamily="34" charset="-128"/>
              </a:rPr>
              <a:t>Geführter und sicherer Upgrade-Prozess</a:t>
            </a:r>
            <a:endParaRPr lang="de-DE" b="1" kern="0" dirty="0">
              <a:solidFill>
                <a:srgbClr val="FF0000"/>
              </a:solidFill>
              <a:ea typeface="Arial Unicode MS" pitchFamily="34" charset="-128"/>
              <a:cs typeface="Arial Unicode MS" pitchFamily="34" charset="-128"/>
            </a:endParaRPr>
          </a:p>
        </p:txBody>
      </p:sp>
      <p:sp>
        <p:nvSpPr>
          <p:cNvPr id="34" name="Rectangle 33"/>
          <p:cNvSpPr/>
          <p:nvPr/>
        </p:nvSpPr>
        <p:spPr bwMode="gray">
          <a:xfrm>
            <a:off x="278296" y="1657375"/>
            <a:ext cx="2043485" cy="333955"/>
          </a:xfrm>
          <a:prstGeom prst="rect">
            <a:avLst/>
          </a:prstGeom>
          <a:noFill/>
          <a:ln w="190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pPr>
            <a:r>
              <a:rPr lang="de-DE" sz="1600" kern="0" dirty="0" smtClean="0">
                <a:solidFill>
                  <a:schemeClr val="accent1"/>
                </a:solidFill>
                <a:ea typeface="Arial Unicode MS" pitchFamily="34" charset="-128"/>
                <a:cs typeface="Arial Unicode MS" pitchFamily="34" charset="-128"/>
              </a:rPr>
              <a:t>SAP HANA</a:t>
            </a:r>
            <a:endParaRPr lang="de-DE" kern="0" dirty="0">
              <a:solidFill>
                <a:schemeClr val="accent1"/>
              </a:solidFill>
              <a:ea typeface="Arial Unicode MS" pitchFamily="34" charset="-128"/>
              <a:cs typeface="Arial Unicode MS" pitchFamily="34" charset="-128"/>
            </a:endParaRPr>
          </a:p>
        </p:txBody>
      </p:sp>
      <p:sp>
        <p:nvSpPr>
          <p:cNvPr id="35" name="Rectangle 34"/>
          <p:cNvSpPr/>
          <p:nvPr/>
        </p:nvSpPr>
        <p:spPr bwMode="gray">
          <a:xfrm>
            <a:off x="2455628" y="1657375"/>
            <a:ext cx="2043485" cy="333955"/>
          </a:xfrm>
          <a:prstGeom prst="rect">
            <a:avLst/>
          </a:prstGeom>
          <a:noFill/>
          <a:ln w="190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pPr>
            <a:r>
              <a:rPr lang="de-DE" sz="1600" kern="0" dirty="0" smtClean="0">
                <a:solidFill>
                  <a:schemeClr val="accent1"/>
                </a:solidFill>
                <a:ea typeface="Arial Unicode MS" pitchFamily="34" charset="-128"/>
                <a:cs typeface="Arial Unicode MS" pitchFamily="34" charset="-128"/>
              </a:rPr>
              <a:t>Wartung</a:t>
            </a:r>
            <a:endParaRPr lang="de-DE" kern="0" dirty="0">
              <a:solidFill>
                <a:schemeClr val="accent1"/>
              </a:solidFill>
              <a:ea typeface="Arial Unicode MS" pitchFamily="34" charset="-128"/>
              <a:cs typeface="Arial Unicode MS" pitchFamily="34" charset="-128"/>
            </a:endParaRPr>
          </a:p>
        </p:txBody>
      </p:sp>
      <p:sp>
        <p:nvSpPr>
          <p:cNvPr id="36" name="Rectangle 35"/>
          <p:cNvSpPr/>
          <p:nvPr/>
        </p:nvSpPr>
        <p:spPr bwMode="gray">
          <a:xfrm>
            <a:off x="4632960" y="1657375"/>
            <a:ext cx="2043485" cy="333955"/>
          </a:xfrm>
          <a:prstGeom prst="rect">
            <a:avLst/>
          </a:prstGeom>
          <a:noFill/>
          <a:ln w="190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pPr>
            <a:r>
              <a:rPr lang="de-DE" sz="1600" kern="0" dirty="0">
                <a:solidFill>
                  <a:schemeClr val="accent1"/>
                </a:solidFill>
                <a:ea typeface="Arial Unicode MS" pitchFamily="34" charset="-128"/>
                <a:cs typeface="Arial Unicode MS" pitchFamily="34" charset="-128"/>
              </a:rPr>
              <a:t>Support</a:t>
            </a:r>
            <a:endParaRPr lang="de-DE" kern="0" dirty="0">
              <a:solidFill>
                <a:schemeClr val="accent1"/>
              </a:solidFill>
              <a:ea typeface="Arial Unicode MS" pitchFamily="34" charset="-128"/>
              <a:cs typeface="Arial Unicode MS" pitchFamily="34" charset="-128"/>
            </a:endParaRPr>
          </a:p>
        </p:txBody>
      </p:sp>
      <p:sp>
        <p:nvSpPr>
          <p:cNvPr id="52" name="Rectangle 51"/>
          <p:cNvSpPr/>
          <p:nvPr/>
        </p:nvSpPr>
        <p:spPr bwMode="gray">
          <a:xfrm>
            <a:off x="6810292" y="1657375"/>
            <a:ext cx="2043485" cy="333955"/>
          </a:xfrm>
          <a:prstGeom prst="rect">
            <a:avLst/>
          </a:prstGeom>
          <a:noFill/>
          <a:ln w="190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pPr>
            <a:r>
              <a:rPr lang="de-DE" sz="1600" kern="0" dirty="0" smtClean="0">
                <a:solidFill>
                  <a:schemeClr val="accent1"/>
                </a:solidFill>
                <a:ea typeface="Arial Unicode MS" pitchFamily="34" charset="-128"/>
                <a:cs typeface="Arial Unicode MS" pitchFamily="34" charset="-128"/>
              </a:rPr>
              <a:t>Upgrade-Prozess</a:t>
            </a:r>
            <a:endParaRPr lang="de-DE" kern="0" dirty="0">
              <a:solidFill>
                <a:schemeClr val="accent1"/>
              </a:solidFill>
              <a:ea typeface="Arial Unicode MS" pitchFamily="34" charset="-128"/>
              <a:cs typeface="Arial Unicode MS" pitchFamily="34" charset="-128"/>
            </a:endParaRPr>
          </a:p>
        </p:txBody>
      </p:sp>
      <p:sp>
        <p:nvSpPr>
          <p:cNvPr id="53" name="Rectangle 52"/>
          <p:cNvSpPr/>
          <p:nvPr/>
        </p:nvSpPr>
        <p:spPr bwMode="gray">
          <a:xfrm>
            <a:off x="4634594" y="2070216"/>
            <a:ext cx="2097645" cy="1502800"/>
          </a:xfrm>
          <a:prstGeom prst="rect">
            <a:avLst/>
          </a:prstGeom>
          <a:noFill/>
          <a:ln w="6350" algn="ctr">
            <a:noFill/>
            <a:miter lim="800000"/>
            <a:headEnd/>
            <a:tailEnd/>
          </a:ln>
        </p:spPr>
        <p:txBody>
          <a:bodyPr lIns="36000" tIns="36000" rIns="36000" bIns="36000" rtlCol="0" anchor="t" anchorCtr="0"/>
          <a:lstStyle/>
          <a:p>
            <a:pPr fontAlgn="base">
              <a:spcBef>
                <a:spcPct val="50000"/>
              </a:spcBef>
              <a:spcAft>
                <a:spcPct val="0"/>
              </a:spcAft>
              <a:buClr>
                <a:srgbClr val="F0AB00"/>
              </a:buClr>
              <a:buSzPct val="80000"/>
            </a:pPr>
            <a:r>
              <a:rPr lang="de-DE" sz="1200" b="1" kern="0" dirty="0" smtClean="0">
                <a:ea typeface="Arial Unicode MS" pitchFamily="34" charset="-128"/>
                <a:cs typeface="Arial Unicode MS" pitchFamily="34" charset="-128"/>
              </a:rPr>
              <a:t>Proaktive System-diagnosen</a:t>
            </a:r>
            <a:r>
              <a:rPr lang="de-DE" sz="1200" kern="0" dirty="0" smtClean="0">
                <a:ea typeface="Arial Unicode MS" pitchFamily="34" charset="-128"/>
                <a:cs typeface="Arial Unicode MS" pitchFamily="34" charset="-128"/>
              </a:rPr>
              <a:t> stellen Daten zur Ursachenanalyse bereit </a:t>
            </a:r>
            <a:r>
              <a:rPr lang="de-DE" sz="1200" kern="0" dirty="0">
                <a:ea typeface="Arial Unicode MS" pitchFamily="34" charset="-128"/>
                <a:cs typeface="Arial Unicode MS" pitchFamily="34" charset="-128"/>
              </a:rPr>
              <a:t>und </a:t>
            </a:r>
            <a:r>
              <a:rPr lang="de-DE" sz="1200" kern="0" dirty="0" smtClean="0">
                <a:ea typeface="Arial Unicode MS" pitchFamily="34" charset="-128"/>
                <a:cs typeface="Arial Unicode MS" pitchFamily="34" charset="-128"/>
              </a:rPr>
              <a:t>ermöglichen einen </a:t>
            </a:r>
            <a:r>
              <a:rPr lang="de-DE" sz="1200" b="1" kern="0" dirty="0" smtClean="0">
                <a:ea typeface="Arial Unicode MS" pitchFamily="34" charset="-128"/>
                <a:cs typeface="Arial Unicode MS" pitchFamily="34" charset="-128"/>
              </a:rPr>
              <a:t>effizienten Support</a:t>
            </a:r>
            <a:endParaRPr lang="de-DE" kern="0" dirty="0">
              <a:ea typeface="Arial Unicode MS" pitchFamily="34" charset="-128"/>
              <a:cs typeface="Arial Unicode MS" pitchFamily="34" charset="-128"/>
            </a:endParaRPr>
          </a:p>
        </p:txBody>
      </p:sp>
      <p:sp>
        <p:nvSpPr>
          <p:cNvPr id="54" name="Rectangle 53"/>
          <p:cNvSpPr/>
          <p:nvPr/>
        </p:nvSpPr>
        <p:spPr bwMode="gray">
          <a:xfrm>
            <a:off x="2411761" y="2072866"/>
            <a:ext cx="2160240" cy="1335820"/>
          </a:xfrm>
          <a:prstGeom prst="rect">
            <a:avLst/>
          </a:prstGeom>
          <a:noFill/>
          <a:ln w="6350" algn="ctr">
            <a:noFill/>
            <a:miter lim="800000"/>
            <a:headEnd/>
            <a:tailEnd/>
          </a:ln>
        </p:spPr>
        <p:txBody>
          <a:bodyPr lIns="36000" tIns="36000" rIns="36000" bIns="36000" rtlCol="0" anchor="t" anchorCtr="0"/>
          <a:lstStyle/>
          <a:p>
            <a:pPr fontAlgn="base">
              <a:spcBef>
                <a:spcPct val="50000"/>
              </a:spcBef>
              <a:spcAft>
                <a:spcPct val="0"/>
              </a:spcAft>
              <a:buClr>
                <a:srgbClr val="F0AB00"/>
              </a:buClr>
              <a:buSzPct val="80000"/>
            </a:pPr>
            <a:r>
              <a:rPr lang="de-DE" sz="1200" b="1" kern="0" dirty="0">
                <a:ea typeface="Arial Unicode MS" pitchFamily="34" charset="-128"/>
                <a:cs typeface="Arial Unicode MS" pitchFamily="34" charset="-128"/>
              </a:rPr>
              <a:t>Sichere Wiederherstellung </a:t>
            </a:r>
            <a:r>
              <a:rPr lang="de-DE" sz="1200" kern="0" dirty="0">
                <a:ea typeface="Arial Unicode MS" pitchFamily="34" charset="-128"/>
                <a:cs typeface="Arial Unicode MS" pitchFamily="34" charset="-128"/>
              </a:rPr>
              <a:t>durch automatisierte </a:t>
            </a:r>
            <a:r>
              <a:rPr lang="de-DE" sz="1200" kern="0" dirty="0" smtClean="0">
                <a:ea typeface="Arial Unicode MS" pitchFamily="34" charset="-128"/>
                <a:cs typeface="Arial Unicode MS" pitchFamily="34" charset="-128"/>
              </a:rPr>
              <a:t>Daten-sicherung </a:t>
            </a:r>
            <a:endParaRPr lang="de-DE" sz="1200"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de-DE" sz="1200" kern="0" dirty="0" smtClean="0">
                <a:ea typeface="Arial Unicode MS" pitchFamily="34" charset="-128"/>
                <a:cs typeface="Arial Unicode MS" pitchFamily="34" charset="-128"/>
              </a:rPr>
              <a:t>Aktualisierungsankündigungen sowie </a:t>
            </a:r>
            <a:r>
              <a:rPr lang="de-DE" sz="1200" b="1" kern="0" dirty="0" smtClean="0">
                <a:ea typeface="Arial Unicode MS" pitchFamily="34" charset="-128"/>
                <a:cs typeface="Arial Unicode MS" pitchFamily="34" charset="-128"/>
              </a:rPr>
              <a:t>automatisierte </a:t>
            </a:r>
            <a:br>
              <a:rPr lang="de-DE" sz="1200" b="1" kern="0" dirty="0" smtClean="0">
                <a:ea typeface="Arial Unicode MS" pitchFamily="34" charset="-128"/>
                <a:cs typeface="Arial Unicode MS" pitchFamily="34" charset="-128"/>
              </a:rPr>
            </a:br>
            <a:r>
              <a:rPr lang="de-DE" sz="1200" b="1" kern="0" dirty="0" smtClean="0">
                <a:ea typeface="Arial Unicode MS" pitchFamily="34" charset="-128"/>
                <a:cs typeface="Arial Unicode MS" pitchFamily="34" charset="-128"/>
              </a:rPr>
              <a:t>Softwareverteilung</a:t>
            </a:r>
            <a:endParaRPr lang="de-DE" sz="1200" kern="0" dirty="0">
              <a:ea typeface="Arial Unicode MS" pitchFamily="34" charset="-128"/>
              <a:cs typeface="Arial Unicode MS" pitchFamily="34" charset="-128"/>
            </a:endParaRPr>
          </a:p>
        </p:txBody>
      </p:sp>
      <p:sp>
        <p:nvSpPr>
          <p:cNvPr id="55" name="Rectangle 54"/>
          <p:cNvSpPr/>
          <p:nvPr/>
        </p:nvSpPr>
        <p:spPr bwMode="gray">
          <a:xfrm>
            <a:off x="279933" y="2070216"/>
            <a:ext cx="2037874" cy="1502800"/>
          </a:xfrm>
          <a:prstGeom prst="rect">
            <a:avLst/>
          </a:prstGeom>
          <a:noFill/>
          <a:ln w="6350" algn="ctr">
            <a:noFill/>
            <a:miter lim="800000"/>
            <a:headEnd/>
            <a:tailEnd/>
          </a:ln>
        </p:spPr>
        <p:txBody>
          <a:bodyPr lIns="0" tIns="36000" rIns="0" bIns="36000" rtlCol="0" anchor="t" anchorCtr="0"/>
          <a:lstStyle/>
          <a:p>
            <a:pPr fontAlgn="base">
              <a:spcBef>
                <a:spcPct val="50000"/>
              </a:spcBef>
              <a:spcAft>
                <a:spcPct val="0"/>
              </a:spcAft>
              <a:buClr>
                <a:srgbClr val="F0AB00"/>
              </a:buClr>
              <a:buSzPct val="80000"/>
            </a:pPr>
            <a:r>
              <a:rPr lang="de-DE" sz="1200" b="1" kern="0" dirty="0" smtClean="0">
                <a:ea typeface="Arial Unicode MS" pitchFamily="34" charset="-128"/>
                <a:cs typeface="Arial Unicode MS" pitchFamily="34" charset="-128"/>
              </a:rPr>
              <a:t>Systemdiagnose und Statusberichte </a:t>
            </a:r>
            <a:r>
              <a:rPr lang="de-DE" sz="1200" kern="0" dirty="0" smtClean="0">
                <a:ea typeface="Arial Unicode MS" pitchFamily="34" charset="-128"/>
                <a:cs typeface="Arial Unicode MS" pitchFamily="34" charset="-128"/>
              </a:rPr>
              <a:t>für SAP Business One, Version für SAP HANA</a:t>
            </a:r>
            <a:endParaRPr lang="de-DE" sz="1200" kern="0" dirty="0">
              <a:ea typeface="Arial Unicode MS" pitchFamily="34" charset="-128"/>
              <a:cs typeface="Arial Unicode MS" pitchFamily="34" charset="-128"/>
            </a:endParaRPr>
          </a:p>
        </p:txBody>
      </p:sp>
      <p:graphicFrame>
        <p:nvGraphicFramePr>
          <p:cNvPr id="56" name="Table 55"/>
          <p:cNvGraphicFramePr>
            <a:graphicFrameLocks noGrp="1"/>
          </p:cNvGraphicFramePr>
          <p:nvPr>
            <p:extLst>
              <p:ext uri="{D42A27DB-BD31-4B8C-83A1-F6EECF244321}">
                <p14:modId xmlns:p14="http://schemas.microsoft.com/office/powerpoint/2010/main" val="1940671710"/>
              </p:ext>
            </p:extLst>
          </p:nvPr>
        </p:nvGraphicFramePr>
        <p:xfrm>
          <a:off x="306854" y="3501008"/>
          <a:ext cx="8174205" cy="1594560"/>
        </p:xfrm>
        <a:graphic>
          <a:graphicData uri="http://schemas.openxmlformats.org/drawingml/2006/table">
            <a:tbl>
              <a:tblPr firstRow="1" bandRow="1">
                <a:tableStyleId>{2D5ABB26-0587-4C30-8999-92F81FD0307C}</a:tableStyleId>
              </a:tblPr>
              <a:tblGrid>
                <a:gridCol w="8174205"/>
              </a:tblGrid>
              <a:tr h="900000">
                <a:tc>
                  <a:txBody>
                    <a:bodyPr/>
                    <a:lstStyle/>
                    <a:p>
                      <a:pPr marL="0" lvl="2" indent="0" algn="l" defTabSz="914400" rtl="0" eaLnBrk="1" latinLnBrk="0" hangingPunct="1">
                        <a:spcBef>
                          <a:spcPts val="600"/>
                        </a:spcBef>
                        <a:buClr>
                          <a:schemeClr val="accent1"/>
                        </a:buClr>
                        <a:buSzPct val="100000"/>
                        <a:buFont typeface="Wingdings" pitchFamily="2" charset="2"/>
                        <a:buNone/>
                      </a:pPr>
                      <a:r>
                        <a:rPr lang="de-DE" sz="1400" b="0" kern="1200" noProof="0" dirty="0" smtClean="0">
                          <a:solidFill>
                            <a:schemeClr val="tx1"/>
                          </a:solidFill>
                          <a:latin typeface="+mn-lt"/>
                          <a:ea typeface="+mn-ea"/>
                          <a:cs typeface="+mn-cs"/>
                        </a:rPr>
                        <a:t>Verringerte Gesamtbetriebskosten durch</a:t>
                      </a:r>
                      <a:r>
                        <a:rPr lang="de-DE" sz="1400" b="0" kern="1200" baseline="0" noProof="0" dirty="0" smtClean="0">
                          <a:solidFill>
                            <a:schemeClr val="tx1"/>
                          </a:solidFill>
                          <a:latin typeface="+mn-lt"/>
                          <a:ea typeface="+mn-ea"/>
                          <a:cs typeface="+mn-cs"/>
                        </a:rPr>
                        <a:t> Automatisierung von zeitaufwendigen Aufgaben:</a:t>
                      </a:r>
                      <a:endParaRPr lang="de-DE" sz="1400" b="0" kern="1200" noProof="0" dirty="0" smtClean="0">
                        <a:solidFill>
                          <a:schemeClr val="tx1"/>
                        </a:solidFill>
                        <a:latin typeface="+mn-lt"/>
                        <a:ea typeface="+mn-ea"/>
                        <a:cs typeface="+mn-cs"/>
                      </a:endParaRPr>
                    </a:p>
                    <a:p>
                      <a:pPr marL="180000" marR="0" lvl="2" indent="-180000" algn="l" defTabSz="914400" rtl="0" eaLnBrk="1" fontAlgn="auto" latinLnBrk="0" hangingPunct="1">
                        <a:lnSpc>
                          <a:spcPct val="100000"/>
                        </a:lnSpc>
                        <a:spcBef>
                          <a:spcPts val="600"/>
                        </a:spcBef>
                        <a:spcAft>
                          <a:spcPts val="0"/>
                        </a:spcAft>
                        <a:buClr>
                          <a:schemeClr val="accent1"/>
                        </a:buClr>
                        <a:buSzPct val="100000"/>
                        <a:buFont typeface="Arial" pitchFamily="34" charset="0"/>
                        <a:buChar char="•"/>
                        <a:tabLst/>
                        <a:defRPr/>
                      </a:pPr>
                      <a:r>
                        <a:rPr lang="de-DE" sz="1200" kern="1200" noProof="0" dirty="0" smtClean="0">
                          <a:solidFill>
                            <a:schemeClr val="tx1"/>
                          </a:solidFill>
                          <a:latin typeface="+mn-lt"/>
                          <a:ea typeface="+mn-ea"/>
                          <a:cs typeface="+mn-cs"/>
                        </a:rPr>
                        <a:t>Automatisierte Wartung reduziert</a:t>
                      </a:r>
                      <a:r>
                        <a:rPr lang="de-DE" sz="1200" kern="1200" baseline="0" noProof="0" dirty="0" smtClean="0">
                          <a:solidFill>
                            <a:schemeClr val="tx1"/>
                          </a:solidFill>
                          <a:latin typeface="+mn-lt"/>
                          <a:ea typeface="+mn-ea"/>
                          <a:cs typeface="+mn-cs"/>
                        </a:rPr>
                        <a:t> den manuellen Aufwand</a:t>
                      </a:r>
                      <a:endParaRPr lang="de-DE" sz="1200" kern="1200" noProof="0" dirty="0" smtClean="0">
                        <a:solidFill>
                          <a:schemeClr val="tx1"/>
                        </a:solidFill>
                        <a:latin typeface="+mn-lt"/>
                        <a:ea typeface="+mn-ea"/>
                        <a:cs typeface="+mn-cs"/>
                      </a:endParaRPr>
                    </a:p>
                    <a:p>
                      <a:pPr marL="180000" marR="0" lvl="2" indent="-180000" algn="l" defTabSz="914400" rtl="0" eaLnBrk="1" fontAlgn="auto" latinLnBrk="0" hangingPunct="1">
                        <a:lnSpc>
                          <a:spcPct val="100000"/>
                        </a:lnSpc>
                        <a:spcBef>
                          <a:spcPts val="600"/>
                        </a:spcBef>
                        <a:spcAft>
                          <a:spcPts val="0"/>
                        </a:spcAft>
                        <a:buClr>
                          <a:schemeClr val="accent1"/>
                        </a:buClr>
                        <a:buSzPct val="100000"/>
                        <a:buFont typeface="Arial" pitchFamily="34" charset="0"/>
                        <a:buChar char="•"/>
                        <a:tabLst/>
                        <a:defRPr/>
                      </a:pPr>
                      <a:r>
                        <a:rPr lang="de-DE" sz="1200" kern="1200" baseline="0" noProof="0" dirty="0" smtClean="0">
                          <a:solidFill>
                            <a:schemeClr val="tx1"/>
                          </a:solidFill>
                          <a:latin typeface="+mn-lt"/>
                          <a:ea typeface="+mn-ea"/>
                          <a:cs typeface="+mn-cs"/>
                        </a:rPr>
                        <a:t>Reduzierte Schulungskosten für Wartungsaufgaben</a:t>
                      </a:r>
                    </a:p>
                    <a:p>
                      <a:pPr marL="180000" marR="0" lvl="2" indent="-180000" algn="l" defTabSz="914400" rtl="0" eaLnBrk="1" fontAlgn="auto" latinLnBrk="0" hangingPunct="1">
                        <a:lnSpc>
                          <a:spcPct val="100000"/>
                        </a:lnSpc>
                        <a:spcBef>
                          <a:spcPts val="600"/>
                        </a:spcBef>
                        <a:spcAft>
                          <a:spcPts val="0"/>
                        </a:spcAft>
                        <a:buClr>
                          <a:schemeClr val="accent1"/>
                        </a:buClr>
                        <a:buSzPct val="100000"/>
                        <a:buFont typeface="Arial" pitchFamily="34" charset="0"/>
                        <a:buChar char="•"/>
                        <a:tabLst/>
                        <a:defRPr/>
                      </a:pPr>
                      <a:r>
                        <a:rPr lang="de-DE" sz="1200" kern="1200" baseline="0" noProof="0" dirty="0" smtClean="0">
                          <a:solidFill>
                            <a:schemeClr val="tx1"/>
                          </a:solidFill>
                          <a:latin typeface="+mn-lt"/>
                          <a:ea typeface="+mn-ea"/>
                          <a:cs typeface="+mn-cs"/>
                        </a:rPr>
                        <a:t>Geringere Kosten für den Support durch ausführliche Systemdiagnosen</a:t>
                      </a:r>
                    </a:p>
                    <a:p>
                      <a:pPr marL="180000" marR="0" lvl="2" indent="-180000" algn="l" defTabSz="914400" rtl="0" eaLnBrk="1" fontAlgn="auto" latinLnBrk="0" hangingPunct="1">
                        <a:lnSpc>
                          <a:spcPct val="100000"/>
                        </a:lnSpc>
                        <a:spcBef>
                          <a:spcPts val="600"/>
                        </a:spcBef>
                        <a:spcAft>
                          <a:spcPts val="0"/>
                        </a:spcAft>
                        <a:buClr>
                          <a:schemeClr val="accent1"/>
                        </a:buClr>
                        <a:buSzPct val="100000"/>
                        <a:buFont typeface="Arial" pitchFamily="34" charset="0"/>
                        <a:buChar char="•"/>
                        <a:tabLst/>
                        <a:defRPr/>
                      </a:pPr>
                      <a:r>
                        <a:rPr lang="de-DE" sz="1200" kern="1200" baseline="0" noProof="0" dirty="0" smtClean="0">
                          <a:solidFill>
                            <a:schemeClr val="tx1"/>
                          </a:solidFill>
                          <a:latin typeface="+mn-lt"/>
                          <a:ea typeface="+mn-ea"/>
                          <a:cs typeface="+mn-cs"/>
                        </a:rPr>
                        <a:t>Verbesserte Systemverfügbarkeit und verminderte Systemausfallzeit durch </a:t>
                      </a:r>
                      <a:br>
                        <a:rPr lang="de-DE" sz="1200" kern="1200" baseline="0" noProof="0" dirty="0" smtClean="0">
                          <a:solidFill>
                            <a:schemeClr val="tx1"/>
                          </a:solidFill>
                          <a:latin typeface="+mn-lt"/>
                          <a:ea typeface="+mn-ea"/>
                          <a:cs typeface="+mn-cs"/>
                        </a:rPr>
                      </a:br>
                      <a:r>
                        <a:rPr lang="de-DE" sz="1200" kern="1200" baseline="0" noProof="0" dirty="0" smtClean="0">
                          <a:solidFill>
                            <a:schemeClr val="tx1"/>
                          </a:solidFill>
                          <a:latin typeface="+mn-lt"/>
                          <a:ea typeface="+mn-ea"/>
                          <a:cs typeface="+mn-cs"/>
                        </a:rPr>
                        <a:t>proaktive Fehlermeldungen</a:t>
                      </a:r>
                    </a:p>
                  </a:txBody>
                  <a:tcPr marR="54000" marT="108000" marB="54000">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57" name="Gerade Verbindung 3"/>
          <p:cNvCxnSpPr/>
          <p:nvPr/>
        </p:nvCxnSpPr>
        <p:spPr>
          <a:xfrm>
            <a:off x="327025" y="1995178"/>
            <a:ext cx="19907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38"/>
          <p:cNvCxnSpPr/>
          <p:nvPr/>
        </p:nvCxnSpPr>
        <p:spPr>
          <a:xfrm>
            <a:off x="2495531" y="1995178"/>
            <a:ext cx="19907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41"/>
          <p:cNvCxnSpPr/>
          <p:nvPr/>
        </p:nvCxnSpPr>
        <p:spPr>
          <a:xfrm>
            <a:off x="4664037" y="1995178"/>
            <a:ext cx="19907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42"/>
          <p:cNvCxnSpPr/>
          <p:nvPr/>
        </p:nvCxnSpPr>
        <p:spPr>
          <a:xfrm>
            <a:off x="6832543" y="1995178"/>
            <a:ext cx="19907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96508" y="4005064"/>
            <a:ext cx="2623857" cy="1798702"/>
          </a:xfrm>
          <a:prstGeom prst="rect">
            <a:avLst/>
          </a:prstGeom>
          <a:noFill/>
          <a:ln w="9525">
            <a:noFill/>
            <a:miter lim="800000"/>
            <a:headEnd/>
            <a:tailEnd/>
          </a:ln>
          <a:effectLst/>
        </p:spPr>
      </p:pic>
    </p:spTree>
    <p:extLst>
      <p:ext uri="{BB962C8B-B14F-4D97-AF65-F5344CB8AC3E}">
        <p14:creationId xmlns:p14="http://schemas.microsoft.com/office/powerpoint/2010/main" val="234153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0" dirty="0" smtClean="0"/>
              <a:t>Mobile </a:t>
            </a:r>
            <a:r>
              <a:rPr lang="en-US" b="0" dirty="0" err="1" smtClean="0"/>
              <a:t>Lösungen</a:t>
            </a:r>
            <a:r>
              <a:rPr lang="en-US" b="0" dirty="0"/>
              <a:t/>
            </a:r>
            <a:br>
              <a:rPr lang="en-US" b="0" dirty="0"/>
            </a:br>
            <a:r>
              <a:rPr lang="en-US" sz="1600" b="0" dirty="0"/>
              <a:t>SAP Business One mobile app für iOS und SAP Business One mobile app für Android </a:t>
            </a:r>
            <a:endParaRPr lang="de-DE" sz="1400" b="0" dirty="0"/>
          </a:p>
        </p:txBody>
      </p:sp>
      <p:grpSp>
        <p:nvGrpSpPr>
          <p:cNvPr id="28" name="Group 14"/>
          <p:cNvGrpSpPr/>
          <p:nvPr/>
        </p:nvGrpSpPr>
        <p:grpSpPr>
          <a:xfrm>
            <a:off x="8084878" y="314758"/>
            <a:ext cx="791703" cy="793035"/>
            <a:chOff x="768257" y="4384932"/>
            <a:chExt cx="632184" cy="655698"/>
          </a:xfrm>
        </p:grpSpPr>
        <p:sp>
          <p:nvSpPr>
            <p:cNvPr id="36" name="Oval 35"/>
            <p:cNvSpPr/>
            <p:nvPr/>
          </p:nvSpPr>
          <p:spPr bwMode="gray">
            <a:xfrm>
              <a:off x="796290" y="4404427"/>
              <a:ext cx="571500" cy="586673"/>
            </a:xfrm>
            <a:prstGeom prst="ellips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pic>
          <p:nvPicPr>
            <p:cNvPr id="37" name="Picture 36" descr="Mobi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257" y="4384932"/>
              <a:ext cx="632184" cy="655698"/>
            </a:xfrm>
            <a:prstGeom prst="rect">
              <a:avLst/>
            </a:prstGeom>
          </p:spPr>
        </p:pic>
      </p:grpSp>
      <p:graphicFrame>
        <p:nvGraphicFramePr>
          <p:cNvPr id="21" name="Table 20"/>
          <p:cNvGraphicFramePr>
            <a:graphicFrameLocks noGrp="1"/>
          </p:cNvGraphicFramePr>
          <p:nvPr>
            <p:extLst>
              <p:ext uri="{D42A27DB-BD31-4B8C-83A1-F6EECF244321}">
                <p14:modId xmlns:p14="http://schemas.microsoft.com/office/powerpoint/2010/main" val="2485379426"/>
              </p:ext>
            </p:extLst>
          </p:nvPr>
        </p:nvGraphicFramePr>
        <p:xfrm>
          <a:off x="323999" y="1589929"/>
          <a:ext cx="8263410" cy="1721182"/>
        </p:xfrm>
        <a:graphic>
          <a:graphicData uri="http://schemas.openxmlformats.org/drawingml/2006/table">
            <a:tbl>
              <a:tblPr firstRow="1" bandRow="1">
                <a:tableStyleId>{2D5ABB26-0587-4C30-8999-92F81FD0307C}</a:tableStyleId>
              </a:tblPr>
              <a:tblGrid>
                <a:gridCol w="8263410"/>
              </a:tblGrid>
              <a:tr h="211603">
                <a:tc>
                  <a:txBody>
                    <a:bodyPr/>
                    <a:lstStyle/>
                    <a:p>
                      <a:pPr marL="0" indent="0" fontAlgn="base">
                        <a:spcBef>
                          <a:spcPct val="50000"/>
                        </a:spcBef>
                        <a:spcAft>
                          <a:spcPct val="0"/>
                        </a:spcAft>
                        <a:buClr>
                          <a:srgbClr val="F0AB00"/>
                        </a:buClr>
                        <a:buSzPct val="80000"/>
                        <a:buFont typeface="Arial" pitchFamily="34" charset="0"/>
                        <a:buNone/>
                      </a:pPr>
                      <a:r>
                        <a:rPr lang="en-US" sz="1800" b="0" kern="0" dirty="0" err="1" smtClean="0">
                          <a:solidFill>
                            <a:schemeClr val="accent1"/>
                          </a:solidFill>
                          <a:ea typeface="Arial Unicode MS" pitchFamily="34" charset="-128"/>
                          <a:cs typeface="Arial Unicode MS" pitchFamily="34" charset="-128"/>
                        </a:rPr>
                        <a:t>Vorteile</a:t>
                      </a:r>
                      <a:r>
                        <a:rPr lang="en-US" sz="1800" b="0" kern="0" dirty="0" smtClean="0">
                          <a:solidFill>
                            <a:schemeClr val="accent1"/>
                          </a:solidFill>
                          <a:ea typeface="Arial Unicode MS" pitchFamily="34" charset="-128"/>
                          <a:cs typeface="Arial Unicode MS" pitchFamily="34" charset="-128"/>
                        </a:rPr>
                        <a:t>:</a:t>
                      </a:r>
                    </a:p>
                  </a:txBody>
                  <a:tcPr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1446862">
                <a:tc>
                  <a:txBody>
                    <a:bodyPr/>
                    <a:lstStyle/>
                    <a:p>
                      <a:pPr marL="134938" marR="0" lvl="3" indent="-134938" algn="l" defTabSz="914400" rtl="0" eaLnBrk="1" fontAlgn="auto" latinLnBrk="0" hangingPunct="1">
                        <a:lnSpc>
                          <a:spcPct val="100000"/>
                        </a:lnSpc>
                        <a:spcBef>
                          <a:spcPts val="600"/>
                        </a:spcBef>
                        <a:spcAft>
                          <a:spcPts val="0"/>
                        </a:spcAft>
                        <a:buClr>
                          <a:schemeClr val="accent1"/>
                        </a:buClr>
                        <a:buSzPct val="100000"/>
                        <a:buFont typeface="Arial" pitchFamily="34" charset="0"/>
                        <a:buChar char="•"/>
                        <a:tabLst/>
                        <a:defRPr/>
                      </a:pPr>
                      <a:r>
                        <a:rPr lang="de-DE" sz="1400" dirty="0" smtClean="0">
                          <a:solidFill>
                            <a:schemeClr val="tx1"/>
                          </a:solidFill>
                        </a:rPr>
                        <a:t>Mitarbeiter haben immer und überall Zugriff auf alle relevanten Daten und sind besser informiert</a:t>
                      </a:r>
                    </a:p>
                    <a:p>
                      <a:pPr marL="134938" marR="0" lvl="3" indent="-134938" algn="l" defTabSz="914400" rtl="0" eaLnBrk="1" fontAlgn="auto" latinLnBrk="0" hangingPunct="1">
                        <a:lnSpc>
                          <a:spcPct val="100000"/>
                        </a:lnSpc>
                        <a:spcBef>
                          <a:spcPts val="600"/>
                        </a:spcBef>
                        <a:spcAft>
                          <a:spcPts val="0"/>
                        </a:spcAft>
                        <a:buClr>
                          <a:schemeClr val="accent1"/>
                        </a:buClr>
                        <a:buSzPct val="100000"/>
                        <a:buFont typeface="Arial" pitchFamily="34" charset="0"/>
                        <a:buChar char="•"/>
                        <a:tabLst/>
                        <a:defRPr/>
                      </a:pPr>
                      <a:r>
                        <a:rPr lang="de-DE" sz="1400" dirty="0" smtClean="0">
                          <a:solidFill>
                            <a:schemeClr val="tx1"/>
                          </a:solidFill>
                        </a:rPr>
                        <a:t>Manager, Geschäftsführer, Vertriebsmitarbeiter und Servicetechniker bleiben über ihr Unternehmen informiert, lesen Berichte, verwalten Kontakte und gehen Verkaufs- und Serviceaktivitäten nach </a:t>
                      </a:r>
                    </a:p>
                    <a:p>
                      <a:pPr marL="134938" marR="0" lvl="3" indent="-134938" algn="l" defTabSz="914400" rtl="0" eaLnBrk="1" fontAlgn="auto" latinLnBrk="0" hangingPunct="1">
                        <a:lnSpc>
                          <a:spcPct val="100000"/>
                        </a:lnSpc>
                        <a:spcBef>
                          <a:spcPts val="600"/>
                        </a:spcBef>
                        <a:spcAft>
                          <a:spcPts val="0"/>
                        </a:spcAft>
                        <a:buClr>
                          <a:schemeClr val="accent1"/>
                        </a:buClr>
                        <a:buSzPct val="100000"/>
                        <a:buFont typeface="Arial" pitchFamily="34" charset="0"/>
                        <a:buChar char="•"/>
                        <a:tabLst/>
                        <a:defRPr/>
                      </a:pPr>
                      <a:r>
                        <a:rPr lang="de-DE" sz="1400" dirty="0" smtClean="0">
                          <a:solidFill>
                            <a:schemeClr val="tx1"/>
                          </a:solidFill>
                        </a:rPr>
                        <a:t>Höhere Produktivität durch Entscheidungen in Echtzeit</a:t>
                      </a:r>
                    </a:p>
                  </a:txBody>
                  <a:tcPr marR="72000" marT="108000" marB="54000">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2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7328" y="4261748"/>
            <a:ext cx="626814" cy="626814"/>
          </a:xfrm>
          <a:prstGeom prst="rect">
            <a:avLst/>
          </a:prstGeom>
          <a:noFill/>
          <a:ln w="9525">
            <a:noFill/>
            <a:miter lim="800000"/>
            <a:headEnd/>
            <a:tailEnd/>
          </a:ln>
          <a:effectLst/>
        </p:spPr>
      </p:pic>
      <p:pic>
        <p:nvPicPr>
          <p:cNvPr id="4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17328" y="5217425"/>
            <a:ext cx="637535" cy="63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1"/>
          <p:cNvSpPr>
            <a:spLocks noChangeArrowheads="1"/>
          </p:cNvSpPr>
          <p:nvPr/>
        </p:nvSpPr>
        <p:spPr bwMode="auto">
          <a:xfrm>
            <a:off x="6028511" y="3933586"/>
            <a:ext cx="2791639" cy="84969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Autofit/>
          </a:bodyPr>
          <a:lstStyle/>
          <a:p>
            <a:pPr marL="87313" indent="-1588" algn="ctr" eaLnBrk="0" fontAlgn="base" hangingPunct="0">
              <a:spcBef>
                <a:spcPct val="0"/>
              </a:spcBef>
            </a:pPr>
            <a:r>
              <a:rPr lang="en-US" altLang="zh-CN" sz="1400" dirty="0" err="1">
                <a:solidFill>
                  <a:schemeClr val="accent1"/>
                </a:solidFill>
                <a:latin typeface="Arial" pitchFamily="34" charset="0"/>
                <a:ea typeface="Times New Roman" pitchFamily="18" charset="0"/>
                <a:cs typeface="Arial" pitchFamily="34" charset="0"/>
              </a:rPr>
              <a:t>Weitere</a:t>
            </a:r>
            <a:r>
              <a:rPr lang="en-US" altLang="zh-CN" sz="1400" dirty="0">
                <a:solidFill>
                  <a:schemeClr val="accent1"/>
                </a:solidFill>
                <a:latin typeface="Arial" pitchFamily="34" charset="0"/>
                <a:ea typeface="Times New Roman" pitchFamily="18" charset="0"/>
                <a:cs typeface="Arial" pitchFamily="34" charset="0"/>
              </a:rPr>
              <a:t> </a:t>
            </a:r>
            <a:r>
              <a:rPr lang="en-US" altLang="zh-CN" sz="1400" dirty="0" err="1" smtClean="0">
                <a:solidFill>
                  <a:schemeClr val="accent1"/>
                </a:solidFill>
                <a:latin typeface="Arial" pitchFamily="34" charset="0"/>
                <a:ea typeface="Times New Roman" pitchFamily="18" charset="0"/>
                <a:cs typeface="Arial" pitchFamily="34" charset="0"/>
              </a:rPr>
              <a:t>Informationen</a:t>
            </a:r>
            <a:r>
              <a:rPr lang="en-US" altLang="zh-CN" sz="1400" dirty="0" smtClean="0">
                <a:solidFill>
                  <a:schemeClr val="accent1"/>
                </a:solidFill>
                <a:latin typeface="Arial" pitchFamily="34" charset="0"/>
                <a:ea typeface="Times New Roman" pitchFamily="18" charset="0"/>
                <a:cs typeface="Arial" pitchFamily="34" charset="0"/>
              </a:rPr>
              <a:t> und </a:t>
            </a:r>
            <a:r>
              <a:rPr lang="en-US" altLang="zh-CN" sz="1400" dirty="0" err="1" smtClean="0">
                <a:solidFill>
                  <a:schemeClr val="accent1"/>
                </a:solidFill>
                <a:latin typeface="Arial" pitchFamily="34" charset="0"/>
                <a:ea typeface="Times New Roman" pitchFamily="18" charset="0"/>
                <a:cs typeface="Arial" pitchFamily="34" charset="0"/>
              </a:rPr>
              <a:t>kostenlose</a:t>
            </a:r>
            <a:r>
              <a:rPr lang="en-US" altLang="zh-CN" sz="1400" dirty="0" smtClean="0">
                <a:solidFill>
                  <a:schemeClr val="accent1"/>
                </a:solidFill>
                <a:latin typeface="Arial" pitchFamily="34" charset="0"/>
                <a:ea typeface="Times New Roman" pitchFamily="18" charset="0"/>
                <a:cs typeface="Arial" pitchFamily="34" charset="0"/>
              </a:rPr>
              <a:t> </a:t>
            </a:r>
            <a:r>
              <a:rPr lang="en-US" altLang="zh-CN" sz="1400" dirty="0" err="1" smtClean="0">
                <a:solidFill>
                  <a:schemeClr val="accent1"/>
                </a:solidFill>
                <a:latin typeface="Arial" pitchFamily="34" charset="0"/>
                <a:ea typeface="Times New Roman" pitchFamily="18" charset="0"/>
                <a:cs typeface="Arial" pitchFamily="34" charset="0"/>
              </a:rPr>
              <a:t>Testoption</a:t>
            </a:r>
            <a:r>
              <a:rPr lang="en-US" altLang="zh-CN" sz="1400" dirty="0" smtClean="0">
                <a:solidFill>
                  <a:schemeClr val="accent1"/>
                </a:solidFill>
                <a:latin typeface="Arial" pitchFamily="34" charset="0"/>
                <a:ea typeface="Times New Roman" pitchFamily="18" charset="0"/>
                <a:cs typeface="Arial" pitchFamily="34" charset="0"/>
              </a:rPr>
              <a:t>:</a:t>
            </a:r>
          </a:p>
          <a:p>
            <a:pPr marL="87313" lvl="0" indent="-1588" algn="ctr" eaLnBrk="0" fontAlgn="base" hangingPunct="0">
              <a:spcBef>
                <a:spcPts val="900"/>
              </a:spcBef>
              <a:spcAft>
                <a:spcPct val="0"/>
              </a:spcAft>
            </a:pPr>
            <a:r>
              <a:rPr lang="en-US" sz="1100" u="sng" dirty="0">
                <a:hlinkClick r:id="rId6"/>
              </a:rPr>
              <a:t>SAP Business One mobile app </a:t>
            </a:r>
            <a:r>
              <a:rPr lang="en-US" sz="1100" u="sng" dirty="0" err="1" smtClean="0">
                <a:hlinkClick r:id="rId6"/>
              </a:rPr>
              <a:t>für</a:t>
            </a:r>
            <a:r>
              <a:rPr lang="en-US" sz="1100" u="sng" dirty="0" smtClean="0">
                <a:hlinkClick r:id="rId6"/>
              </a:rPr>
              <a:t> </a:t>
            </a:r>
            <a:r>
              <a:rPr lang="en-US" sz="1100" u="sng" dirty="0">
                <a:hlinkClick r:id="rId6"/>
              </a:rPr>
              <a:t>iOS </a:t>
            </a:r>
            <a:r>
              <a:rPr lang="de-DE" sz="1100" u="sng" dirty="0" smtClean="0">
                <a:hlinkClick r:id="rId6"/>
              </a:rPr>
              <a:t> </a:t>
            </a:r>
            <a:endParaRPr lang="en-US" sz="1100" dirty="0"/>
          </a:p>
          <a:p>
            <a:pPr marL="87313" lvl="0" indent="-1588" algn="ctr" eaLnBrk="0" fontAlgn="base" hangingPunct="0">
              <a:spcBef>
                <a:spcPts val="600"/>
              </a:spcBef>
              <a:spcAft>
                <a:spcPct val="0"/>
              </a:spcAft>
            </a:pPr>
            <a:endParaRPr lang="en-US" sz="1100" u="sng" dirty="0" smtClean="0">
              <a:hlinkClick r:id="rId7"/>
            </a:endParaRPr>
          </a:p>
          <a:p>
            <a:pPr marL="87313" lvl="0" indent="-1588" algn="ctr" eaLnBrk="0" fontAlgn="base" hangingPunct="0">
              <a:spcBef>
                <a:spcPts val="600"/>
              </a:spcBef>
              <a:spcAft>
                <a:spcPct val="0"/>
              </a:spcAft>
            </a:pPr>
            <a:endParaRPr lang="en-US" sz="1100" u="sng" dirty="0">
              <a:hlinkClick r:id="rId7"/>
            </a:endParaRPr>
          </a:p>
          <a:p>
            <a:pPr marL="87313" lvl="0" indent="-1588" algn="ctr" eaLnBrk="0" fontAlgn="base" hangingPunct="0">
              <a:spcBef>
                <a:spcPts val="600"/>
              </a:spcBef>
              <a:spcAft>
                <a:spcPct val="0"/>
              </a:spcAft>
            </a:pPr>
            <a:endParaRPr lang="en-US" sz="1100" u="sng" dirty="0" smtClean="0">
              <a:hlinkClick r:id="rId7"/>
            </a:endParaRPr>
          </a:p>
          <a:p>
            <a:pPr marL="87313" lvl="0" indent="-1588" algn="ctr" eaLnBrk="0" fontAlgn="base" hangingPunct="0">
              <a:spcBef>
                <a:spcPts val="600"/>
              </a:spcBef>
              <a:spcAft>
                <a:spcPct val="0"/>
              </a:spcAft>
            </a:pPr>
            <a:r>
              <a:rPr lang="en-US" sz="1100" u="sng" dirty="0" smtClean="0">
                <a:hlinkClick r:id="rId7"/>
              </a:rPr>
              <a:t>SAP </a:t>
            </a:r>
            <a:r>
              <a:rPr lang="en-US" sz="1100" u="sng" dirty="0">
                <a:hlinkClick r:id="rId7"/>
              </a:rPr>
              <a:t>Business One mobile app </a:t>
            </a:r>
            <a:r>
              <a:rPr lang="en-US" sz="1100" u="sng" dirty="0" err="1" smtClean="0">
                <a:hlinkClick r:id="rId7"/>
              </a:rPr>
              <a:t>für</a:t>
            </a:r>
            <a:r>
              <a:rPr lang="en-US" sz="1100" u="sng" dirty="0" smtClean="0">
                <a:hlinkClick r:id="rId7"/>
              </a:rPr>
              <a:t> Android</a:t>
            </a:r>
            <a:r>
              <a:rPr lang="en-US" sz="1100" dirty="0" smtClean="0">
                <a:hlinkClick r:id="rId7"/>
              </a:rPr>
              <a:t> </a:t>
            </a:r>
            <a:endParaRPr lang="es-MX" sz="1100" u="sng" dirty="0"/>
          </a:p>
        </p:txBody>
      </p:sp>
      <p:pic>
        <p:nvPicPr>
          <p:cNvPr id="3074" name="Picture 2" descr="C:\Users\d030215\Desktop\PPT\mob.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46489" y="3340652"/>
            <a:ext cx="5682022" cy="273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b="0" dirty="0" smtClean="0"/>
              <a:t>Entdecken Sie die Vorteile von SAP </a:t>
            </a:r>
            <a:r>
              <a:rPr lang="de-DE" sz="2000" b="0" dirty="0"/>
              <a:t>HANA </a:t>
            </a:r>
            <a:r>
              <a:rPr lang="de-DE" sz="2000" b="0" dirty="0" smtClean="0"/>
              <a:t>für Ihr Unternehmen</a:t>
            </a:r>
            <a:r>
              <a:rPr lang="de-DE" sz="2200" b="0" dirty="0" smtClean="0"/>
              <a:t/>
            </a:r>
            <a:br>
              <a:rPr lang="de-DE" sz="2200" b="0" dirty="0" smtClean="0"/>
            </a:br>
            <a:r>
              <a:rPr lang="de-DE" sz="1800" b="0" dirty="0" smtClean="0"/>
              <a:t>Revolutionieren Sie </a:t>
            </a:r>
            <a:r>
              <a:rPr lang="de-DE" sz="1800" b="0" dirty="0"/>
              <a:t>Ihr </a:t>
            </a:r>
            <a:r>
              <a:rPr lang="de-DE" sz="1800" b="0" dirty="0" smtClean="0"/>
              <a:t>Geschäft und erreichen sie Undenkbares</a:t>
            </a:r>
            <a:endParaRPr lang="de-DE" sz="2000" b="0" dirty="0"/>
          </a:p>
        </p:txBody>
      </p: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569" y="1940272"/>
            <a:ext cx="1104894" cy="799674"/>
          </a:xfrm>
          <a:prstGeom prst="rect">
            <a:avLst/>
          </a:prstGeom>
        </p:spPr>
      </p:pic>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6778" y="1814573"/>
            <a:ext cx="739936" cy="983572"/>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19351" y="1871843"/>
            <a:ext cx="1634050" cy="933742"/>
          </a:xfrm>
          <a:prstGeom prst="rect">
            <a:avLst/>
          </a:prstGeom>
        </p:spPr>
      </p:pic>
      <p:sp>
        <p:nvSpPr>
          <p:cNvPr id="22" name="Rectangle 21"/>
          <p:cNvSpPr/>
          <p:nvPr/>
        </p:nvSpPr>
        <p:spPr>
          <a:xfrm>
            <a:off x="321560" y="3117962"/>
            <a:ext cx="3097915" cy="2266774"/>
          </a:xfrm>
          <a:prstGeom prst="rect">
            <a:avLst/>
          </a:prstGeom>
        </p:spPr>
        <p:txBody>
          <a:bodyPr wrap="square">
            <a:spAutoFit/>
          </a:bodyPr>
          <a:lstStyle/>
          <a:p>
            <a:pPr marL="137160" indent="-137160">
              <a:spcAft>
                <a:spcPts val="600"/>
              </a:spcAft>
            </a:pPr>
            <a:r>
              <a:rPr lang="en-US" dirty="0" smtClean="0">
                <a:solidFill>
                  <a:schemeClr val="accent1"/>
                </a:solidFill>
              </a:rPr>
              <a:t>Smarter</a:t>
            </a:r>
            <a:endParaRPr lang="en-US" sz="1600" dirty="0" smtClean="0">
              <a:solidFill>
                <a:schemeClr val="accent1"/>
              </a:solidFill>
            </a:endParaRPr>
          </a:p>
          <a:p>
            <a:pPr marL="137160" lvl="1" indent="-137160" fontAlgn="base">
              <a:spcAft>
                <a:spcPts val="600"/>
              </a:spcAft>
              <a:buClr>
                <a:schemeClr val="accent6"/>
              </a:buClr>
              <a:defRPr/>
            </a:pPr>
            <a:r>
              <a:rPr lang="de-DE" sz="1300" b="1" dirty="0" smtClean="0">
                <a:solidFill>
                  <a:srgbClr val="000000"/>
                </a:solidFill>
                <a:ea typeface="Arial"/>
                <a:cs typeface="Arial"/>
              </a:rPr>
              <a:t>Echtzeit-Einblicke </a:t>
            </a:r>
            <a:r>
              <a:rPr lang="de-DE" sz="1300" dirty="0">
                <a:solidFill>
                  <a:srgbClr val="000000"/>
                </a:solidFill>
                <a:ea typeface="Arial"/>
                <a:cs typeface="Arial"/>
              </a:rPr>
              <a:t>in Ihr </a:t>
            </a:r>
            <a:r>
              <a:rPr lang="de-DE" sz="1300" dirty="0" smtClean="0">
                <a:solidFill>
                  <a:srgbClr val="000000"/>
                </a:solidFill>
                <a:ea typeface="Arial"/>
                <a:cs typeface="Arial"/>
              </a:rPr>
              <a:t>Unter-nehmen </a:t>
            </a:r>
            <a:r>
              <a:rPr lang="de-DE" sz="1300" dirty="0">
                <a:solidFill>
                  <a:srgbClr val="000000"/>
                </a:solidFill>
                <a:ea typeface="Arial"/>
                <a:cs typeface="Arial"/>
              </a:rPr>
              <a:t>für fundierte </a:t>
            </a:r>
            <a:r>
              <a:rPr lang="de-DE" sz="1300" dirty="0" smtClean="0">
                <a:solidFill>
                  <a:srgbClr val="000000"/>
                </a:solidFill>
                <a:ea typeface="Arial"/>
                <a:cs typeface="Arial"/>
              </a:rPr>
              <a:t>Entscheidungen</a:t>
            </a:r>
          </a:p>
          <a:p>
            <a:pPr marL="137160" lvl="1" indent="-137160" fontAlgn="base">
              <a:spcAft>
                <a:spcPts val="600"/>
              </a:spcAft>
              <a:buClr>
                <a:schemeClr val="accent6"/>
              </a:buClr>
              <a:defRPr/>
            </a:pPr>
            <a:r>
              <a:rPr lang="de-DE" sz="1300" b="1" dirty="0" smtClean="0">
                <a:solidFill>
                  <a:srgbClr val="000000"/>
                </a:solidFill>
                <a:ea typeface="Arial"/>
                <a:cs typeface="Arial"/>
              </a:rPr>
              <a:t>Tiefere </a:t>
            </a:r>
            <a:r>
              <a:rPr lang="de-DE" sz="1300" b="1" dirty="0">
                <a:solidFill>
                  <a:srgbClr val="000000"/>
                </a:solidFill>
                <a:ea typeface="Arial"/>
                <a:cs typeface="Arial"/>
              </a:rPr>
              <a:t>Einblicke </a:t>
            </a:r>
            <a:r>
              <a:rPr lang="de-DE" sz="1300" dirty="0">
                <a:solidFill>
                  <a:srgbClr val="000000"/>
                </a:solidFill>
                <a:ea typeface="Arial"/>
                <a:cs typeface="Arial"/>
              </a:rPr>
              <a:t>in </a:t>
            </a:r>
            <a:r>
              <a:rPr lang="de-DE" sz="1300" dirty="0" smtClean="0">
                <a:solidFill>
                  <a:srgbClr val="000000"/>
                </a:solidFill>
                <a:ea typeface="Arial"/>
                <a:cs typeface="Arial"/>
              </a:rPr>
              <a:t>aktuelle und </a:t>
            </a:r>
            <a:r>
              <a:rPr lang="de-DE" sz="1300" b="1" dirty="0">
                <a:solidFill>
                  <a:srgbClr val="000000"/>
                </a:solidFill>
                <a:ea typeface="Arial"/>
                <a:cs typeface="Arial"/>
              </a:rPr>
              <a:t>zukünftige</a:t>
            </a:r>
            <a:r>
              <a:rPr lang="de-DE" sz="1300" dirty="0">
                <a:solidFill>
                  <a:srgbClr val="000000"/>
                </a:solidFill>
                <a:ea typeface="Arial"/>
                <a:cs typeface="Arial"/>
              </a:rPr>
              <a:t> </a:t>
            </a:r>
            <a:r>
              <a:rPr lang="de-DE" sz="1300" dirty="0" smtClean="0">
                <a:solidFill>
                  <a:srgbClr val="000000"/>
                </a:solidFill>
                <a:ea typeface="Arial"/>
                <a:cs typeface="Arial"/>
              </a:rPr>
              <a:t>Kundenbedürfnisse  </a:t>
            </a:r>
            <a:endParaRPr lang="de-DE" sz="1300" dirty="0">
              <a:solidFill>
                <a:srgbClr val="000000"/>
              </a:solidFill>
              <a:ea typeface="Arial"/>
              <a:cs typeface="Arial"/>
            </a:endParaRPr>
          </a:p>
          <a:p>
            <a:pPr marL="137160" lvl="1" indent="-137160" fontAlgn="base">
              <a:spcAft>
                <a:spcPts val="600"/>
              </a:spcAft>
              <a:buClr>
                <a:schemeClr val="accent6"/>
              </a:buClr>
              <a:defRPr/>
            </a:pPr>
            <a:r>
              <a:rPr lang="de-DE" sz="1300" b="1" dirty="0">
                <a:solidFill>
                  <a:srgbClr val="000000"/>
                </a:solidFill>
                <a:ea typeface="Arial"/>
                <a:cs typeface="Arial"/>
              </a:rPr>
              <a:t>Nutzen Sie </a:t>
            </a:r>
            <a:r>
              <a:rPr lang="de-DE" sz="1300" b="1" dirty="0" smtClean="0">
                <a:solidFill>
                  <a:srgbClr val="000000"/>
                </a:solidFill>
                <a:ea typeface="Arial"/>
                <a:cs typeface="Arial"/>
              </a:rPr>
              <a:t>Big </a:t>
            </a:r>
            <a:r>
              <a:rPr lang="de-DE" sz="1300" b="1" dirty="0">
                <a:solidFill>
                  <a:srgbClr val="000000"/>
                </a:solidFill>
                <a:ea typeface="Arial"/>
                <a:cs typeface="Arial"/>
              </a:rPr>
              <a:t>Data </a:t>
            </a:r>
            <a:r>
              <a:rPr lang="de-DE" sz="1300" dirty="0">
                <a:solidFill>
                  <a:srgbClr val="000000"/>
                </a:solidFill>
                <a:ea typeface="Arial"/>
                <a:cs typeface="Arial"/>
              </a:rPr>
              <a:t>durch neue Anwendungen </a:t>
            </a:r>
            <a:r>
              <a:rPr lang="de-DE" sz="1300" dirty="0" smtClean="0">
                <a:solidFill>
                  <a:srgbClr val="000000"/>
                </a:solidFill>
                <a:ea typeface="Arial"/>
                <a:cs typeface="Arial"/>
              </a:rPr>
              <a:t>und definieren </a:t>
            </a:r>
            <a:r>
              <a:rPr lang="de-DE" sz="1300" dirty="0">
                <a:solidFill>
                  <a:srgbClr val="000000"/>
                </a:solidFill>
                <a:ea typeface="Arial"/>
                <a:cs typeface="Arial"/>
              </a:rPr>
              <a:t>Sie Geschäftsmodelle neu</a:t>
            </a:r>
          </a:p>
          <a:p>
            <a:pPr marL="137160" indent="-137160">
              <a:lnSpc>
                <a:spcPct val="110000"/>
              </a:lnSpc>
              <a:spcAft>
                <a:spcPts val="200"/>
              </a:spcAft>
            </a:pPr>
            <a:endParaRPr lang="en-US" sz="1300" b="1" dirty="0">
              <a:solidFill>
                <a:srgbClr val="000000"/>
              </a:solidFill>
            </a:endParaRPr>
          </a:p>
        </p:txBody>
      </p:sp>
      <p:sp>
        <p:nvSpPr>
          <p:cNvPr id="23" name="Rectangle 22"/>
          <p:cNvSpPr/>
          <p:nvPr/>
        </p:nvSpPr>
        <p:spPr>
          <a:xfrm>
            <a:off x="3287112" y="3117962"/>
            <a:ext cx="2618387" cy="2077492"/>
          </a:xfrm>
          <a:prstGeom prst="rect">
            <a:avLst/>
          </a:prstGeom>
        </p:spPr>
        <p:txBody>
          <a:bodyPr wrap="square">
            <a:spAutoFit/>
          </a:bodyPr>
          <a:lstStyle/>
          <a:p>
            <a:pPr marL="137160" indent="-137160">
              <a:spcAft>
                <a:spcPts val="600"/>
              </a:spcAft>
            </a:pPr>
            <a:r>
              <a:rPr lang="en-US" dirty="0" err="1" smtClean="0">
                <a:solidFill>
                  <a:schemeClr val="accent1"/>
                </a:solidFill>
              </a:rPr>
              <a:t>Schneller</a:t>
            </a:r>
            <a:endParaRPr lang="en-US" sz="1600" dirty="0" smtClean="0">
              <a:solidFill>
                <a:schemeClr val="accent1"/>
              </a:solidFill>
            </a:endParaRPr>
          </a:p>
          <a:p>
            <a:pPr marL="137160" lvl="1" indent="-137160" fontAlgn="base">
              <a:spcAft>
                <a:spcPts val="600"/>
              </a:spcAft>
              <a:buClr>
                <a:schemeClr val="accent6"/>
              </a:buClr>
              <a:defRPr/>
            </a:pPr>
            <a:r>
              <a:rPr lang="de-DE" sz="1300" b="1" dirty="0">
                <a:solidFill>
                  <a:srgbClr val="000000"/>
                </a:solidFill>
                <a:ea typeface="Arial"/>
                <a:cs typeface="Arial"/>
              </a:rPr>
              <a:t>Sofortige Analyse </a:t>
            </a:r>
            <a:r>
              <a:rPr lang="de-DE" sz="1300" dirty="0">
                <a:solidFill>
                  <a:srgbClr val="000000"/>
                </a:solidFill>
                <a:ea typeface="Arial"/>
                <a:cs typeface="Arial"/>
              </a:rPr>
              <a:t>von Daten - in Sekunden statt Tagen </a:t>
            </a:r>
            <a:endParaRPr lang="de-DE" sz="1300" dirty="0" smtClean="0">
              <a:solidFill>
                <a:srgbClr val="000000"/>
              </a:solidFill>
              <a:ea typeface="Arial"/>
              <a:cs typeface="Arial"/>
            </a:endParaRPr>
          </a:p>
          <a:p>
            <a:pPr marL="137160" lvl="1" indent="-137160" fontAlgn="base">
              <a:spcAft>
                <a:spcPts val="600"/>
              </a:spcAft>
              <a:buClr>
                <a:schemeClr val="accent6"/>
              </a:buClr>
              <a:defRPr/>
            </a:pPr>
            <a:r>
              <a:rPr lang="de-DE" sz="1300" b="1" dirty="0" smtClean="0">
                <a:solidFill>
                  <a:srgbClr val="000000"/>
                </a:solidFill>
                <a:ea typeface="Arial"/>
                <a:cs typeface="Arial"/>
              </a:rPr>
              <a:t>Schnellere Anpassung </a:t>
            </a:r>
            <a:r>
              <a:rPr lang="de-DE" sz="1300" dirty="0">
                <a:solidFill>
                  <a:srgbClr val="000000"/>
                </a:solidFill>
                <a:ea typeface="Arial"/>
                <a:cs typeface="Arial"/>
              </a:rPr>
              <a:t>an Veränderungen </a:t>
            </a:r>
            <a:r>
              <a:rPr lang="de-DE" sz="1300" dirty="0" smtClean="0">
                <a:solidFill>
                  <a:srgbClr val="000000"/>
                </a:solidFill>
                <a:ea typeface="Arial"/>
                <a:cs typeface="Arial"/>
              </a:rPr>
              <a:t>des Marktes </a:t>
            </a:r>
          </a:p>
          <a:p>
            <a:pPr marL="137160" lvl="1" indent="-137160" fontAlgn="base">
              <a:spcAft>
                <a:spcPts val="600"/>
              </a:spcAft>
              <a:buClr>
                <a:schemeClr val="accent6"/>
              </a:buClr>
              <a:defRPr/>
            </a:pPr>
            <a:r>
              <a:rPr lang="de-DE" sz="1300" b="1" dirty="0" smtClean="0">
                <a:solidFill>
                  <a:srgbClr val="000000"/>
                </a:solidFill>
                <a:ea typeface="Arial"/>
                <a:cs typeface="Arial"/>
              </a:rPr>
              <a:t>Starke Leistung</a:t>
            </a:r>
            <a:r>
              <a:rPr lang="de-DE" sz="1300" dirty="0">
                <a:solidFill>
                  <a:srgbClr val="000000"/>
                </a:solidFill>
                <a:ea typeface="Arial"/>
                <a:cs typeface="Arial"/>
              </a:rPr>
              <a:t> </a:t>
            </a:r>
            <a:r>
              <a:rPr lang="de-DE" sz="1300" dirty="0" smtClean="0">
                <a:solidFill>
                  <a:srgbClr val="000000"/>
                </a:solidFill>
                <a:ea typeface="Arial"/>
                <a:cs typeface="Arial"/>
              </a:rPr>
              <a:t>bei On-</a:t>
            </a:r>
            <a:r>
              <a:rPr lang="de-DE" sz="1300" dirty="0" err="1" smtClean="0">
                <a:solidFill>
                  <a:srgbClr val="000000"/>
                </a:solidFill>
                <a:ea typeface="Arial"/>
                <a:cs typeface="Arial"/>
              </a:rPr>
              <a:t>Premise</a:t>
            </a:r>
            <a:r>
              <a:rPr lang="de-DE" sz="1300" dirty="0" smtClean="0">
                <a:solidFill>
                  <a:srgbClr val="000000"/>
                </a:solidFill>
                <a:ea typeface="Arial"/>
                <a:cs typeface="Arial"/>
              </a:rPr>
              <a:t> </a:t>
            </a:r>
            <a:r>
              <a:rPr lang="de-DE" sz="1300" dirty="0">
                <a:solidFill>
                  <a:srgbClr val="000000"/>
                </a:solidFill>
                <a:ea typeface="Arial"/>
                <a:cs typeface="Arial"/>
              </a:rPr>
              <a:t>oder in der </a:t>
            </a:r>
            <a:r>
              <a:rPr lang="de-DE" sz="1300" dirty="0" smtClean="0">
                <a:solidFill>
                  <a:srgbClr val="000000"/>
                </a:solidFill>
                <a:ea typeface="Arial"/>
                <a:cs typeface="Arial"/>
              </a:rPr>
              <a:t>Cloud</a:t>
            </a:r>
            <a:endParaRPr lang="de-DE" sz="1300" dirty="0">
              <a:solidFill>
                <a:srgbClr val="000000"/>
              </a:solidFill>
              <a:ea typeface="Arial"/>
              <a:cs typeface="Arial"/>
            </a:endParaRPr>
          </a:p>
          <a:p>
            <a:pPr marL="137160" indent="-137160">
              <a:spcAft>
                <a:spcPts val="600"/>
              </a:spcAft>
            </a:pPr>
            <a:endParaRPr lang="en-US" sz="1300" b="1" dirty="0">
              <a:solidFill>
                <a:srgbClr val="000000"/>
              </a:solidFill>
            </a:endParaRPr>
          </a:p>
        </p:txBody>
      </p:sp>
      <p:sp>
        <p:nvSpPr>
          <p:cNvPr id="24" name="Rectangle 23"/>
          <p:cNvSpPr/>
          <p:nvPr/>
        </p:nvSpPr>
        <p:spPr>
          <a:xfrm>
            <a:off x="5829298" y="3117962"/>
            <a:ext cx="3105151" cy="2677656"/>
          </a:xfrm>
          <a:prstGeom prst="rect">
            <a:avLst/>
          </a:prstGeom>
        </p:spPr>
        <p:txBody>
          <a:bodyPr wrap="square">
            <a:spAutoFit/>
          </a:bodyPr>
          <a:lstStyle/>
          <a:p>
            <a:pPr marL="137160" indent="-137160">
              <a:spcAft>
                <a:spcPts val="600"/>
              </a:spcAft>
            </a:pPr>
            <a:r>
              <a:rPr lang="en-US" dirty="0" err="1" smtClean="0">
                <a:solidFill>
                  <a:schemeClr val="accent1"/>
                </a:solidFill>
              </a:rPr>
              <a:t>Einfacher</a:t>
            </a:r>
            <a:endParaRPr lang="en-US" sz="1600" dirty="0">
              <a:solidFill>
                <a:schemeClr val="accent1"/>
              </a:solidFill>
            </a:endParaRPr>
          </a:p>
          <a:p>
            <a:pPr marL="137160" lvl="1" indent="-137160" fontAlgn="base">
              <a:spcAft>
                <a:spcPts val="600"/>
              </a:spcAft>
              <a:buClr>
                <a:schemeClr val="accent6"/>
              </a:buClr>
              <a:defRPr/>
            </a:pPr>
            <a:r>
              <a:rPr lang="de-DE" sz="1300" b="1" dirty="0">
                <a:solidFill>
                  <a:srgbClr val="000000"/>
                </a:solidFill>
                <a:ea typeface="Arial"/>
                <a:cs typeface="Arial"/>
              </a:rPr>
              <a:t>Automatisierte </a:t>
            </a:r>
            <a:r>
              <a:rPr lang="de-DE" sz="1300" b="1" dirty="0" smtClean="0">
                <a:solidFill>
                  <a:srgbClr val="000000"/>
                </a:solidFill>
                <a:ea typeface="Arial"/>
                <a:cs typeface="Arial"/>
              </a:rPr>
              <a:t>Geschäftsprozesse </a:t>
            </a:r>
            <a:r>
              <a:rPr lang="de-DE" sz="1300" dirty="0" smtClean="0">
                <a:solidFill>
                  <a:srgbClr val="000000"/>
                </a:solidFill>
                <a:ea typeface="Arial"/>
                <a:cs typeface="Arial"/>
              </a:rPr>
              <a:t>steigern die </a:t>
            </a:r>
            <a:r>
              <a:rPr lang="de-DE" sz="1300" dirty="0">
                <a:solidFill>
                  <a:srgbClr val="000000"/>
                </a:solidFill>
                <a:ea typeface="Arial"/>
                <a:cs typeface="Arial"/>
              </a:rPr>
              <a:t>Effizienz und </a:t>
            </a:r>
            <a:r>
              <a:rPr lang="de-DE" sz="1300" dirty="0" smtClean="0">
                <a:solidFill>
                  <a:srgbClr val="000000"/>
                </a:solidFill>
                <a:ea typeface="Arial"/>
                <a:cs typeface="Arial"/>
              </a:rPr>
              <a:t>reduzieren Kosten</a:t>
            </a:r>
          </a:p>
          <a:p>
            <a:pPr marL="137160" lvl="1" indent="-137160" fontAlgn="base">
              <a:spcAft>
                <a:spcPts val="600"/>
              </a:spcAft>
              <a:buClr>
                <a:schemeClr val="accent6"/>
              </a:buClr>
              <a:defRPr/>
            </a:pPr>
            <a:r>
              <a:rPr lang="de-DE" sz="1300" b="1" dirty="0" smtClean="0">
                <a:solidFill>
                  <a:srgbClr val="000000"/>
                </a:solidFill>
                <a:ea typeface="Arial"/>
                <a:cs typeface="Arial"/>
              </a:rPr>
              <a:t>Optimieren Sie die IT-Landschaft </a:t>
            </a:r>
            <a:r>
              <a:rPr lang="de-DE" sz="1300" dirty="0" smtClean="0">
                <a:solidFill>
                  <a:srgbClr val="000000"/>
                </a:solidFill>
                <a:ea typeface="Arial"/>
                <a:cs typeface="Arial"/>
              </a:rPr>
              <a:t>und profitieren Sie von niedrigeren TCO mit einem einzigen System für Analytik und Transaktionen</a:t>
            </a:r>
          </a:p>
          <a:p>
            <a:pPr marL="137160" lvl="1" indent="-137160" fontAlgn="base">
              <a:spcAft>
                <a:spcPts val="600"/>
              </a:spcAft>
              <a:buClr>
                <a:schemeClr val="accent6"/>
              </a:buClr>
              <a:defRPr/>
            </a:pPr>
            <a:r>
              <a:rPr lang="de-DE" sz="1300" b="1" dirty="0" smtClean="0">
                <a:solidFill>
                  <a:srgbClr val="000000"/>
                </a:solidFill>
                <a:ea typeface="Arial"/>
                <a:cs typeface="Arial"/>
              </a:rPr>
              <a:t>Benutzerfreundlich </a:t>
            </a:r>
            <a:r>
              <a:rPr lang="de-DE" sz="1300" dirty="0">
                <a:solidFill>
                  <a:srgbClr val="000000"/>
                </a:solidFill>
                <a:ea typeface="Arial"/>
                <a:cs typeface="Arial"/>
              </a:rPr>
              <a:t>und auf jedem Gerät zugänglich</a:t>
            </a:r>
          </a:p>
          <a:p>
            <a:pPr marL="137160" indent="-137160">
              <a:spcAft>
                <a:spcPts val="600"/>
              </a:spcAft>
            </a:pPr>
            <a:endParaRPr lang="en-US" sz="1300" b="1" dirty="0">
              <a:solidFill>
                <a:srgbClr val="000000"/>
              </a:solidFill>
            </a:endParaRPr>
          </a:p>
        </p:txBody>
      </p:sp>
      <p:grpSp>
        <p:nvGrpSpPr>
          <p:cNvPr id="11" name="Group 24"/>
          <p:cNvGrpSpPr/>
          <p:nvPr/>
        </p:nvGrpSpPr>
        <p:grpSpPr>
          <a:xfrm>
            <a:off x="7973011" y="302959"/>
            <a:ext cx="894542" cy="802827"/>
            <a:chOff x="988772" y="3494532"/>
            <a:chExt cx="651052" cy="648441"/>
          </a:xfrm>
        </p:grpSpPr>
        <p:sp>
          <p:nvSpPr>
            <p:cNvPr id="12" name="Oval 11"/>
            <p:cNvSpPr/>
            <p:nvPr/>
          </p:nvSpPr>
          <p:spPr bwMode="gray">
            <a:xfrm>
              <a:off x="1024890" y="3512887"/>
              <a:ext cx="571500" cy="586673"/>
            </a:xfrm>
            <a:prstGeom prst="ellips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pic>
          <p:nvPicPr>
            <p:cNvPr id="13" name="Picture 12" descr="InMemory.png"/>
            <p:cNvPicPr>
              <a:picLocks/>
            </p:cNvPicPr>
            <p:nvPr/>
          </p:nvPicPr>
          <p:blipFill>
            <a:blip r:embed="rId5" cstate="email">
              <a:extLst>
                <a:ext uri="{28A0092B-C50C-407E-A947-70E740481C1C}">
                  <a14:useLocalDpi xmlns:a14="http://schemas.microsoft.com/office/drawing/2010/main"/>
                </a:ext>
              </a:extLst>
            </a:blip>
            <a:stretch>
              <a:fillRect/>
            </a:stretch>
          </p:blipFill>
          <p:spPr>
            <a:xfrm>
              <a:off x="988772" y="3494532"/>
              <a:ext cx="651052" cy="648441"/>
            </a:xfrm>
            <a:prstGeom prst="rect">
              <a:avLst/>
            </a:prstGeom>
          </p:spPr>
        </p:pic>
      </p:grpSp>
    </p:spTree>
    <p:extLst>
      <p:ext uri="{BB962C8B-B14F-4D97-AF65-F5344CB8AC3E}">
        <p14:creationId xmlns:p14="http://schemas.microsoft.com/office/powerpoint/2010/main" val="104115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0" dirty="0" smtClean="0"/>
              <a:t>SAP </a:t>
            </a:r>
            <a:r>
              <a:rPr lang="de-DE" b="0" dirty="0" smtClean="0">
                <a:solidFill>
                  <a:srgbClr val="000000">
                    <a:lumMod val="65000"/>
                    <a:lumOff val="35000"/>
                  </a:srgbClr>
                </a:solidFill>
              </a:rPr>
              <a:t>Business One und SAP HANA</a:t>
            </a:r>
            <a:endParaRPr lang="de-DE" b="0" dirty="0"/>
          </a:p>
        </p:txBody>
      </p:sp>
      <p:grpSp>
        <p:nvGrpSpPr>
          <p:cNvPr id="63" name="Group 24"/>
          <p:cNvGrpSpPr/>
          <p:nvPr/>
        </p:nvGrpSpPr>
        <p:grpSpPr>
          <a:xfrm>
            <a:off x="7973011" y="302959"/>
            <a:ext cx="894542" cy="802827"/>
            <a:chOff x="988772" y="3494532"/>
            <a:chExt cx="651052" cy="648441"/>
          </a:xfrm>
        </p:grpSpPr>
        <p:sp>
          <p:nvSpPr>
            <p:cNvPr id="64" name="Oval 63"/>
            <p:cNvSpPr/>
            <p:nvPr/>
          </p:nvSpPr>
          <p:spPr bwMode="gray">
            <a:xfrm>
              <a:off x="1024890" y="3512887"/>
              <a:ext cx="571500" cy="586673"/>
            </a:xfrm>
            <a:prstGeom prst="ellips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pic>
          <p:nvPicPr>
            <p:cNvPr id="65" name="Picture 64" descr="InMemory.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988772" y="3494532"/>
              <a:ext cx="651052" cy="648441"/>
            </a:xfrm>
            <a:prstGeom prst="rect">
              <a:avLst/>
            </a:prstGeom>
          </p:spPr>
        </p:pic>
      </p:grpSp>
      <p:graphicFrame>
        <p:nvGraphicFramePr>
          <p:cNvPr id="36" name="Table 35"/>
          <p:cNvGraphicFramePr>
            <a:graphicFrameLocks noGrp="1"/>
          </p:cNvGraphicFramePr>
          <p:nvPr>
            <p:extLst>
              <p:ext uri="{D42A27DB-BD31-4B8C-83A1-F6EECF244321}">
                <p14:modId xmlns:p14="http://schemas.microsoft.com/office/powerpoint/2010/main" val="2571680395"/>
              </p:ext>
            </p:extLst>
          </p:nvPr>
        </p:nvGraphicFramePr>
        <p:xfrm>
          <a:off x="288504" y="4086430"/>
          <a:ext cx="8675984" cy="2355858"/>
        </p:xfrm>
        <a:graphic>
          <a:graphicData uri="http://schemas.openxmlformats.org/drawingml/2006/table">
            <a:tbl>
              <a:tblPr firstRow="1" bandRow="1">
                <a:tableStyleId>{2D5ABB26-0587-4C30-8999-92F81FD0307C}</a:tableStyleId>
              </a:tblPr>
              <a:tblGrid>
                <a:gridCol w="4189247"/>
                <a:gridCol w="4486737"/>
              </a:tblGrid>
              <a:tr h="198447">
                <a:tc>
                  <a:txBody>
                    <a:bodyPr/>
                    <a:lstStyle/>
                    <a:p>
                      <a:pPr marL="0" indent="0" algn="l">
                        <a:spcBef>
                          <a:spcPts val="600"/>
                        </a:spcBef>
                        <a:buFont typeface="Arial" pitchFamily="34" charset="0"/>
                        <a:buNone/>
                      </a:pPr>
                      <a:r>
                        <a:rPr lang="de-DE" sz="1600" b="0" u="none" baseline="0" noProof="0" dirty="0" smtClean="0">
                          <a:solidFill>
                            <a:schemeClr val="accent1"/>
                          </a:solidFill>
                        </a:rPr>
                        <a:t>Hauptfunktionen: </a:t>
                      </a:r>
                      <a:endParaRPr lang="de-DE" sz="1600" b="0" u="none" kern="1200" baseline="0" noProof="0" dirty="0" smtClean="0">
                        <a:solidFill>
                          <a:schemeClr val="accent1"/>
                        </a:solidFill>
                        <a:latin typeface="+mn-lt"/>
                        <a:ea typeface="+mn-ea"/>
                        <a:cs typeface="+mn-cs"/>
                      </a:endParaRPr>
                    </a:p>
                  </a:txBody>
                  <a:tcPr marL="72000" marR="72000" marT="0" marB="0"/>
                </a:tc>
                <a:tc>
                  <a:txBody>
                    <a:bodyPr/>
                    <a:lstStyle/>
                    <a:p>
                      <a:pPr marL="0" indent="0" algn="l">
                        <a:spcBef>
                          <a:spcPts val="600"/>
                        </a:spcBef>
                        <a:buFont typeface="Arial" pitchFamily="34" charset="0"/>
                        <a:buNone/>
                      </a:pPr>
                      <a:r>
                        <a:rPr lang="de-DE" sz="1600" b="0" u="none" baseline="0" noProof="0" dirty="0" smtClean="0">
                          <a:solidFill>
                            <a:schemeClr val="accent1"/>
                          </a:solidFill>
                        </a:rPr>
                        <a:t>Hauptfunktionen</a:t>
                      </a:r>
                      <a:r>
                        <a:rPr lang="de-DE" sz="1600" b="0" i="0" u="none" strike="noStrike" kern="1200" baseline="0" noProof="0" dirty="0" smtClean="0">
                          <a:solidFill>
                            <a:schemeClr val="accent1"/>
                          </a:solidFill>
                          <a:latin typeface="+mn-lt"/>
                          <a:ea typeface="+mn-ea"/>
                          <a:cs typeface="+mn-cs"/>
                        </a:rPr>
                        <a:t>:</a:t>
                      </a:r>
                    </a:p>
                  </a:txBody>
                  <a:tcPr marL="72000" marR="72000" marT="0" marB="0"/>
                </a:tc>
              </a:tr>
              <a:tr h="978472">
                <a:tc>
                  <a:txBody>
                    <a:bodyPr/>
                    <a:lstStyle/>
                    <a:p>
                      <a:pPr marL="179388" indent="-179388">
                        <a:spcBef>
                          <a:spcPts val="200"/>
                        </a:spcBef>
                        <a:buClr>
                          <a:schemeClr val="accent1"/>
                        </a:buClr>
                        <a:buFont typeface="Arial" pitchFamily="34" charset="0"/>
                        <a:buChar char="•"/>
                        <a:tabLst>
                          <a:tab pos="179388" algn="l"/>
                        </a:tabLst>
                      </a:pPr>
                      <a:r>
                        <a:rPr lang="de-DE" sz="1200" b="0" i="0" u="none" strike="noStrike" kern="1200" baseline="0" noProof="0" dirty="0" smtClean="0">
                          <a:solidFill>
                            <a:schemeClr val="tx1"/>
                          </a:solidFill>
                          <a:latin typeface="+mn-lt"/>
                          <a:ea typeface="+mn-ea"/>
                          <a:cs typeface="+mn-cs"/>
                        </a:rPr>
                        <a:t>Enterprise Search</a:t>
                      </a:r>
                    </a:p>
                    <a:p>
                      <a:pPr marL="179388" indent="-179388">
                        <a:spcBef>
                          <a:spcPts val="200"/>
                        </a:spcBef>
                        <a:buClr>
                          <a:schemeClr val="accent1"/>
                        </a:buClr>
                        <a:buFont typeface="Arial" pitchFamily="34" charset="0"/>
                        <a:buChar char="•"/>
                        <a:tabLst>
                          <a:tab pos="179388" algn="l"/>
                        </a:tabLst>
                      </a:pPr>
                      <a:r>
                        <a:rPr lang="de-DE" sz="1200" b="0" i="0" u="none" strike="noStrike" kern="1200" baseline="0" noProof="0" dirty="0" smtClean="0">
                          <a:solidFill>
                            <a:schemeClr val="tx1"/>
                          </a:solidFill>
                          <a:latin typeface="+mn-lt"/>
                          <a:ea typeface="+mn-ea"/>
                          <a:cs typeface="+mn-cs"/>
                        </a:rPr>
                        <a:t>Dashboards und Analysen </a:t>
                      </a:r>
                    </a:p>
                    <a:p>
                      <a:pPr marL="179388" indent="-179388">
                        <a:spcBef>
                          <a:spcPts val="200"/>
                        </a:spcBef>
                        <a:buClr>
                          <a:schemeClr val="accent1"/>
                        </a:buClr>
                        <a:buFont typeface="Arial" pitchFamily="34" charset="0"/>
                        <a:buChar char="•"/>
                        <a:tabLst>
                          <a:tab pos="179388" algn="l"/>
                        </a:tabLst>
                      </a:pPr>
                      <a:r>
                        <a:rPr lang="de-DE" sz="1200" b="0" i="0" u="none" strike="noStrike" kern="1200" baseline="0" noProof="0" dirty="0" smtClean="0">
                          <a:solidFill>
                            <a:schemeClr val="tx1"/>
                          </a:solidFill>
                          <a:latin typeface="+mn-lt"/>
                          <a:ea typeface="+mn-ea"/>
                          <a:cs typeface="+mn-cs"/>
                        </a:rPr>
                        <a:t>Interaktives Ad-hoc-Reporting</a:t>
                      </a:r>
                    </a:p>
                  </a:txBody>
                  <a:tcPr marL="72000" marR="72000" marT="36000" marB="0"/>
                </a:tc>
                <a:tc>
                  <a:txBody>
                    <a:bodyPr/>
                    <a:lstStyle/>
                    <a:p>
                      <a:pPr marL="179388" indent="-179388">
                        <a:spcBef>
                          <a:spcPts val="200"/>
                        </a:spcBef>
                        <a:buClr>
                          <a:schemeClr val="accent1"/>
                        </a:buClr>
                        <a:buFont typeface="Arial" pitchFamily="34" charset="0"/>
                        <a:buChar char="•"/>
                        <a:tabLst>
                          <a:tab pos="179388" algn="l"/>
                        </a:tabLst>
                      </a:pPr>
                      <a:r>
                        <a:rPr lang="de-DE" sz="1200" b="0" i="0" u="none" strike="noStrike" kern="1200" baseline="0" noProof="0" dirty="0" smtClean="0">
                          <a:solidFill>
                            <a:schemeClr val="tx1"/>
                          </a:solidFill>
                          <a:latin typeface="+mn-lt"/>
                          <a:ea typeface="+mn-ea"/>
                          <a:cs typeface="+mn-cs"/>
                        </a:rPr>
                        <a:t>Enterprise Search</a:t>
                      </a:r>
                    </a:p>
                    <a:p>
                      <a:pPr marL="179388" indent="-179388">
                        <a:spcBef>
                          <a:spcPts val="200"/>
                        </a:spcBef>
                        <a:buClr>
                          <a:schemeClr val="accent1"/>
                        </a:buClr>
                        <a:buFont typeface="Arial" pitchFamily="34" charset="0"/>
                        <a:buChar char="•"/>
                        <a:tabLst>
                          <a:tab pos="179388" algn="l"/>
                        </a:tabLst>
                      </a:pPr>
                      <a:r>
                        <a:rPr lang="de-DE" sz="1200" b="0" i="0" u="none" strike="noStrike" kern="1200" baseline="0" noProof="0" dirty="0" smtClean="0">
                          <a:solidFill>
                            <a:schemeClr val="tx1"/>
                          </a:solidFill>
                          <a:latin typeface="+mn-lt"/>
                          <a:ea typeface="+mn-ea"/>
                          <a:cs typeface="+mn-cs"/>
                        </a:rPr>
                        <a:t>Dashboards und Analysen </a:t>
                      </a:r>
                    </a:p>
                    <a:p>
                      <a:pPr marL="179388" marR="0" indent="-179388" algn="l" defTabSz="914400" rtl="0" eaLnBrk="1" fontAlgn="auto" latinLnBrk="0" hangingPunct="1">
                        <a:lnSpc>
                          <a:spcPct val="100000"/>
                        </a:lnSpc>
                        <a:spcBef>
                          <a:spcPts val="200"/>
                        </a:spcBef>
                        <a:spcAft>
                          <a:spcPts val="0"/>
                        </a:spcAft>
                        <a:buClr>
                          <a:schemeClr val="accent1"/>
                        </a:buClr>
                        <a:buSzTx/>
                        <a:buFont typeface="Arial" pitchFamily="34" charset="0"/>
                        <a:buChar char="•"/>
                        <a:tabLst>
                          <a:tab pos="179388" algn="l"/>
                        </a:tabLst>
                        <a:defRPr/>
                      </a:pPr>
                      <a:r>
                        <a:rPr lang="de-DE" sz="1200" b="0" i="0" u="none" strike="noStrike" kern="1200" baseline="0" noProof="0" dirty="0" smtClean="0">
                          <a:solidFill>
                            <a:schemeClr val="tx1"/>
                          </a:solidFill>
                          <a:latin typeface="+mn-lt"/>
                          <a:ea typeface="+mn-ea"/>
                          <a:cs typeface="+mn-cs"/>
                        </a:rPr>
                        <a:t>Interaktives Ad-hoc-Reporting</a:t>
                      </a:r>
                    </a:p>
                    <a:p>
                      <a:pPr marL="179388" indent="-179388">
                        <a:spcBef>
                          <a:spcPts val="200"/>
                        </a:spcBef>
                        <a:buClr>
                          <a:schemeClr val="accent1"/>
                        </a:buClr>
                        <a:buFont typeface="Arial" pitchFamily="34" charset="0"/>
                        <a:buChar char="•"/>
                      </a:pPr>
                      <a:r>
                        <a:rPr lang="de-DE" sz="1200" b="0" i="0" u="none" strike="noStrike" kern="1200" baseline="0" noProof="0" dirty="0" smtClean="0">
                          <a:solidFill>
                            <a:schemeClr val="tx1"/>
                          </a:solidFill>
                          <a:latin typeface="+mn-lt"/>
                          <a:ea typeface="+mn-ea"/>
                          <a:cs typeface="+mn-cs"/>
                        </a:rPr>
                        <a:t>Detailanalyse</a:t>
                      </a:r>
                    </a:p>
                    <a:p>
                      <a:pPr marL="179388" indent="-179388">
                        <a:spcBef>
                          <a:spcPts val="200"/>
                        </a:spcBef>
                        <a:buClr>
                          <a:schemeClr val="accent1"/>
                        </a:buClr>
                        <a:buFont typeface="Arial" pitchFamily="34" charset="0"/>
                        <a:buChar char="•"/>
                      </a:pPr>
                      <a:r>
                        <a:rPr lang="de-DE" sz="1200" b="0" i="0" u="none" strike="noStrike" kern="1200" baseline="0" noProof="0" dirty="0" smtClean="0">
                          <a:solidFill>
                            <a:schemeClr val="tx1"/>
                          </a:solidFill>
                          <a:latin typeface="+mn-lt"/>
                          <a:ea typeface="+mn-ea"/>
                          <a:cs typeface="+mn-cs"/>
                        </a:rPr>
                        <a:t>Extreme Apps (erweitertes ATP und Cashflow-Prognose)</a:t>
                      </a:r>
                      <a:endParaRPr lang="de-DE" sz="1200" b="0" noProof="0" dirty="0">
                        <a:solidFill>
                          <a:schemeClr val="tx1"/>
                        </a:solidFill>
                      </a:endParaRPr>
                    </a:p>
                  </a:txBody>
                  <a:tcPr marL="72000" marR="72000" marT="36000" marB="0"/>
                </a:tc>
              </a:tr>
              <a:tr h="265415">
                <a:tc>
                  <a:txBody>
                    <a:bodyPr/>
                    <a:lstStyle/>
                    <a:p>
                      <a:pPr marL="179388" marR="0" indent="-179388" algn="l" defTabSz="914400" rtl="0" eaLnBrk="1" fontAlgn="auto" latinLnBrk="0" hangingPunct="1">
                        <a:lnSpc>
                          <a:spcPct val="100000"/>
                        </a:lnSpc>
                        <a:spcBef>
                          <a:spcPts val="300"/>
                        </a:spcBef>
                        <a:spcAft>
                          <a:spcPts val="0"/>
                        </a:spcAft>
                        <a:buClr>
                          <a:schemeClr val="accent1"/>
                        </a:buClr>
                        <a:buSzTx/>
                        <a:buFont typeface="Wingdings" pitchFamily="2" charset="2"/>
                        <a:buNone/>
                        <a:tabLst>
                          <a:tab pos="179388" algn="l"/>
                        </a:tabLst>
                        <a:defRPr/>
                      </a:pPr>
                      <a:r>
                        <a:rPr lang="de-DE" sz="1600" b="0" u="none" kern="0" noProof="0" dirty="0" smtClean="0">
                          <a:solidFill>
                            <a:schemeClr val="accent1"/>
                          </a:solidFill>
                          <a:ea typeface="Arial Unicode MS" pitchFamily="34" charset="-128"/>
                          <a:cs typeface="Arial Unicode MS" pitchFamily="34" charset="-128"/>
                        </a:rPr>
                        <a:t>Vorteile</a:t>
                      </a:r>
                      <a:endParaRPr lang="de-DE" sz="1600" b="0" u="none" noProof="0" dirty="0">
                        <a:solidFill>
                          <a:schemeClr val="accent1"/>
                        </a:solidFill>
                      </a:endParaRPr>
                    </a:p>
                  </a:txBody>
                  <a:tcPr marL="72000" marR="72000" marT="72000" marB="0"/>
                </a:tc>
                <a:tc>
                  <a:txBody>
                    <a:bodyPr/>
                    <a:lstStyle/>
                    <a:p>
                      <a:pPr marL="179388" marR="0" lvl="0" indent="-179388" algn="l" defTabSz="914400" rtl="0" eaLnBrk="1" fontAlgn="auto" latinLnBrk="0" hangingPunct="1">
                        <a:lnSpc>
                          <a:spcPct val="100000"/>
                        </a:lnSpc>
                        <a:spcBef>
                          <a:spcPts val="300"/>
                        </a:spcBef>
                        <a:spcAft>
                          <a:spcPts val="0"/>
                        </a:spcAft>
                        <a:buClr>
                          <a:srgbClr val="F0AB00"/>
                        </a:buClr>
                        <a:buSzTx/>
                        <a:buFont typeface="Wingdings" pitchFamily="2" charset="2"/>
                        <a:buNone/>
                        <a:tabLst>
                          <a:tab pos="179388" algn="l"/>
                        </a:tabLst>
                        <a:defRPr/>
                      </a:pPr>
                      <a:r>
                        <a:rPr kumimoji="0" lang="de-DE" sz="1600" b="0" i="0" u="none" strike="noStrike" kern="0" cap="none" spc="0" normalizeH="0" baseline="0" noProof="0" dirty="0" smtClean="0">
                          <a:ln>
                            <a:noFill/>
                          </a:ln>
                          <a:solidFill>
                            <a:schemeClr val="accent1"/>
                          </a:solidFill>
                          <a:effectLst/>
                          <a:uLnTx/>
                          <a:uFillTx/>
                          <a:latin typeface="+mn-lt"/>
                          <a:ea typeface="Arial Unicode MS" pitchFamily="34" charset="-128"/>
                          <a:cs typeface="Arial Unicode MS" pitchFamily="34" charset="-128"/>
                        </a:rPr>
                        <a:t>Vorteile</a:t>
                      </a:r>
                      <a:endParaRPr lang="de-DE" sz="1400" b="0" u="none" noProof="0" dirty="0">
                        <a:solidFill>
                          <a:schemeClr val="accent1"/>
                        </a:solidFill>
                      </a:endParaRPr>
                    </a:p>
                  </a:txBody>
                  <a:tcPr marL="72000" marR="72000" marT="72000" marB="0"/>
                </a:tc>
              </a:tr>
              <a:tr h="744178">
                <a:tc>
                  <a:txBody>
                    <a:bodyPr/>
                    <a:lstStyle/>
                    <a:p>
                      <a:pPr marL="0" marR="0" indent="0" algn="l" defTabSz="914400" rtl="0" eaLnBrk="1" fontAlgn="auto" latinLnBrk="0" hangingPunct="1">
                        <a:lnSpc>
                          <a:spcPct val="100000"/>
                        </a:lnSpc>
                        <a:spcBef>
                          <a:spcPts val="300"/>
                        </a:spcBef>
                        <a:spcAft>
                          <a:spcPts val="0"/>
                        </a:spcAft>
                        <a:buClr>
                          <a:schemeClr val="accent1"/>
                        </a:buClr>
                        <a:buSzTx/>
                        <a:buFont typeface="Wingdings" pitchFamily="2" charset="2"/>
                        <a:buNone/>
                        <a:tabLst>
                          <a:tab pos="0" algn="l"/>
                        </a:tabLst>
                        <a:defRPr/>
                      </a:pPr>
                      <a:r>
                        <a:rPr lang="de-DE" sz="1200" noProof="0" dirty="0" smtClean="0"/>
                        <a:t>Schnelle und flexible</a:t>
                      </a:r>
                      <a:r>
                        <a:rPr lang="de-DE" sz="1200" baseline="0" noProof="0" dirty="0" smtClean="0"/>
                        <a:t> </a:t>
                      </a:r>
                      <a:r>
                        <a:rPr lang="de-DE" sz="1200" baseline="0" noProof="0" dirty="0" smtClean="0">
                          <a:solidFill>
                            <a:schemeClr val="tx1"/>
                          </a:solidFill>
                        </a:rPr>
                        <a:t>analytische Funktionen auf </a:t>
                      </a:r>
                      <a:r>
                        <a:rPr lang="de-DE" sz="1200" noProof="0" dirty="0" smtClean="0"/>
                        <a:t>einer In-Memory-Datenbank, neben einem transaktionalen Server </a:t>
                      </a:r>
                      <a:endParaRPr lang="de-DE" sz="1400" b="0" noProof="0" dirty="0"/>
                    </a:p>
                  </a:txBody>
                  <a:tcPr marL="72000" marR="72000" marT="0" marB="0"/>
                </a:tc>
                <a:tc>
                  <a:txBody>
                    <a:bodyPr/>
                    <a:lstStyle/>
                    <a:p>
                      <a:pPr marL="0" marR="0" lvl="0" indent="0" algn="l" defTabSz="914400" rtl="0" eaLnBrk="1" fontAlgn="auto" latinLnBrk="0" hangingPunct="1">
                        <a:lnSpc>
                          <a:spcPct val="100000"/>
                        </a:lnSpc>
                        <a:spcBef>
                          <a:spcPts val="300"/>
                        </a:spcBef>
                        <a:spcAft>
                          <a:spcPts val="0"/>
                        </a:spcAft>
                        <a:buClr>
                          <a:srgbClr val="F0AB00"/>
                        </a:buClr>
                        <a:buSzTx/>
                        <a:buFont typeface="Wingdings" pitchFamily="2" charset="2"/>
                        <a:buNone/>
                        <a:tabLst>
                          <a:tab pos="85725" algn="l"/>
                        </a:tabLst>
                        <a:defRPr/>
                      </a:pPr>
                      <a:r>
                        <a:rPr lang="de-DE" sz="1200" noProof="0" dirty="0" smtClean="0">
                          <a:solidFill>
                            <a:schemeClr val="tx1"/>
                          </a:solidFill>
                        </a:rPr>
                        <a:t>Analysen in Echtzeit, innovative Szenarien und hoher Transaktionsdurchsatz auf der SAP-HANA-Plattform</a:t>
                      </a:r>
                    </a:p>
                  </a:txBody>
                  <a:tcPr marL="72000" marR="72000" marT="0" marB="0"/>
                </a:tc>
              </a:tr>
            </a:tbl>
          </a:graphicData>
        </a:graphic>
      </p:graphicFrame>
      <p:cxnSp>
        <p:nvCxnSpPr>
          <p:cNvPr id="40" name="Straight Connector 39"/>
          <p:cNvCxnSpPr/>
          <p:nvPr/>
        </p:nvCxnSpPr>
        <p:spPr>
          <a:xfrm flipV="1">
            <a:off x="4435935" y="1710776"/>
            <a:ext cx="7951" cy="4248000"/>
          </a:xfrm>
          <a:prstGeom prst="line">
            <a:avLst/>
          </a:prstGeom>
          <a:ln w="952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4" name="Text Placeholder 7"/>
          <p:cNvSpPr txBox="1">
            <a:spLocks/>
          </p:cNvSpPr>
          <p:nvPr/>
        </p:nvSpPr>
        <p:spPr>
          <a:xfrm>
            <a:off x="324000" y="1540524"/>
            <a:ext cx="3981299" cy="550672"/>
          </a:xfrm>
          <a:prstGeom prst="rect">
            <a:avLst/>
          </a:prstGeom>
          <a:noFill/>
          <a:ln w="19050">
            <a:noFill/>
          </a:ln>
          <a:effectLst/>
        </p:spPr>
        <p:txBody>
          <a:bodyPr lIns="72000" tIns="72000" rIns="72000" bIns="108000"/>
          <a:lstStyle/>
          <a:p>
            <a:pPr algn="ctr">
              <a:lnSpc>
                <a:spcPts val="1800"/>
              </a:lnSpc>
              <a:spcBef>
                <a:spcPts val="1200"/>
              </a:spcBef>
              <a:buClr>
                <a:schemeClr val="accent1"/>
              </a:buClr>
              <a:buSzPct val="80000"/>
              <a:defRPr/>
            </a:pPr>
            <a:r>
              <a:rPr lang="en-US" sz="1600" dirty="0">
                <a:latin typeface="+mn-lt"/>
              </a:rPr>
              <a:t>SAP Business One Analytics powered by SAP HANA</a:t>
            </a:r>
          </a:p>
        </p:txBody>
      </p:sp>
      <p:sp>
        <p:nvSpPr>
          <p:cNvPr id="47" name="Text Placeholder 7"/>
          <p:cNvSpPr txBox="1">
            <a:spLocks/>
          </p:cNvSpPr>
          <p:nvPr/>
        </p:nvSpPr>
        <p:spPr>
          <a:xfrm>
            <a:off x="4691930" y="1620034"/>
            <a:ext cx="4260115" cy="550672"/>
          </a:xfrm>
          <a:prstGeom prst="rect">
            <a:avLst/>
          </a:prstGeom>
          <a:noFill/>
          <a:ln w="19050">
            <a:noFill/>
          </a:ln>
          <a:effectLst/>
        </p:spPr>
        <p:txBody>
          <a:bodyPr lIns="72000" tIns="72000" rIns="72000" bIns="108000"/>
          <a:lstStyle/>
          <a:p>
            <a:pPr>
              <a:lnSpc>
                <a:spcPts val="1800"/>
              </a:lnSpc>
              <a:spcBef>
                <a:spcPts val="1200"/>
              </a:spcBef>
              <a:buClr>
                <a:schemeClr val="accent1"/>
              </a:buClr>
              <a:buSzPct val="80000"/>
              <a:defRPr/>
            </a:pPr>
            <a:r>
              <a:rPr lang="en-US" sz="1600" dirty="0" smtClean="0">
                <a:latin typeface="+mn-lt"/>
              </a:rPr>
              <a:t>SAP Business One, Version </a:t>
            </a:r>
            <a:r>
              <a:rPr lang="en-US" sz="1600" dirty="0" err="1" smtClean="0">
                <a:latin typeface="+mn-lt"/>
              </a:rPr>
              <a:t>für</a:t>
            </a:r>
            <a:r>
              <a:rPr lang="en-US" sz="1600" dirty="0" smtClean="0">
                <a:latin typeface="+mn-lt"/>
              </a:rPr>
              <a:t> SAP HANA</a:t>
            </a:r>
          </a:p>
        </p:txBody>
      </p:sp>
      <p:pic>
        <p:nvPicPr>
          <p:cNvPr id="53" name="Picture 4" descr="C:\Users\d030215\Desktop\PPT\b1h.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4242" y="2342738"/>
            <a:ext cx="2245681" cy="160853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C:\Users\d030215\Desktop\PPT\b1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5980" y="2342738"/>
            <a:ext cx="2744721" cy="161317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3"/>
          <p:cNvCxnSpPr/>
          <p:nvPr/>
        </p:nvCxnSpPr>
        <p:spPr>
          <a:xfrm flipV="1">
            <a:off x="314425" y="2130840"/>
            <a:ext cx="3990874" cy="63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
          <p:cNvCxnSpPr/>
          <p:nvPr/>
        </p:nvCxnSpPr>
        <p:spPr>
          <a:xfrm>
            <a:off x="4592375" y="2130840"/>
            <a:ext cx="4202604" cy="6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16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Haftungsausschluss</a:t>
            </a:r>
            <a:endParaRPr lang="de-DE" dirty="0"/>
          </a:p>
        </p:txBody>
      </p:sp>
      <p:sp>
        <p:nvSpPr>
          <p:cNvPr id="7" name="Text Placeholder 3"/>
          <p:cNvSpPr>
            <a:spLocks noGrp="1"/>
          </p:cNvSpPr>
          <p:nvPr>
            <p:ph type="body" sz="quarter" idx="4294967295"/>
          </p:nvPr>
        </p:nvSpPr>
        <p:spPr>
          <a:xfrm>
            <a:off x="357795" y="1692275"/>
            <a:ext cx="8494713" cy="3832225"/>
          </a:xfrm>
        </p:spPr>
        <p:txBody>
          <a:bodyPr/>
          <a:lstStyle/>
          <a:p>
            <a:r>
              <a:rPr lang="de-DE" sz="1300" b="0" dirty="0" smtClean="0"/>
              <a:t>Die in dieser Präsentation enthaltenen Informationen sind Eigentum von SAP und vertraulich zu behandeln. Eine Weitergabe an Dritte ohne Einverständnis von SAP ist nicht gestattet. Diese Präsentation unterliegt nicht den Regelungen Ihres Kauf-, Miet- oder Subskriptionsvertrages mit SAP. SAP ist nicht verpflichtet, die Inhalte dieser Präsentation (oder von Dokumenten, auf welche in dieser Präsentation verwiesen wird) zu verwirklichen, oder in dieser Präsentation beschriebene Geschäftsmodelle, Strategien oder Funktionalitäten umzusetzen oder zu entwickeln. Diese Präsentation, die SAP-Geschäftsstrategie und mögliche zukünftige Entwicklungen, Produkte, Plattformen oder Funktionalitäten können von SAP jederzeit ohne Begründung geändert werden, ohne dass dies von SAP bekannt gegeben werden muss. Die Informationen in dieser Präsentation begründen keine Verpflichtung seitens SAP, bestimmte Funktionalitäten, Materialien oder Software-Code zu liefern. Diese Präsentation wird ohne jede Gewährleistung seitens SAP bezüglich der Richtigkeit und Nutzung der enthaltenen Information und Angaben zur Verfügung gestellt. Dieses Dokument dient ausschliesslich zu Informationszwecken. SAP übernimmt keine Haftung für Fehler in diesem Dokument, es sei denn, dass Schäden durch Vorsatz oder grobe Fahrlässigkeit seitens SAP verursacht wurden.</a:t>
            </a:r>
            <a:br>
              <a:rPr lang="de-DE" sz="1300" b="0" dirty="0" smtClean="0"/>
            </a:br>
            <a:r>
              <a:rPr lang="de-DE" sz="1300" b="0" dirty="0" smtClean="0"/>
              <a:t/>
            </a:r>
            <a:br>
              <a:rPr lang="de-DE" sz="1300" b="0" dirty="0" smtClean="0"/>
            </a:br>
            <a:r>
              <a:rPr lang="de-DE" sz="1300" b="0" dirty="0" smtClean="0"/>
              <a:t>Vorausschauende Aussagen und Informationen in dieser Präsentation unterliegen verschiedenen Risiken und Unsicherheiten, von denen viele außerhalb des Einflussbereichs von SAP liegen. Daher können tatsächliche Ergebnisse und Vorgehensweisen von den Aussagen und Informationen in dieser Präsentation abweichen. Lesern wird empfohlen, den Aussagen in dieser  Präsentation kein unangemessen hohes Vertrauen zu schenken. Insbesondere sollten die Inhalte dieser Präsentation nicht als Basis für den Erwerb von SAP-Produkten dienen.</a:t>
            </a:r>
          </a:p>
          <a:p>
            <a:endParaRPr lang="de-DE" sz="1400" b="0" dirty="0"/>
          </a:p>
        </p:txBody>
      </p:sp>
    </p:spTree>
    <p:extLst>
      <p:ext uri="{BB962C8B-B14F-4D97-AF65-F5344CB8AC3E}">
        <p14:creationId xmlns:p14="http://schemas.microsoft.com/office/powerpoint/2010/main" val="221836549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b="0" dirty="0" smtClean="0"/>
              <a:t>YouTube-Videos: Apps für die Version für SAP HANA </a:t>
            </a:r>
            <a:endParaRPr lang="de-DE" sz="2000" b="0" dirty="0"/>
          </a:p>
        </p:txBody>
      </p:sp>
      <p:grpSp>
        <p:nvGrpSpPr>
          <p:cNvPr id="10" name="Group 24"/>
          <p:cNvGrpSpPr/>
          <p:nvPr/>
        </p:nvGrpSpPr>
        <p:grpSpPr>
          <a:xfrm>
            <a:off x="7973011" y="302959"/>
            <a:ext cx="894542" cy="802827"/>
            <a:chOff x="988772" y="3494532"/>
            <a:chExt cx="651052" cy="648441"/>
          </a:xfrm>
        </p:grpSpPr>
        <p:sp>
          <p:nvSpPr>
            <p:cNvPr id="11" name="Oval 10"/>
            <p:cNvSpPr/>
            <p:nvPr/>
          </p:nvSpPr>
          <p:spPr bwMode="gray">
            <a:xfrm>
              <a:off x="1024890" y="3512887"/>
              <a:ext cx="571500" cy="586673"/>
            </a:xfrm>
            <a:prstGeom prst="ellips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pic>
          <p:nvPicPr>
            <p:cNvPr id="13" name="Picture 12" descr="InMemory.png"/>
            <p:cNvPicPr>
              <a:picLocks/>
            </p:cNvPicPr>
            <p:nvPr/>
          </p:nvPicPr>
          <p:blipFill>
            <a:blip r:embed="rId2" cstate="email">
              <a:extLst>
                <a:ext uri="{28A0092B-C50C-407E-A947-70E740481C1C}">
                  <a14:useLocalDpi xmlns:a14="http://schemas.microsoft.com/office/drawing/2010/main"/>
                </a:ext>
              </a:extLst>
            </a:blip>
            <a:stretch>
              <a:fillRect/>
            </a:stretch>
          </p:blipFill>
          <p:spPr>
            <a:xfrm>
              <a:off x="988772" y="3494532"/>
              <a:ext cx="651052" cy="648441"/>
            </a:xfrm>
            <a:prstGeom prst="rect">
              <a:avLst/>
            </a:prstGeom>
          </p:spPr>
        </p:pic>
      </p:grpSp>
      <p:sp>
        <p:nvSpPr>
          <p:cNvPr id="20" name="Content Placeholder 2"/>
          <p:cNvSpPr txBox="1">
            <a:spLocks/>
          </p:cNvSpPr>
          <p:nvPr/>
        </p:nvSpPr>
        <p:spPr bwMode="gray">
          <a:xfrm>
            <a:off x="5581993" y="3824910"/>
            <a:ext cx="3096344" cy="2340394"/>
          </a:xfrm>
          <a:prstGeom prst="rect">
            <a:avLst/>
          </a:prstGeom>
          <a:solidFill>
            <a:schemeClr val="bg1"/>
          </a:solidFill>
          <a:effectLst/>
        </p:spPr>
        <p:txBody>
          <a:bodyPr vert="horz" lIns="108000" tIns="72000" rIns="72000" bIns="72000" rtlCol="0">
            <a:noAutofit/>
          </a:bodyPr>
          <a:lstStyle/>
          <a:p>
            <a:pPr algn="ctr">
              <a:spcBef>
                <a:spcPts val="1620"/>
              </a:spcBef>
              <a:buClr>
                <a:srgbClr val="F0AB00"/>
              </a:buClr>
              <a:buSzPct val="80000"/>
              <a:defRPr/>
            </a:pPr>
            <a:r>
              <a:rPr lang="de-DE" sz="1600" u="sng" dirty="0">
                <a:solidFill>
                  <a:srgbClr val="000000"/>
                </a:solidFill>
                <a:hlinkClick r:id="rId3"/>
              </a:rPr>
              <a:t>Detailanalyse </a:t>
            </a:r>
            <a:r>
              <a:rPr lang="de-DE" sz="1000" u="sng" dirty="0">
                <a:solidFill>
                  <a:srgbClr val="000000"/>
                </a:solidFill>
                <a:hlinkClick r:id="rId3"/>
              </a:rPr>
              <a:t>(</a:t>
            </a:r>
            <a:r>
              <a:rPr lang="de-DE" sz="1000" u="sng" dirty="0" err="1">
                <a:solidFill>
                  <a:srgbClr val="000000"/>
                </a:solidFill>
                <a:hlinkClick r:id="rId3"/>
              </a:rPr>
              <a:t>Pervasive</a:t>
            </a:r>
            <a:r>
              <a:rPr lang="de-DE" sz="1000" u="sng" dirty="0">
                <a:solidFill>
                  <a:srgbClr val="000000"/>
                </a:solidFill>
                <a:hlinkClick r:id="rId3"/>
              </a:rPr>
              <a:t> </a:t>
            </a:r>
            <a:r>
              <a:rPr lang="de-DE" sz="1000" u="sng" dirty="0" err="1" smtClean="0">
                <a:solidFill>
                  <a:srgbClr val="000000"/>
                </a:solidFill>
                <a:hlinkClick r:id="rId3"/>
              </a:rPr>
              <a:t>Analytics</a:t>
            </a:r>
            <a:r>
              <a:rPr lang="de-DE" sz="1000" u="sng" dirty="0" smtClean="0">
                <a:solidFill>
                  <a:srgbClr val="000000"/>
                </a:solidFill>
              </a:rPr>
              <a:t>)</a:t>
            </a:r>
            <a:endParaRPr lang="en-US" sz="1000" dirty="0">
              <a:solidFill>
                <a:srgbClr val="000000"/>
              </a:solidFill>
            </a:endParaRPr>
          </a:p>
        </p:txBody>
      </p:sp>
      <p:sp>
        <p:nvSpPr>
          <p:cNvPr id="21" name="Content Placeholder 2">
            <a:hlinkClick r:id="rId4"/>
          </p:cNvPr>
          <p:cNvSpPr txBox="1">
            <a:spLocks/>
          </p:cNvSpPr>
          <p:nvPr/>
        </p:nvSpPr>
        <p:spPr bwMode="gray">
          <a:xfrm>
            <a:off x="5247602" y="1628800"/>
            <a:ext cx="3716886" cy="1997247"/>
          </a:xfrm>
          <a:prstGeom prst="rect">
            <a:avLst/>
          </a:prstGeom>
          <a:solidFill>
            <a:schemeClr val="bg1"/>
          </a:solidFill>
          <a:effectLst/>
        </p:spPr>
        <p:txBody>
          <a:bodyPr vert="horz" lIns="108000" tIns="72000" rIns="72000" bIns="72000" rtlCol="0">
            <a:noAutofit/>
          </a:bodyPr>
          <a:lstStyle/>
          <a:p>
            <a:pPr algn="ctr">
              <a:spcBef>
                <a:spcPts val="1620"/>
              </a:spcBef>
              <a:buClr>
                <a:srgbClr val="F0AB00"/>
              </a:buClr>
              <a:buSzPct val="80000"/>
              <a:defRPr/>
            </a:pPr>
            <a:r>
              <a:rPr lang="de-DE" sz="1600" u="sng" dirty="0" smtClean="0">
                <a:solidFill>
                  <a:srgbClr val="000000"/>
                </a:solidFill>
                <a:hlinkClick r:id="rId5"/>
              </a:rPr>
              <a:t>Verfügbarkeitsprüfung </a:t>
            </a:r>
            <a:r>
              <a:rPr lang="de-DE" sz="1000" u="sng" dirty="0" smtClean="0">
                <a:solidFill>
                  <a:srgbClr val="000000"/>
                </a:solidFill>
                <a:hlinkClick r:id="rId5"/>
              </a:rPr>
              <a:t>(Available-to-Promise) </a:t>
            </a:r>
            <a:endParaRPr lang="de-DE" sz="1000" dirty="0">
              <a:solidFill>
                <a:srgbClr val="000000"/>
              </a:solidFill>
            </a:endParaRPr>
          </a:p>
        </p:txBody>
      </p:sp>
      <p:sp>
        <p:nvSpPr>
          <p:cNvPr id="22" name="Content Placeholder 2">
            <a:hlinkClick r:id="rId6"/>
          </p:cNvPr>
          <p:cNvSpPr txBox="1">
            <a:spLocks/>
          </p:cNvSpPr>
          <p:nvPr/>
        </p:nvSpPr>
        <p:spPr bwMode="gray">
          <a:xfrm>
            <a:off x="251520" y="1628801"/>
            <a:ext cx="5104735" cy="432048"/>
          </a:xfrm>
          <a:prstGeom prst="rect">
            <a:avLst/>
          </a:prstGeom>
          <a:noFill/>
          <a:effectLst/>
        </p:spPr>
        <p:txBody>
          <a:bodyPr vert="horz" lIns="144000" tIns="72000" rIns="72000" bIns="72000" rtlCol="0">
            <a:noAutofit/>
          </a:bodyPr>
          <a:lstStyle/>
          <a:p>
            <a:pPr algn="ctr">
              <a:spcBef>
                <a:spcPts val="1620"/>
              </a:spcBef>
              <a:buClr>
                <a:srgbClr val="F0AB00"/>
              </a:buClr>
              <a:buSzPct val="80000"/>
              <a:defRPr/>
            </a:pPr>
            <a:r>
              <a:rPr lang="de-DE" sz="1600" u="sng" dirty="0" smtClean="0">
                <a:solidFill>
                  <a:srgbClr val="FF0000"/>
                </a:solidFill>
                <a:hlinkClick r:id="rId6"/>
              </a:rPr>
              <a:t>Cashflow-Prognose</a:t>
            </a:r>
            <a:endParaRPr lang="de-DE" sz="1600" dirty="0">
              <a:solidFill>
                <a:srgbClr val="FF0000"/>
              </a:solidFill>
            </a:endParaRPr>
          </a:p>
        </p:txBody>
      </p:sp>
      <p:pic>
        <p:nvPicPr>
          <p:cNvPr id="23" name="Picture 3">
            <a:hlinkClick r:id="rId3"/>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71677" y="4206793"/>
            <a:ext cx="2396033" cy="1532694"/>
          </a:xfrm>
          <a:prstGeom prst="rect">
            <a:avLst/>
          </a:prstGeom>
          <a:noFill/>
          <a:ln w="9525">
            <a:noFill/>
            <a:miter lim="800000"/>
            <a:headEnd/>
            <a:tailEnd/>
          </a:ln>
          <a:effectLst/>
        </p:spPr>
      </p:pic>
      <p:pic>
        <p:nvPicPr>
          <p:cNvPr id="24" name="Picture 1">
            <a:hlinkClick r:id="rId5"/>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71621" y="2119851"/>
            <a:ext cx="2389639" cy="1530563"/>
          </a:xfrm>
          <a:prstGeom prst="rect">
            <a:avLst/>
          </a:prstGeom>
          <a:noFill/>
          <a:ln w="9525">
            <a:noFill/>
            <a:miter lim="800000"/>
            <a:headEnd/>
            <a:tailEnd/>
          </a:ln>
          <a:effectLst/>
        </p:spPr>
      </p:pic>
      <p:pic>
        <p:nvPicPr>
          <p:cNvPr id="25" name="Picture 2" descr="C:\Users\d030215\Desktop\Picture1.png">
            <a:hlinkClick r:id="rId6"/>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1560" y="2094861"/>
            <a:ext cx="4578351"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53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0" dirty="0" smtClean="0">
                <a:solidFill>
                  <a:srgbClr val="666666"/>
                </a:solidFill>
              </a:rPr>
              <a:t>Cloud-</a:t>
            </a:r>
            <a:r>
              <a:rPr lang="en-US" b="0" dirty="0" err="1" smtClean="0">
                <a:solidFill>
                  <a:srgbClr val="666666"/>
                </a:solidFill>
              </a:rPr>
              <a:t>basierte</a:t>
            </a:r>
            <a:r>
              <a:rPr lang="en-US" b="0" dirty="0" smtClean="0">
                <a:solidFill>
                  <a:srgbClr val="666666"/>
                </a:solidFill>
              </a:rPr>
              <a:t> </a:t>
            </a:r>
            <a:r>
              <a:rPr lang="en-US" b="0" dirty="0" err="1" smtClean="0">
                <a:solidFill>
                  <a:srgbClr val="666666"/>
                </a:solidFill>
              </a:rPr>
              <a:t>Nutzung</a:t>
            </a:r>
            <a:r>
              <a:rPr lang="en-US" b="0" dirty="0" smtClean="0">
                <a:solidFill>
                  <a:srgbClr val="666666"/>
                </a:solidFill>
              </a:rPr>
              <a:t> von SAP </a:t>
            </a:r>
            <a:r>
              <a:rPr lang="en-US" b="0" dirty="0">
                <a:solidFill>
                  <a:srgbClr val="666666"/>
                </a:solidFill>
              </a:rPr>
              <a:t>Business One</a:t>
            </a:r>
          </a:p>
        </p:txBody>
      </p:sp>
      <p:grpSp>
        <p:nvGrpSpPr>
          <p:cNvPr id="11" name="Group 37"/>
          <p:cNvGrpSpPr>
            <a:grpSpLocks noChangeAspect="1"/>
          </p:cNvGrpSpPr>
          <p:nvPr/>
        </p:nvGrpSpPr>
        <p:grpSpPr>
          <a:xfrm>
            <a:off x="7688092" y="436179"/>
            <a:ext cx="1094402" cy="469058"/>
            <a:chOff x="18126554" y="1198168"/>
            <a:chExt cx="3289126" cy="1421493"/>
          </a:xfrm>
        </p:grpSpPr>
        <p:sp>
          <p:nvSpPr>
            <p:cNvPr id="13" name="Rounded Rectangle 264"/>
            <p:cNvSpPr/>
            <p:nvPr/>
          </p:nvSpPr>
          <p:spPr bwMode="gray">
            <a:xfrm>
              <a:off x="18126554" y="1198168"/>
              <a:ext cx="3289126" cy="1421493"/>
            </a:xfrm>
            <a:custGeom>
              <a:avLst/>
              <a:gdLst>
                <a:gd name="connsiteX0" fmla="*/ 0 w 2925548"/>
                <a:gd name="connsiteY0" fmla="*/ 253791 h 844505"/>
                <a:gd name="connsiteX1" fmla="*/ 253791 w 2925548"/>
                <a:gd name="connsiteY1" fmla="*/ 0 h 844505"/>
                <a:gd name="connsiteX2" fmla="*/ 2671757 w 2925548"/>
                <a:gd name="connsiteY2" fmla="*/ 0 h 844505"/>
                <a:gd name="connsiteX3" fmla="*/ 2925548 w 2925548"/>
                <a:gd name="connsiteY3" fmla="*/ 253791 h 844505"/>
                <a:gd name="connsiteX4" fmla="*/ 2925548 w 2925548"/>
                <a:gd name="connsiteY4" fmla="*/ 590714 h 844505"/>
                <a:gd name="connsiteX5" fmla="*/ 2671757 w 2925548"/>
                <a:gd name="connsiteY5" fmla="*/ 844505 h 844505"/>
                <a:gd name="connsiteX6" fmla="*/ 253791 w 2925548"/>
                <a:gd name="connsiteY6" fmla="*/ 844505 h 844505"/>
                <a:gd name="connsiteX7" fmla="*/ 0 w 2925548"/>
                <a:gd name="connsiteY7" fmla="*/ 590714 h 844505"/>
                <a:gd name="connsiteX8" fmla="*/ 0 w 2925548"/>
                <a:gd name="connsiteY8" fmla="*/ 253791 h 844505"/>
                <a:gd name="connsiteX0" fmla="*/ 0 w 2925548"/>
                <a:gd name="connsiteY0" fmla="*/ 346886 h 937600"/>
                <a:gd name="connsiteX1" fmla="*/ 406717 w 2925548"/>
                <a:gd name="connsiteY1" fmla="*/ 0 h 937600"/>
                <a:gd name="connsiteX2" fmla="*/ 2671757 w 2925548"/>
                <a:gd name="connsiteY2" fmla="*/ 93095 h 937600"/>
                <a:gd name="connsiteX3" fmla="*/ 2925548 w 2925548"/>
                <a:gd name="connsiteY3" fmla="*/ 346886 h 937600"/>
                <a:gd name="connsiteX4" fmla="*/ 2925548 w 2925548"/>
                <a:gd name="connsiteY4" fmla="*/ 683809 h 937600"/>
                <a:gd name="connsiteX5" fmla="*/ 2671757 w 2925548"/>
                <a:gd name="connsiteY5" fmla="*/ 937600 h 937600"/>
                <a:gd name="connsiteX6" fmla="*/ 253791 w 2925548"/>
                <a:gd name="connsiteY6" fmla="*/ 937600 h 937600"/>
                <a:gd name="connsiteX7" fmla="*/ 0 w 2925548"/>
                <a:gd name="connsiteY7" fmla="*/ 683809 h 937600"/>
                <a:gd name="connsiteX8" fmla="*/ 0 w 2925548"/>
                <a:gd name="connsiteY8" fmla="*/ 346886 h 937600"/>
                <a:gd name="connsiteX0" fmla="*/ 0 w 2925548"/>
                <a:gd name="connsiteY0" fmla="*/ 359433 h 950147"/>
                <a:gd name="connsiteX1" fmla="*/ 406717 w 2925548"/>
                <a:gd name="connsiteY1" fmla="*/ 12547 h 950147"/>
                <a:gd name="connsiteX2" fmla="*/ 2127671 w 2925548"/>
                <a:gd name="connsiteY2" fmla="*/ 79045 h 950147"/>
                <a:gd name="connsiteX3" fmla="*/ 2671757 w 2925548"/>
                <a:gd name="connsiteY3" fmla="*/ 105642 h 950147"/>
                <a:gd name="connsiteX4" fmla="*/ 2925548 w 2925548"/>
                <a:gd name="connsiteY4" fmla="*/ 359433 h 950147"/>
                <a:gd name="connsiteX5" fmla="*/ 2925548 w 2925548"/>
                <a:gd name="connsiteY5" fmla="*/ 696356 h 950147"/>
                <a:gd name="connsiteX6" fmla="*/ 2671757 w 2925548"/>
                <a:gd name="connsiteY6" fmla="*/ 950147 h 950147"/>
                <a:gd name="connsiteX7" fmla="*/ 253791 w 2925548"/>
                <a:gd name="connsiteY7" fmla="*/ 950147 h 950147"/>
                <a:gd name="connsiteX8" fmla="*/ 0 w 2925548"/>
                <a:gd name="connsiteY8" fmla="*/ 696356 h 950147"/>
                <a:gd name="connsiteX9" fmla="*/ 0 w 2925548"/>
                <a:gd name="connsiteY9" fmla="*/ 359433 h 950147"/>
                <a:gd name="connsiteX0" fmla="*/ 0 w 2925548"/>
                <a:gd name="connsiteY0" fmla="*/ 359433 h 950147"/>
                <a:gd name="connsiteX1" fmla="*/ 406717 w 2925548"/>
                <a:gd name="connsiteY1" fmla="*/ 12547 h 950147"/>
                <a:gd name="connsiteX2" fmla="*/ 2127671 w 2925548"/>
                <a:gd name="connsiteY2" fmla="*/ 79045 h 950147"/>
                <a:gd name="connsiteX3" fmla="*/ 2671757 w 2925548"/>
                <a:gd name="connsiteY3" fmla="*/ 105642 h 950147"/>
                <a:gd name="connsiteX4" fmla="*/ 2925548 w 2925548"/>
                <a:gd name="connsiteY4" fmla="*/ 359433 h 950147"/>
                <a:gd name="connsiteX5" fmla="*/ 2925548 w 2925548"/>
                <a:gd name="connsiteY5" fmla="*/ 696356 h 950147"/>
                <a:gd name="connsiteX6" fmla="*/ 2671757 w 2925548"/>
                <a:gd name="connsiteY6" fmla="*/ 950147 h 950147"/>
                <a:gd name="connsiteX7" fmla="*/ 253791 w 2925548"/>
                <a:gd name="connsiteY7" fmla="*/ 950147 h 950147"/>
                <a:gd name="connsiteX8" fmla="*/ 0 w 2925548"/>
                <a:gd name="connsiteY8" fmla="*/ 696356 h 950147"/>
                <a:gd name="connsiteX9" fmla="*/ 0 w 2925548"/>
                <a:gd name="connsiteY9" fmla="*/ 359433 h 950147"/>
                <a:gd name="connsiteX0" fmla="*/ 0 w 2925548"/>
                <a:gd name="connsiteY0" fmla="*/ 365307 h 956021"/>
                <a:gd name="connsiteX1" fmla="*/ 406717 w 2925548"/>
                <a:gd name="connsiteY1" fmla="*/ 18421 h 956021"/>
                <a:gd name="connsiteX2" fmla="*/ 1602402 w 2925548"/>
                <a:gd name="connsiteY2" fmla="*/ 51671 h 956021"/>
                <a:gd name="connsiteX3" fmla="*/ 2127671 w 2925548"/>
                <a:gd name="connsiteY3" fmla="*/ 84919 h 956021"/>
                <a:gd name="connsiteX4" fmla="*/ 2671757 w 2925548"/>
                <a:gd name="connsiteY4" fmla="*/ 111516 h 956021"/>
                <a:gd name="connsiteX5" fmla="*/ 2925548 w 2925548"/>
                <a:gd name="connsiteY5" fmla="*/ 365307 h 956021"/>
                <a:gd name="connsiteX6" fmla="*/ 2925548 w 2925548"/>
                <a:gd name="connsiteY6" fmla="*/ 702230 h 956021"/>
                <a:gd name="connsiteX7" fmla="*/ 2671757 w 2925548"/>
                <a:gd name="connsiteY7" fmla="*/ 956021 h 956021"/>
                <a:gd name="connsiteX8" fmla="*/ 253791 w 2925548"/>
                <a:gd name="connsiteY8" fmla="*/ 956021 h 956021"/>
                <a:gd name="connsiteX9" fmla="*/ 0 w 2925548"/>
                <a:gd name="connsiteY9" fmla="*/ 702230 h 956021"/>
                <a:gd name="connsiteX10" fmla="*/ 0 w 2925548"/>
                <a:gd name="connsiteY10" fmla="*/ 365307 h 956021"/>
                <a:gd name="connsiteX0" fmla="*/ 0 w 2925548"/>
                <a:gd name="connsiteY0" fmla="*/ 653105 h 1243819"/>
                <a:gd name="connsiteX1" fmla="*/ 406717 w 2925548"/>
                <a:gd name="connsiteY1" fmla="*/ 306219 h 1243819"/>
                <a:gd name="connsiteX2" fmla="*/ 997346 w 2925548"/>
                <a:gd name="connsiteY2" fmla="*/ 338 h 1243819"/>
                <a:gd name="connsiteX3" fmla="*/ 2127671 w 2925548"/>
                <a:gd name="connsiteY3" fmla="*/ 372717 h 1243819"/>
                <a:gd name="connsiteX4" fmla="*/ 2671757 w 2925548"/>
                <a:gd name="connsiteY4" fmla="*/ 399314 h 1243819"/>
                <a:gd name="connsiteX5" fmla="*/ 2925548 w 2925548"/>
                <a:gd name="connsiteY5" fmla="*/ 653105 h 1243819"/>
                <a:gd name="connsiteX6" fmla="*/ 2925548 w 2925548"/>
                <a:gd name="connsiteY6" fmla="*/ 990028 h 1243819"/>
                <a:gd name="connsiteX7" fmla="*/ 2671757 w 2925548"/>
                <a:gd name="connsiteY7" fmla="*/ 1243819 h 1243819"/>
                <a:gd name="connsiteX8" fmla="*/ 253791 w 2925548"/>
                <a:gd name="connsiteY8" fmla="*/ 1243819 h 1243819"/>
                <a:gd name="connsiteX9" fmla="*/ 0 w 2925548"/>
                <a:gd name="connsiteY9" fmla="*/ 990028 h 1243819"/>
                <a:gd name="connsiteX10" fmla="*/ 0 w 2925548"/>
                <a:gd name="connsiteY10" fmla="*/ 653105 h 1243819"/>
                <a:gd name="connsiteX0" fmla="*/ 0 w 2925548"/>
                <a:gd name="connsiteY0" fmla="*/ 653105 h 1243819"/>
                <a:gd name="connsiteX1" fmla="*/ 406717 w 2925548"/>
                <a:gd name="connsiteY1" fmla="*/ 306219 h 1243819"/>
                <a:gd name="connsiteX2" fmla="*/ 997346 w 2925548"/>
                <a:gd name="connsiteY2" fmla="*/ 338 h 1243819"/>
                <a:gd name="connsiteX3" fmla="*/ 2127671 w 2925548"/>
                <a:gd name="connsiteY3" fmla="*/ 372717 h 1243819"/>
                <a:gd name="connsiteX4" fmla="*/ 2671757 w 2925548"/>
                <a:gd name="connsiteY4" fmla="*/ 399314 h 1243819"/>
                <a:gd name="connsiteX5" fmla="*/ 2925548 w 2925548"/>
                <a:gd name="connsiteY5" fmla="*/ 653105 h 1243819"/>
                <a:gd name="connsiteX6" fmla="*/ 2925548 w 2925548"/>
                <a:gd name="connsiteY6" fmla="*/ 990028 h 1243819"/>
                <a:gd name="connsiteX7" fmla="*/ 2671757 w 2925548"/>
                <a:gd name="connsiteY7" fmla="*/ 1243819 h 1243819"/>
                <a:gd name="connsiteX8" fmla="*/ 253791 w 2925548"/>
                <a:gd name="connsiteY8" fmla="*/ 1243819 h 1243819"/>
                <a:gd name="connsiteX9" fmla="*/ 0 w 2925548"/>
                <a:gd name="connsiteY9" fmla="*/ 990028 h 1243819"/>
                <a:gd name="connsiteX10" fmla="*/ 0 w 2925548"/>
                <a:gd name="connsiteY10" fmla="*/ 653105 h 1243819"/>
                <a:gd name="connsiteX0" fmla="*/ 0 w 2925548"/>
                <a:gd name="connsiteY0" fmla="*/ 653105 h 1243819"/>
                <a:gd name="connsiteX1" fmla="*/ 199469 w 2925548"/>
                <a:gd name="connsiteY1" fmla="*/ 326170 h 1243819"/>
                <a:gd name="connsiteX2" fmla="*/ 406717 w 2925548"/>
                <a:gd name="connsiteY2" fmla="*/ 306219 h 1243819"/>
                <a:gd name="connsiteX3" fmla="*/ 997346 w 2925548"/>
                <a:gd name="connsiteY3" fmla="*/ 338 h 1243819"/>
                <a:gd name="connsiteX4" fmla="*/ 2127671 w 2925548"/>
                <a:gd name="connsiteY4" fmla="*/ 372717 h 1243819"/>
                <a:gd name="connsiteX5" fmla="*/ 2671757 w 2925548"/>
                <a:gd name="connsiteY5" fmla="*/ 399314 h 1243819"/>
                <a:gd name="connsiteX6" fmla="*/ 2925548 w 2925548"/>
                <a:gd name="connsiteY6" fmla="*/ 653105 h 1243819"/>
                <a:gd name="connsiteX7" fmla="*/ 2925548 w 2925548"/>
                <a:gd name="connsiteY7" fmla="*/ 990028 h 1243819"/>
                <a:gd name="connsiteX8" fmla="*/ 2671757 w 2925548"/>
                <a:gd name="connsiteY8" fmla="*/ 1243819 h 1243819"/>
                <a:gd name="connsiteX9" fmla="*/ 253791 w 2925548"/>
                <a:gd name="connsiteY9" fmla="*/ 1243819 h 1243819"/>
                <a:gd name="connsiteX10" fmla="*/ 0 w 2925548"/>
                <a:gd name="connsiteY10" fmla="*/ 990028 h 1243819"/>
                <a:gd name="connsiteX11" fmla="*/ 0 w 2925548"/>
                <a:gd name="connsiteY11" fmla="*/ 653105 h 1243819"/>
                <a:gd name="connsiteX0" fmla="*/ 0 w 2925548"/>
                <a:gd name="connsiteY0" fmla="*/ 653105 h 1243819"/>
                <a:gd name="connsiteX1" fmla="*/ 199469 w 2925548"/>
                <a:gd name="connsiteY1" fmla="*/ 326170 h 1243819"/>
                <a:gd name="connsiteX2" fmla="*/ 406717 w 2925548"/>
                <a:gd name="connsiteY2" fmla="*/ 306219 h 1243819"/>
                <a:gd name="connsiteX3" fmla="*/ 997346 w 2925548"/>
                <a:gd name="connsiteY3" fmla="*/ 338 h 1243819"/>
                <a:gd name="connsiteX4" fmla="*/ 2127671 w 2925548"/>
                <a:gd name="connsiteY4" fmla="*/ 372717 h 1243819"/>
                <a:gd name="connsiteX5" fmla="*/ 2671757 w 2925548"/>
                <a:gd name="connsiteY5" fmla="*/ 399314 h 1243819"/>
                <a:gd name="connsiteX6" fmla="*/ 2925548 w 2925548"/>
                <a:gd name="connsiteY6" fmla="*/ 653105 h 1243819"/>
                <a:gd name="connsiteX7" fmla="*/ 2925548 w 2925548"/>
                <a:gd name="connsiteY7" fmla="*/ 990028 h 1243819"/>
                <a:gd name="connsiteX8" fmla="*/ 2671757 w 2925548"/>
                <a:gd name="connsiteY8" fmla="*/ 1243819 h 1243819"/>
                <a:gd name="connsiteX9" fmla="*/ 253791 w 2925548"/>
                <a:gd name="connsiteY9" fmla="*/ 1243819 h 1243819"/>
                <a:gd name="connsiteX10" fmla="*/ 0 w 2925548"/>
                <a:gd name="connsiteY10" fmla="*/ 990028 h 1243819"/>
                <a:gd name="connsiteX11" fmla="*/ 0 w 2925548"/>
                <a:gd name="connsiteY11" fmla="*/ 653105 h 1243819"/>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06383 w 2925548"/>
                <a:gd name="connsiteY1" fmla="*/ 699581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06383 w 2925548"/>
                <a:gd name="connsiteY1" fmla="*/ 699581 h 1537434"/>
                <a:gd name="connsiteX2" fmla="*/ 366823 w 2925548"/>
                <a:gd name="connsiteY2" fmla="*/ 5865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58260 h 1548974"/>
                <a:gd name="connsiteX1" fmla="*/ 106383 w 2925548"/>
                <a:gd name="connsiteY1" fmla="*/ 711121 h 1548974"/>
                <a:gd name="connsiteX2" fmla="*/ 366823 w 2925548"/>
                <a:gd name="connsiteY2" fmla="*/ 598074 h 1548974"/>
                <a:gd name="connsiteX3" fmla="*/ 970750 w 2925548"/>
                <a:gd name="connsiteY3" fmla="*/ 285544 h 1548974"/>
                <a:gd name="connsiteX4" fmla="*/ 2127671 w 2925548"/>
                <a:gd name="connsiteY4" fmla="*/ 677872 h 1548974"/>
                <a:gd name="connsiteX5" fmla="*/ 2671757 w 2925548"/>
                <a:gd name="connsiteY5" fmla="*/ 704469 h 1548974"/>
                <a:gd name="connsiteX6" fmla="*/ 2925548 w 2925548"/>
                <a:gd name="connsiteY6" fmla="*/ 958260 h 1548974"/>
                <a:gd name="connsiteX7" fmla="*/ 2925548 w 2925548"/>
                <a:gd name="connsiteY7" fmla="*/ 1295183 h 1548974"/>
                <a:gd name="connsiteX8" fmla="*/ 2671757 w 2925548"/>
                <a:gd name="connsiteY8" fmla="*/ 1548974 h 1548974"/>
                <a:gd name="connsiteX9" fmla="*/ 253791 w 2925548"/>
                <a:gd name="connsiteY9" fmla="*/ 1548974 h 1548974"/>
                <a:gd name="connsiteX10" fmla="*/ 0 w 2925548"/>
                <a:gd name="connsiteY10" fmla="*/ 1295183 h 1548974"/>
                <a:gd name="connsiteX11" fmla="*/ 0 w 2925548"/>
                <a:gd name="connsiteY11" fmla="*/ 958260 h 1548974"/>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27671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27671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366823 w 2925548"/>
                <a:gd name="connsiteY1" fmla="*/ 631211 h 1582111"/>
                <a:gd name="connsiteX2" fmla="*/ 970750 w 2925548"/>
                <a:gd name="connsiteY2" fmla="*/ 318681 h 1582111"/>
                <a:gd name="connsiteX3" fmla="*/ 2180863 w 2925548"/>
                <a:gd name="connsiteY3" fmla="*/ 711009 h 1582111"/>
                <a:gd name="connsiteX4" fmla="*/ 2925548 w 2925548"/>
                <a:gd name="connsiteY4" fmla="*/ 991397 h 1582111"/>
                <a:gd name="connsiteX5" fmla="*/ 2925548 w 2925548"/>
                <a:gd name="connsiteY5" fmla="*/ 1328320 h 1582111"/>
                <a:gd name="connsiteX6" fmla="*/ 2671757 w 2925548"/>
                <a:gd name="connsiteY6" fmla="*/ 1582111 h 1582111"/>
                <a:gd name="connsiteX7" fmla="*/ 253791 w 2925548"/>
                <a:gd name="connsiteY7" fmla="*/ 1582111 h 1582111"/>
                <a:gd name="connsiteX8" fmla="*/ 0 w 2925548"/>
                <a:gd name="connsiteY8" fmla="*/ 1328320 h 1582111"/>
                <a:gd name="connsiteX9" fmla="*/ 0 w 2925548"/>
                <a:gd name="connsiteY9" fmla="*/ 991397 h 1582111"/>
                <a:gd name="connsiteX0" fmla="*/ 0 w 2925548"/>
                <a:gd name="connsiteY0" fmla="*/ 991397 h 1582111"/>
                <a:gd name="connsiteX1" fmla="*/ 366823 w 2925548"/>
                <a:gd name="connsiteY1" fmla="*/ 631211 h 1582111"/>
                <a:gd name="connsiteX2" fmla="*/ 970750 w 2925548"/>
                <a:gd name="connsiteY2" fmla="*/ 318681 h 1582111"/>
                <a:gd name="connsiteX3" fmla="*/ 2180863 w 2925548"/>
                <a:gd name="connsiteY3" fmla="*/ 711009 h 1582111"/>
                <a:gd name="connsiteX4" fmla="*/ 2925548 w 2925548"/>
                <a:gd name="connsiteY4" fmla="*/ 991397 h 1582111"/>
                <a:gd name="connsiteX5" fmla="*/ 2925548 w 2925548"/>
                <a:gd name="connsiteY5" fmla="*/ 1328320 h 1582111"/>
                <a:gd name="connsiteX6" fmla="*/ 2671757 w 2925548"/>
                <a:gd name="connsiteY6" fmla="*/ 1582111 h 1582111"/>
                <a:gd name="connsiteX7" fmla="*/ 253791 w 2925548"/>
                <a:gd name="connsiteY7" fmla="*/ 1582111 h 1582111"/>
                <a:gd name="connsiteX8" fmla="*/ 0 w 2925548"/>
                <a:gd name="connsiteY8" fmla="*/ 1328320 h 1582111"/>
                <a:gd name="connsiteX9" fmla="*/ 0 w 292554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55498"/>
                <a:gd name="connsiteY0" fmla="*/ 991397 h 1582111"/>
                <a:gd name="connsiteX1" fmla="*/ 373133 w 2955498"/>
                <a:gd name="connsiteY1" fmla="*/ 631211 h 1582111"/>
                <a:gd name="connsiteX2" fmla="*/ 977060 w 2955498"/>
                <a:gd name="connsiteY2" fmla="*/ 318681 h 1582111"/>
                <a:gd name="connsiteX3" fmla="*/ 2187173 w 2955498"/>
                <a:gd name="connsiteY3" fmla="*/ 711009 h 1582111"/>
                <a:gd name="connsiteX4" fmla="*/ 2931858 w 2955498"/>
                <a:gd name="connsiteY4" fmla="*/ 991397 h 1582111"/>
                <a:gd name="connsiteX5" fmla="*/ 2931858 w 2955498"/>
                <a:gd name="connsiteY5" fmla="*/ 1328320 h 1582111"/>
                <a:gd name="connsiteX6" fmla="*/ 2678067 w 2955498"/>
                <a:gd name="connsiteY6" fmla="*/ 1582111 h 1582111"/>
                <a:gd name="connsiteX7" fmla="*/ 260101 w 2955498"/>
                <a:gd name="connsiteY7" fmla="*/ 1582111 h 1582111"/>
                <a:gd name="connsiteX8" fmla="*/ 6310 w 2955498"/>
                <a:gd name="connsiteY8" fmla="*/ 1328320 h 1582111"/>
                <a:gd name="connsiteX9" fmla="*/ 6310 w 2955498"/>
                <a:gd name="connsiteY9" fmla="*/ 991397 h 1582111"/>
                <a:gd name="connsiteX0" fmla="*/ 6310 w 2962567"/>
                <a:gd name="connsiteY0" fmla="*/ 991397 h 1582111"/>
                <a:gd name="connsiteX1" fmla="*/ 373133 w 2962567"/>
                <a:gd name="connsiteY1" fmla="*/ 631211 h 1582111"/>
                <a:gd name="connsiteX2" fmla="*/ 977060 w 2962567"/>
                <a:gd name="connsiteY2" fmla="*/ 318681 h 1582111"/>
                <a:gd name="connsiteX3" fmla="*/ 2187173 w 2962567"/>
                <a:gd name="connsiteY3" fmla="*/ 711009 h 1582111"/>
                <a:gd name="connsiteX4" fmla="*/ 2931858 w 2962567"/>
                <a:gd name="connsiteY4" fmla="*/ 991397 h 1582111"/>
                <a:gd name="connsiteX5" fmla="*/ 2931858 w 2962567"/>
                <a:gd name="connsiteY5" fmla="*/ 1328320 h 1582111"/>
                <a:gd name="connsiteX6" fmla="*/ 2678067 w 2962567"/>
                <a:gd name="connsiteY6" fmla="*/ 1582111 h 1582111"/>
                <a:gd name="connsiteX7" fmla="*/ 260101 w 2962567"/>
                <a:gd name="connsiteY7" fmla="*/ 1582111 h 1582111"/>
                <a:gd name="connsiteX8" fmla="*/ 6310 w 2962567"/>
                <a:gd name="connsiteY8" fmla="*/ 1328320 h 1582111"/>
                <a:gd name="connsiteX9" fmla="*/ 6310 w 2962567"/>
                <a:gd name="connsiteY9" fmla="*/ 991397 h 1582111"/>
                <a:gd name="connsiteX0" fmla="*/ 6310 w 2962567"/>
                <a:gd name="connsiteY0" fmla="*/ 991397 h 1582111"/>
                <a:gd name="connsiteX1" fmla="*/ 373133 w 2962567"/>
                <a:gd name="connsiteY1" fmla="*/ 631211 h 1582111"/>
                <a:gd name="connsiteX2" fmla="*/ 977060 w 2962567"/>
                <a:gd name="connsiteY2" fmla="*/ 318681 h 1582111"/>
                <a:gd name="connsiteX3" fmla="*/ 2187173 w 2962567"/>
                <a:gd name="connsiteY3" fmla="*/ 711009 h 1582111"/>
                <a:gd name="connsiteX4" fmla="*/ 2931858 w 2962567"/>
                <a:gd name="connsiteY4" fmla="*/ 991397 h 1582111"/>
                <a:gd name="connsiteX5" fmla="*/ 2931858 w 2962567"/>
                <a:gd name="connsiteY5" fmla="*/ 1328320 h 1582111"/>
                <a:gd name="connsiteX6" fmla="*/ 2678067 w 2962567"/>
                <a:gd name="connsiteY6" fmla="*/ 1582111 h 1582111"/>
                <a:gd name="connsiteX7" fmla="*/ 260101 w 2962567"/>
                <a:gd name="connsiteY7" fmla="*/ 1582111 h 1582111"/>
                <a:gd name="connsiteX8" fmla="*/ 6310 w 2962567"/>
                <a:gd name="connsiteY8" fmla="*/ 1328320 h 1582111"/>
                <a:gd name="connsiteX9" fmla="*/ 6310 w 2962567"/>
                <a:gd name="connsiteY9" fmla="*/ 991397 h 1582111"/>
                <a:gd name="connsiteX0" fmla="*/ 0 w 2956257"/>
                <a:gd name="connsiteY0" fmla="*/ 1328320 h 1582111"/>
                <a:gd name="connsiteX1" fmla="*/ 366823 w 2956257"/>
                <a:gd name="connsiteY1" fmla="*/ 631211 h 1582111"/>
                <a:gd name="connsiteX2" fmla="*/ 970750 w 2956257"/>
                <a:gd name="connsiteY2" fmla="*/ 318681 h 1582111"/>
                <a:gd name="connsiteX3" fmla="*/ 2180863 w 2956257"/>
                <a:gd name="connsiteY3" fmla="*/ 711009 h 1582111"/>
                <a:gd name="connsiteX4" fmla="*/ 2925548 w 2956257"/>
                <a:gd name="connsiteY4" fmla="*/ 991397 h 1582111"/>
                <a:gd name="connsiteX5" fmla="*/ 2925548 w 2956257"/>
                <a:gd name="connsiteY5" fmla="*/ 1328320 h 1582111"/>
                <a:gd name="connsiteX6" fmla="*/ 2671757 w 2956257"/>
                <a:gd name="connsiteY6" fmla="*/ 1582111 h 1582111"/>
                <a:gd name="connsiteX7" fmla="*/ 253791 w 2956257"/>
                <a:gd name="connsiteY7" fmla="*/ 1582111 h 1582111"/>
                <a:gd name="connsiteX8" fmla="*/ 0 w 2956257"/>
                <a:gd name="connsiteY8" fmla="*/ 1328320 h 1582111"/>
                <a:gd name="connsiteX0" fmla="*/ 21560 w 2977817"/>
                <a:gd name="connsiteY0" fmla="*/ 1328320 h 1582111"/>
                <a:gd name="connsiteX1" fmla="*/ 388383 w 2977817"/>
                <a:gd name="connsiteY1" fmla="*/ 631211 h 1582111"/>
                <a:gd name="connsiteX2" fmla="*/ 992310 w 2977817"/>
                <a:gd name="connsiteY2" fmla="*/ 318681 h 1582111"/>
                <a:gd name="connsiteX3" fmla="*/ 2202423 w 2977817"/>
                <a:gd name="connsiteY3" fmla="*/ 711009 h 1582111"/>
                <a:gd name="connsiteX4" fmla="*/ 2947108 w 2977817"/>
                <a:gd name="connsiteY4" fmla="*/ 991397 h 1582111"/>
                <a:gd name="connsiteX5" fmla="*/ 2947108 w 2977817"/>
                <a:gd name="connsiteY5" fmla="*/ 1328320 h 1582111"/>
                <a:gd name="connsiteX6" fmla="*/ 2693317 w 2977817"/>
                <a:gd name="connsiteY6" fmla="*/ 1582111 h 1582111"/>
                <a:gd name="connsiteX7" fmla="*/ 275351 w 2977817"/>
                <a:gd name="connsiteY7" fmla="*/ 1582111 h 1582111"/>
                <a:gd name="connsiteX8" fmla="*/ 21560 w 2977817"/>
                <a:gd name="connsiteY8" fmla="*/ 1328320 h 1582111"/>
                <a:gd name="connsiteX0" fmla="*/ 69130 w 3025387"/>
                <a:gd name="connsiteY0" fmla="*/ 1328320 h 1582111"/>
                <a:gd name="connsiteX1" fmla="*/ 435953 w 3025387"/>
                <a:gd name="connsiteY1" fmla="*/ 631211 h 1582111"/>
                <a:gd name="connsiteX2" fmla="*/ 1039880 w 3025387"/>
                <a:gd name="connsiteY2" fmla="*/ 318681 h 1582111"/>
                <a:gd name="connsiteX3" fmla="*/ 2249993 w 3025387"/>
                <a:gd name="connsiteY3" fmla="*/ 711009 h 1582111"/>
                <a:gd name="connsiteX4" fmla="*/ 2994678 w 3025387"/>
                <a:gd name="connsiteY4" fmla="*/ 991397 h 1582111"/>
                <a:gd name="connsiteX5" fmla="*/ 2994678 w 3025387"/>
                <a:gd name="connsiteY5" fmla="*/ 1328320 h 1582111"/>
                <a:gd name="connsiteX6" fmla="*/ 2740887 w 3025387"/>
                <a:gd name="connsiteY6" fmla="*/ 1582111 h 1582111"/>
                <a:gd name="connsiteX7" fmla="*/ 322921 w 3025387"/>
                <a:gd name="connsiteY7" fmla="*/ 1582111 h 1582111"/>
                <a:gd name="connsiteX8" fmla="*/ 69130 w 3025387"/>
                <a:gd name="connsiteY8" fmla="*/ 1328320 h 1582111"/>
                <a:gd name="connsiteX0" fmla="*/ 69130 w 3025387"/>
                <a:gd name="connsiteY0" fmla="*/ 1328320 h 1582111"/>
                <a:gd name="connsiteX1" fmla="*/ 435953 w 3025387"/>
                <a:gd name="connsiteY1" fmla="*/ 631211 h 1582111"/>
                <a:gd name="connsiteX2" fmla="*/ 1039880 w 3025387"/>
                <a:gd name="connsiteY2" fmla="*/ 318681 h 1582111"/>
                <a:gd name="connsiteX3" fmla="*/ 2249993 w 3025387"/>
                <a:gd name="connsiteY3" fmla="*/ 711009 h 1582111"/>
                <a:gd name="connsiteX4" fmla="*/ 2994678 w 3025387"/>
                <a:gd name="connsiteY4" fmla="*/ 991397 h 1582111"/>
                <a:gd name="connsiteX5" fmla="*/ 2994678 w 3025387"/>
                <a:gd name="connsiteY5" fmla="*/ 1328320 h 1582111"/>
                <a:gd name="connsiteX6" fmla="*/ 2740887 w 3025387"/>
                <a:gd name="connsiteY6" fmla="*/ 1582111 h 1582111"/>
                <a:gd name="connsiteX7" fmla="*/ 322921 w 3025387"/>
                <a:gd name="connsiteY7" fmla="*/ 1582111 h 1582111"/>
                <a:gd name="connsiteX8" fmla="*/ 69130 w 3025387"/>
                <a:gd name="connsiteY8" fmla="*/ 1328320 h 1582111"/>
                <a:gd name="connsiteX0" fmla="*/ 79704 w 3035961"/>
                <a:gd name="connsiteY0" fmla="*/ 1328320 h 1582111"/>
                <a:gd name="connsiteX1" fmla="*/ 446527 w 3035961"/>
                <a:gd name="connsiteY1" fmla="*/ 631211 h 1582111"/>
                <a:gd name="connsiteX2" fmla="*/ 1050454 w 3035961"/>
                <a:gd name="connsiteY2" fmla="*/ 318681 h 1582111"/>
                <a:gd name="connsiteX3" fmla="*/ 2260567 w 3035961"/>
                <a:gd name="connsiteY3" fmla="*/ 711009 h 1582111"/>
                <a:gd name="connsiteX4" fmla="*/ 3005252 w 3035961"/>
                <a:gd name="connsiteY4" fmla="*/ 991397 h 1582111"/>
                <a:gd name="connsiteX5" fmla="*/ 3005252 w 3035961"/>
                <a:gd name="connsiteY5" fmla="*/ 1328320 h 1582111"/>
                <a:gd name="connsiteX6" fmla="*/ 2751461 w 3035961"/>
                <a:gd name="connsiteY6" fmla="*/ 1582111 h 1582111"/>
                <a:gd name="connsiteX7" fmla="*/ 333495 w 3035961"/>
                <a:gd name="connsiteY7" fmla="*/ 1582111 h 1582111"/>
                <a:gd name="connsiteX8" fmla="*/ 79704 w 3035961"/>
                <a:gd name="connsiteY8" fmla="*/ 1328320 h 1582111"/>
                <a:gd name="connsiteX0" fmla="*/ 92146 w 3048403"/>
                <a:gd name="connsiteY0" fmla="*/ 1328320 h 1582111"/>
                <a:gd name="connsiteX1" fmla="*/ 458969 w 3048403"/>
                <a:gd name="connsiteY1" fmla="*/ 631211 h 1582111"/>
                <a:gd name="connsiteX2" fmla="*/ 1062896 w 3048403"/>
                <a:gd name="connsiteY2" fmla="*/ 318681 h 1582111"/>
                <a:gd name="connsiteX3" fmla="*/ 2273009 w 3048403"/>
                <a:gd name="connsiteY3" fmla="*/ 711009 h 1582111"/>
                <a:gd name="connsiteX4" fmla="*/ 3017694 w 3048403"/>
                <a:gd name="connsiteY4" fmla="*/ 991397 h 1582111"/>
                <a:gd name="connsiteX5" fmla="*/ 3017694 w 3048403"/>
                <a:gd name="connsiteY5" fmla="*/ 1328320 h 1582111"/>
                <a:gd name="connsiteX6" fmla="*/ 2763903 w 3048403"/>
                <a:gd name="connsiteY6" fmla="*/ 1582111 h 1582111"/>
                <a:gd name="connsiteX7" fmla="*/ 345937 w 3048403"/>
                <a:gd name="connsiteY7" fmla="*/ 1582111 h 1582111"/>
                <a:gd name="connsiteX8" fmla="*/ 92146 w 3048403"/>
                <a:gd name="connsiteY8" fmla="*/ 1328320 h 1582111"/>
                <a:gd name="connsiteX0" fmla="*/ 92146 w 3048403"/>
                <a:gd name="connsiteY0" fmla="*/ 1328320 h 1582111"/>
                <a:gd name="connsiteX1" fmla="*/ 458969 w 3048403"/>
                <a:gd name="connsiteY1" fmla="*/ 631211 h 1582111"/>
                <a:gd name="connsiteX2" fmla="*/ 1062896 w 3048403"/>
                <a:gd name="connsiteY2" fmla="*/ 318681 h 1582111"/>
                <a:gd name="connsiteX3" fmla="*/ 2273009 w 3048403"/>
                <a:gd name="connsiteY3" fmla="*/ 711009 h 1582111"/>
                <a:gd name="connsiteX4" fmla="*/ 3017694 w 3048403"/>
                <a:gd name="connsiteY4" fmla="*/ 991397 h 1582111"/>
                <a:gd name="connsiteX5" fmla="*/ 3017694 w 3048403"/>
                <a:gd name="connsiteY5" fmla="*/ 1328320 h 1582111"/>
                <a:gd name="connsiteX6" fmla="*/ 2763903 w 3048403"/>
                <a:gd name="connsiteY6" fmla="*/ 1582111 h 1582111"/>
                <a:gd name="connsiteX7" fmla="*/ 345937 w 3048403"/>
                <a:gd name="connsiteY7" fmla="*/ 1582111 h 1582111"/>
                <a:gd name="connsiteX8" fmla="*/ 92146 w 3048403"/>
                <a:gd name="connsiteY8" fmla="*/ 1328320 h 1582111"/>
                <a:gd name="connsiteX0" fmla="*/ 92146 w 3055135"/>
                <a:gd name="connsiteY0" fmla="*/ 1328320 h 1582111"/>
                <a:gd name="connsiteX1" fmla="*/ 458969 w 3055135"/>
                <a:gd name="connsiteY1" fmla="*/ 631211 h 1582111"/>
                <a:gd name="connsiteX2" fmla="*/ 1062896 w 3055135"/>
                <a:gd name="connsiteY2" fmla="*/ 318681 h 1582111"/>
                <a:gd name="connsiteX3" fmla="*/ 2273009 w 3055135"/>
                <a:gd name="connsiteY3" fmla="*/ 711009 h 1582111"/>
                <a:gd name="connsiteX4" fmla="*/ 3017694 w 3055135"/>
                <a:gd name="connsiteY4" fmla="*/ 991397 h 1582111"/>
                <a:gd name="connsiteX5" fmla="*/ 3017694 w 3055135"/>
                <a:gd name="connsiteY5" fmla="*/ 1328320 h 1582111"/>
                <a:gd name="connsiteX6" fmla="*/ 2763903 w 3055135"/>
                <a:gd name="connsiteY6" fmla="*/ 1582111 h 1582111"/>
                <a:gd name="connsiteX7" fmla="*/ 345937 w 3055135"/>
                <a:gd name="connsiteY7" fmla="*/ 1582111 h 1582111"/>
                <a:gd name="connsiteX8" fmla="*/ 92146 w 3055135"/>
                <a:gd name="connsiteY8" fmla="*/ 1328320 h 1582111"/>
                <a:gd name="connsiteX0" fmla="*/ 92146 w 3055135"/>
                <a:gd name="connsiteY0" fmla="*/ 1328320 h 1582111"/>
                <a:gd name="connsiteX1" fmla="*/ 458969 w 3055135"/>
                <a:gd name="connsiteY1" fmla="*/ 631211 h 1582111"/>
                <a:gd name="connsiteX2" fmla="*/ 1062896 w 3055135"/>
                <a:gd name="connsiteY2" fmla="*/ 318681 h 1582111"/>
                <a:gd name="connsiteX3" fmla="*/ 2273009 w 3055135"/>
                <a:gd name="connsiteY3" fmla="*/ 711009 h 1582111"/>
                <a:gd name="connsiteX4" fmla="*/ 3017694 w 3055135"/>
                <a:gd name="connsiteY4" fmla="*/ 991397 h 1582111"/>
                <a:gd name="connsiteX5" fmla="*/ 3017694 w 3055135"/>
                <a:gd name="connsiteY5" fmla="*/ 1328320 h 1582111"/>
                <a:gd name="connsiteX6" fmla="*/ 2763903 w 3055135"/>
                <a:gd name="connsiteY6" fmla="*/ 1582111 h 1582111"/>
                <a:gd name="connsiteX7" fmla="*/ 345937 w 3055135"/>
                <a:gd name="connsiteY7" fmla="*/ 1582111 h 1582111"/>
                <a:gd name="connsiteX8" fmla="*/ 92146 w 3055135"/>
                <a:gd name="connsiteY8" fmla="*/ 1328320 h 1582111"/>
                <a:gd name="connsiteX0" fmla="*/ 92146 w 3055135"/>
                <a:gd name="connsiteY0" fmla="*/ 1341227 h 1595018"/>
                <a:gd name="connsiteX1" fmla="*/ 458969 w 3055135"/>
                <a:gd name="connsiteY1" fmla="*/ 644118 h 1595018"/>
                <a:gd name="connsiteX2" fmla="*/ 1062896 w 3055135"/>
                <a:gd name="connsiteY2" fmla="*/ 331588 h 1595018"/>
                <a:gd name="connsiteX3" fmla="*/ 2273009 w 3055135"/>
                <a:gd name="connsiteY3" fmla="*/ 723916 h 1595018"/>
                <a:gd name="connsiteX4" fmla="*/ 3017694 w 3055135"/>
                <a:gd name="connsiteY4" fmla="*/ 1004304 h 1595018"/>
                <a:gd name="connsiteX5" fmla="*/ 3017694 w 3055135"/>
                <a:gd name="connsiteY5" fmla="*/ 1341227 h 1595018"/>
                <a:gd name="connsiteX6" fmla="*/ 2763903 w 3055135"/>
                <a:gd name="connsiteY6" fmla="*/ 1595018 h 1595018"/>
                <a:gd name="connsiteX7" fmla="*/ 345937 w 3055135"/>
                <a:gd name="connsiteY7" fmla="*/ 1595018 h 1595018"/>
                <a:gd name="connsiteX8" fmla="*/ 92146 w 3055135"/>
                <a:gd name="connsiteY8" fmla="*/ 1341227 h 1595018"/>
                <a:gd name="connsiteX0" fmla="*/ 92146 w 3055135"/>
                <a:gd name="connsiteY0" fmla="*/ 1344504 h 1598295"/>
                <a:gd name="connsiteX1" fmla="*/ 458969 w 3055135"/>
                <a:gd name="connsiteY1" fmla="*/ 647395 h 1598295"/>
                <a:gd name="connsiteX2" fmla="*/ 1062896 w 3055135"/>
                <a:gd name="connsiteY2" fmla="*/ 334865 h 1598295"/>
                <a:gd name="connsiteX3" fmla="*/ 2273009 w 3055135"/>
                <a:gd name="connsiteY3" fmla="*/ 727193 h 1598295"/>
                <a:gd name="connsiteX4" fmla="*/ 3017694 w 3055135"/>
                <a:gd name="connsiteY4" fmla="*/ 1007581 h 1598295"/>
                <a:gd name="connsiteX5" fmla="*/ 3017694 w 3055135"/>
                <a:gd name="connsiteY5" fmla="*/ 1344504 h 1598295"/>
                <a:gd name="connsiteX6" fmla="*/ 2763903 w 3055135"/>
                <a:gd name="connsiteY6" fmla="*/ 1598295 h 1598295"/>
                <a:gd name="connsiteX7" fmla="*/ 345937 w 3055135"/>
                <a:gd name="connsiteY7" fmla="*/ 1598295 h 1598295"/>
                <a:gd name="connsiteX8" fmla="*/ 92146 w 3055135"/>
                <a:gd name="connsiteY8" fmla="*/ 1344504 h 1598295"/>
                <a:gd name="connsiteX0" fmla="*/ 92146 w 3055135"/>
                <a:gd name="connsiteY0" fmla="*/ 1344504 h 1598295"/>
                <a:gd name="connsiteX1" fmla="*/ 458969 w 3055135"/>
                <a:gd name="connsiteY1" fmla="*/ 647395 h 1598295"/>
                <a:gd name="connsiteX2" fmla="*/ 1062896 w 3055135"/>
                <a:gd name="connsiteY2" fmla="*/ 334865 h 1598295"/>
                <a:gd name="connsiteX3" fmla="*/ 2273009 w 3055135"/>
                <a:gd name="connsiteY3" fmla="*/ 727193 h 1598295"/>
                <a:gd name="connsiteX4" fmla="*/ 3017694 w 3055135"/>
                <a:gd name="connsiteY4" fmla="*/ 1007581 h 1598295"/>
                <a:gd name="connsiteX5" fmla="*/ 3017694 w 3055135"/>
                <a:gd name="connsiteY5" fmla="*/ 1344504 h 1598295"/>
                <a:gd name="connsiteX6" fmla="*/ 2763903 w 3055135"/>
                <a:gd name="connsiteY6" fmla="*/ 1598295 h 1598295"/>
                <a:gd name="connsiteX7" fmla="*/ 345937 w 3055135"/>
                <a:gd name="connsiteY7" fmla="*/ 1598295 h 1598295"/>
                <a:gd name="connsiteX8" fmla="*/ 92146 w 3055135"/>
                <a:gd name="connsiteY8" fmla="*/ 1344504 h 1598295"/>
                <a:gd name="connsiteX0" fmla="*/ 63323 w 3026312"/>
                <a:gd name="connsiteY0" fmla="*/ 1344504 h 1598295"/>
                <a:gd name="connsiteX1" fmla="*/ 430146 w 3026312"/>
                <a:gd name="connsiteY1" fmla="*/ 647395 h 1598295"/>
                <a:gd name="connsiteX2" fmla="*/ 1034073 w 3026312"/>
                <a:gd name="connsiteY2" fmla="*/ 334865 h 1598295"/>
                <a:gd name="connsiteX3" fmla="*/ 2244186 w 3026312"/>
                <a:gd name="connsiteY3" fmla="*/ 727193 h 1598295"/>
                <a:gd name="connsiteX4" fmla="*/ 2988871 w 3026312"/>
                <a:gd name="connsiteY4" fmla="*/ 1007581 h 1598295"/>
                <a:gd name="connsiteX5" fmla="*/ 2988871 w 3026312"/>
                <a:gd name="connsiteY5" fmla="*/ 1344504 h 1598295"/>
                <a:gd name="connsiteX6" fmla="*/ 2735080 w 3026312"/>
                <a:gd name="connsiteY6" fmla="*/ 1598295 h 1598295"/>
                <a:gd name="connsiteX7" fmla="*/ 317114 w 3026312"/>
                <a:gd name="connsiteY7" fmla="*/ 1598295 h 1598295"/>
                <a:gd name="connsiteX8" fmla="*/ 63323 w 3026312"/>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632441"/>
                <a:gd name="connsiteX1" fmla="*/ 423692 w 3019858"/>
                <a:gd name="connsiteY1" fmla="*/ 647395 h 1632441"/>
                <a:gd name="connsiteX2" fmla="*/ 1027619 w 3019858"/>
                <a:gd name="connsiteY2" fmla="*/ 334865 h 1632441"/>
                <a:gd name="connsiteX3" fmla="*/ 2237732 w 3019858"/>
                <a:gd name="connsiteY3" fmla="*/ 727193 h 1632441"/>
                <a:gd name="connsiteX4" fmla="*/ 2982417 w 3019858"/>
                <a:gd name="connsiteY4" fmla="*/ 1007581 h 1632441"/>
                <a:gd name="connsiteX5" fmla="*/ 2982417 w 3019858"/>
                <a:gd name="connsiteY5" fmla="*/ 1344504 h 1632441"/>
                <a:gd name="connsiteX6" fmla="*/ 2728626 w 3019858"/>
                <a:gd name="connsiteY6" fmla="*/ 1598295 h 1632441"/>
                <a:gd name="connsiteX7" fmla="*/ 310660 w 3019858"/>
                <a:gd name="connsiteY7" fmla="*/ 1598295 h 1632441"/>
                <a:gd name="connsiteX8" fmla="*/ 56869 w 3019858"/>
                <a:gd name="connsiteY8" fmla="*/ 1344504 h 16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858" h="1632441">
                  <a:moveTo>
                    <a:pt x="56869" y="1344504"/>
                  </a:moveTo>
                  <a:cubicBezTo>
                    <a:pt x="-4606" y="1134430"/>
                    <a:pt x="-129421" y="653054"/>
                    <a:pt x="423692" y="647395"/>
                  </a:cubicBezTo>
                  <a:cubicBezTo>
                    <a:pt x="459813" y="322487"/>
                    <a:pt x="632640" y="74148"/>
                    <a:pt x="1027619" y="334865"/>
                  </a:cubicBezTo>
                  <a:cubicBezTo>
                    <a:pt x="1241307" y="-126177"/>
                    <a:pt x="2273672" y="-210602"/>
                    <a:pt x="2237732" y="727193"/>
                  </a:cubicBezTo>
                  <a:cubicBezTo>
                    <a:pt x="2630022" y="706319"/>
                    <a:pt x="2929226" y="888624"/>
                    <a:pt x="2982417" y="1007581"/>
                  </a:cubicBezTo>
                  <a:cubicBezTo>
                    <a:pt x="3035608" y="1126538"/>
                    <a:pt x="3028960" y="1191040"/>
                    <a:pt x="2982417" y="1344504"/>
                  </a:cubicBezTo>
                  <a:cubicBezTo>
                    <a:pt x="2935874" y="1497968"/>
                    <a:pt x="2868791" y="1598295"/>
                    <a:pt x="2728626" y="1598295"/>
                  </a:cubicBezTo>
                  <a:cubicBezTo>
                    <a:pt x="1922637" y="1598295"/>
                    <a:pt x="445181" y="1675124"/>
                    <a:pt x="310660" y="1598295"/>
                  </a:cubicBezTo>
                  <a:cubicBezTo>
                    <a:pt x="176139" y="1521466"/>
                    <a:pt x="167478" y="1526914"/>
                    <a:pt x="56869" y="1344504"/>
                  </a:cubicBezTo>
                  <a:close/>
                </a:path>
              </a:pathLst>
            </a:custGeom>
            <a:solidFill>
              <a:schemeClr val="accent1"/>
            </a:solidFill>
            <a:ln w="12700" cmpd="sng" algn="ctr">
              <a:solidFill>
                <a:srgbClr val="F0A000"/>
              </a:solidFill>
              <a:miter lim="800000"/>
              <a:headEnd/>
              <a:tailEnd/>
            </a:ln>
          </p:spPr>
          <p:txBody>
            <a:bodyPr lIns="72000" tIns="259200" rIns="72000" bIns="68400" rtlCol="0" anchor="t" anchorCtr="0"/>
            <a:lstStyle/>
            <a:p>
              <a:pPr algn="ctr">
                <a:buClr>
                  <a:srgbClr val="F0AB00"/>
                </a:buClr>
                <a:buSzPct val="80000"/>
                <a:defRPr/>
              </a:pPr>
              <a:r>
                <a:rPr lang="en-US" sz="1300" kern="0" dirty="0">
                  <a:latin typeface="+mj-lt"/>
                  <a:ea typeface="Arial Unicode MS" pitchFamily="34" charset="-128"/>
                  <a:cs typeface="BentonSans Regular"/>
                </a:rPr>
                <a:t> </a:t>
              </a:r>
              <a:br>
                <a:rPr lang="en-US" sz="1300" kern="0" dirty="0">
                  <a:latin typeface="+mj-lt"/>
                  <a:ea typeface="Arial Unicode MS" pitchFamily="34" charset="-128"/>
                  <a:cs typeface="BentonSans Regular"/>
                </a:rPr>
              </a:br>
              <a:endParaRPr lang="en-US" sz="1700" kern="0" dirty="0">
                <a:latin typeface="+mj-lt"/>
                <a:ea typeface="Arial Unicode MS" pitchFamily="34" charset="-128"/>
                <a:cs typeface="BentonSans Regular"/>
              </a:endParaRPr>
            </a:p>
          </p:txBody>
        </p:sp>
        <p:grpSp>
          <p:nvGrpSpPr>
            <p:cNvPr id="14" name="Group 48"/>
            <p:cNvGrpSpPr/>
            <p:nvPr/>
          </p:nvGrpSpPr>
          <p:grpSpPr>
            <a:xfrm>
              <a:off x="19703182" y="1700717"/>
              <a:ext cx="1607595" cy="805137"/>
              <a:chOff x="17554936" y="2237326"/>
              <a:chExt cx="1607595" cy="913375"/>
            </a:xfrm>
          </p:grpSpPr>
          <p:sp>
            <p:nvSpPr>
              <p:cNvPr id="18" name="Chevron 17"/>
              <p:cNvSpPr/>
              <p:nvPr/>
            </p:nvSpPr>
            <p:spPr bwMode="gray">
              <a:xfrm>
                <a:off x="17554936" y="2732751"/>
                <a:ext cx="1607595" cy="417950"/>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19" name="Chevron 18"/>
              <p:cNvSpPr/>
              <p:nvPr/>
            </p:nvSpPr>
            <p:spPr bwMode="gray">
              <a:xfrm>
                <a:off x="17564863" y="2237326"/>
                <a:ext cx="618177" cy="417950"/>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sp>
          <p:nvSpPr>
            <p:cNvPr id="16" name="Rectangle 15"/>
            <p:cNvSpPr/>
            <p:nvPr/>
          </p:nvSpPr>
          <p:spPr bwMode="gray">
            <a:xfrm>
              <a:off x="18645422" y="1707656"/>
              <a:ext cx="932405" cy="791258"/>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sz="2400" kern="0" dirty="0" smtClean="0">
                <a:latin typeface="+mj-lt"/>
                <a:ea typeface="Arial Unicode MS" pitchFamily="34" charset="-128"/>
                <a:cs typeface="BentonSans Regular"/>
              </a:endParaRPr>
            </a:p>
          </p:txBody>
        </p:sp>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744073" y="1832568"/>
              <a:ext cx="743485" cy="563659"/>
            </a:xfrm>
            <a:prstGeom prst="rect">
              <a:avLst/>
            </a:prstGeom>
          </p:spPr>
        </p:pic>
      </p:grpSp>
      <p:sp>
        <p:nvSpPr>
          <p:cNvPr id="23" name="Rectangle 22"/>
          <p:cNvSpPr/>
          <p:nvPr/>
        </p:nvSpPr>
        <p:spPr>
          <a:xfrm>
            <a:off x="417229" y="1524941"/>
            <a:ext cx="8330361" cy="1918474"/>
          </a:xfrm>
          <a:prstGeom prst="rect">
            <a:avLst/>
          </a:prstGeom>
        </p:spPr>
        <p:txBody>
          <a:bodyPr wrap="square">
            <a:spAutoFit/>
          </a:bodyPr>
          <a:lstStyle/>
          <a:p>
            <a:r>
              <a:rPr lang="de-DE" sz="1600" dirty="0">
                <a:solidFill>
                  <a:schemeClr val="accent1"/>
                </a:solidFill>
              </a:rPr>
              <a:t>Holen Sie sich die Business-Software die Sie benötigen, wie Sie es brauchen</a:t>
            </a:r>
            <a:r>
              <a:rPr lang="de-DE" sz="1600" dirty="0" smtClean="0">
                <a:solidFill>
                  <a:schemeClr val="accent1"/>
                </a:solidFill>
              </a:rPr>
              <a:t>.</a:t>
            </a:r>
            <a:endParaRPr lang="de-DE" sz="1600" dirty="0">
              <a:solidFill>
                <a:schemeClr val="accent1"/>
              </a:solidFill>
            </a:endParaRPr>
          </a:p>
          <a:p>
            <a:pPr marL="180975" lvl="1" indent="-180975">
              <a:spcBef>
                <a:spcPts val="500"/>
              </a:spcBef>
              <a:buFont typeface="Wingdings" panose="05000000000000000000" pitchFamily="2" charset="2"/>
              <a:buChar char="§"/>
            </a:pPr>
            <a:r>
              <a:rPr lang="de-DE" sz="1400" dirty="0" smtClean="0"/>
              <a:t>Verlassen </a:t>
            </a:r>
            <a:r>
              <a:rPr lang="de-DE" sz="1400" dirty="0"/>
              <a:t>Sie sich auf die vollständige, bewährte Funktionalität von SAP Business </a:t>
            </a:r>
            <a:r>
              <a:rPr lang="de-DE" sz="1400" dirty="0" smtClean="0"/>
              <a:t>One, </a:t>
            </a:r>
            <a:r>
              <a:rPr lang="de-DE" sz="1400" dirty="0" err="1"/>
              <a:t>gehostet</a:t>
            </a:r>
            <a:r>
              <a:rPr lang="de-DE" sz="1400" dirty="0"/>
              <a:t> und gewartet in sicheren, Weltklasse-Datenzentren </a:t>
            </a:r>
            <a:endParaRPr lang="de-DE" sz="1400" dirty="0" smtClean="0"/>
          </a:p>
          <a:p>
            <a:pPr marL="180975" lvl="1" indent="-180975">
              <a:spcBef>
                <a:spcPts val="500"/>
              </a:spcBef>
              <a:buFont typeface="Wingdings" panose="05000000000000000000" pitchFamily="2" charset="2"/>
              <a:buChar char="§"/>
            </a:pPr>
            <a:r>
              <a:rPr lang="de-DE" sz="1400" dirty="0" smtClean="0"/>
              <a:t>Einfache Anpassung an den Unternehmenserfolg und wechselnden Bedingungen </a:t>
            </a:r>
          </a:p>
          <a:p>
            <a:pPr marL="180975" lvl="1" indent="-180975">
              <a:spcBef>
                <a:spcPts val="500"/>
              </a:spcBef>
              <a:buFont typeface="Wingdings" panose="05000000000000000000" pitchFamily="2" charset="2"/>
              <a:buChar char="§"/>
            </a:pPr>
            <a:r>
              <a:rPr lang="de-DE" sz="1400" dirty="0" smtClean="0"/>
              <a:t>Durch </a:t>
            </a:r>
            <a:r>
              <a:rPr lang="de-DE" sz="1400" dirty="0"/>
              <a:t>Software-</a:t>
            </a:r>
            <a:r>
              <a:rPr lang="de-DE" sz="1400" dirty="0" err="1"/>
              <a:t>as</a:t>
            </a:r>
            <a:r>
              <a:rPr lang="de-DE" sz="1400" dirty="0"/>
              <a:t>-a-Service (</a:t>
            </a:r>
            <a:r>
              <a:rPr lang="de-DE" sz="1400" dirty="0" err="1"/>
              <a:t>SaaS</a:t>
            </a:r>
            <a:r>
              <a:rPr lang="de-DE" sz="1400" dirty="0"/>
              <a:t>) erzielen Sie einen deutlich niedrigen TCO </a:t>
            </a:r>
          </a:p>
          <a:p>
            <a:pPr marL="180975" lvl="1" indent="-180975">
              <a:spcBef>
                <a:spcPts val="500"/>
              </a:spcBef>
              <a:buFont typeface="Wingdings" panose="05000000000000000000" pitchFamily="2" charset="2"/>
              <a:buChar char="§"/>
            </a:pPr>
            <a:r>
              <a:rPr lang="en-US" sz="1400" dirty="0" err="1" smtClean="0"/>
              <a:t>Firmen</a:t>
            </a:r>
            <a:r>
              <a:rPr lang="en-US" sz="1400" dirty="0" smtClean="0"/>
              <a:t> </a:t>
            </a:r>
            <a:r>
              <a:rPr lang="en-US" sz="1400" dirty="0" err="1" smtClean="0"/>
              <a:t>wie</a:t>
            </a:r>
            <a:r>
              <a:rPr lang="en-US" sz="1400" dirty="0" smtClean="0"/>
              <a:t> </a:t>
            </a:r>
            <a:r>
              <a:rPr lang="en-US" sz="1400" dirty="0" err="1" smtClean="0"/>
              <a:t>z.B</a:t>
            </a:r>
            <a:r>
              <a:rPr lang="en-US" sz="1400" dirty="0" smtClean="0"/>
              <a:t>. </a:t>
            </a:r>
            <a:r>
              <a:rPr lang="en-US" sz="1400" dirty="0" err="1" smtClean="0"/>
              <a:t>Singtel</a:t>
            </a:r>
            <a:r>
              <a:rPr lang="en-US" sz="1400" dirty="0"/>
              <a:t>, </a:t>
            </a:r>
            <a:r>
              <a:rPr lang="en-US" sz="1400" dirty="0" err="1"/>
              <a:t>Seidor</a:t>
            </a:r>
            <a:r>
              <a:rPr lang="en-US" sz="1400" dirty="0"/>
              <a:t>, Magyar Telekom, </a:t>
            </a:r>
            <a:r>
              <a:rPr lang="en-US" sz="1400" dirty="0" err="1"/>
              <a:t>Versino</a:t>
            </a:r>
            <a:r>
              <a:rPr lang="en-US" sz="1400" dirty="0"/>
              <a:t>, </a:t>
            </a:r>
            <a:r>
              <a:rPr lang="en-US" sz="1400" dirty="0" smtClean="0"/>
              <a:t>und </a:t>
            </a:r>
            <a:r>
              <a:rPr lang="en-US" sz="1400" dirty="0" err="1"/>
              <a:t>Virtustream</a:t>
            </a:r>
            <a:r>
              <a:rPr lang="en-US" sz="1400" dirty="0"/>
              <a:t> </a:t>
            </a:r>
            <a:r>
              <a:rPr lang="en-US" sz="1400" dirty="0" err="1" smtClean="0"/>
              <a:t>sind</a:t>
            </a:r>
            <a:r>
              <a:rPr lang="en-US" sz="1400" dirty="0" smtClean="0"/>
              <a:t> Partner </a:t>
            </a:r>
            <a:r>
              <a:rPr lang="en-US" sz="1400" dirty="0"/>
              <a:t>die SAP Business One </a:t>
            </a:r>
            <a:r>
              <a:rPr lang="en-US" sz="1400" dirty="0" smtClean="0"/>
              <a:t>Cloud </a:t>
            </a:r>
            <a:r>
              <a:rPr lang="en-US" sz="1400" dirty="0" err="1" smtClean="0"/>
              <a:t>implementieren</a:t>
            </a:r>
            <a:r>
              <a:rPr lang="en-US" sz="1400" dirty="0" smtClean="0"/>
              <a:t>, </a:t>
            </a:r>
            <a:r>
              <a:rPr lang="en-US" sz="1400" dirty="0" err="1" smtClean="0"/>
              <a:t>verkaufen</a:t>
            </a:r>
            <a:r>
              <a:rPr lang="en-US" sz="1400" dirty="0" smtClean="0"/>
              <a:t> und </a:t>
            </a:r>
            <a:r>
              <a:rPr lang="en-US" sz="1400" dirty="0" err="1" smtClean="0"/>
              <a:t>supporten</a:t>
            </a:r>
            <a:endParaRPr lang="en-US" sz="1400" dirty="0"/>
          </a:p>
        </p:txBody>
      </p:sp>
      <p:pic>
        <p:nvPicPr>
          <p:cNvPr id="26" name="Picture 4" descr="Collegues explore partnership opportunities for SAP Business One OnDemand">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30533" y="3763785"/>
            <a:ext cx="4275915" cy="240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76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44728" y="2407531"/>
            <a:ext cx="6267275" cy="3731401"/>
          </a:xfrm>
          <a:prstGeom prst="rect">
            <a:avLst/>
          </a:prstGeom>
          <a:noFill/>
          <a:ln>
            <a:noFill/>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15227" y="1461550"/>
            <a:ext cx="8003610" cy="523220"/>
          </a:xfrm>
          <a:prstGeom prst="rect">
            <a:avLst/>
          </a:prstGeom>
        </p:spPr>
        <p:txBody>
          <a:bodyPr wrap="square">
            <a:spAutoFit/>
          </a:bodyPr>
          <a:lstStyle/>
          <a:p>
            <a:pPr>
              <a:spcBef>
                <a:spcPts val="600"/>
              </a:spcBef>
              <a:buClr>
                <a:schemeClr val="accent1"/>
              </a:buClr>
              <a:buSzPct val="100000"/>
            </a:pPr>
            <a:r>
              <a:rPr lang="en-US" sz="1400" dirty="0">
                <a:latin typeface="+mj-lt"/>
              </a:rPr>
              <a:t>Web </a:t>
            </a:r>
            <a:r>
              <a:rPr lang="en-US" sz="1400" dirty="0" err="1" smtClean="0">
                <a:latin typeface="+mj-lt"/>
              </a:rPr>
              <a:t>Anwendung</a:t>
            </a:r>
            <a:r>
              <a:rPr lang="en-US" sz="1400" dirty="0" smtClean="0">
                <a:latin typeface="+mj-lt"/>
              </a:rPr>
              <a:t> f</a:t>
            </a:r>
            <a:r>
              <a:rPr lang="en-US" sz="1400" dirty="0" smtClean="0"/>
              <a:t>ür Cloud-</a:t>
            </a:r>
            <a:r>
              <a:rPr lang="en-US" sz="1400" dirty="0" err="1" smtClean="0"/>
              <a:t>Betreiber</a:t>
            </a:r>
            <a:r>
              <a:rPr lang="en-US" sz="1400" dirty="0"/>
              <a:t> </a:t>
            </a:r>
            <a:r>
              <a:rPr lang="en-US" sz="1400" dirty="0" smtClean="0"/>
              <a:t>(</a:t>
            </a:r>
            <a:r>
              <a:rPr lang="en-US" sz="1400" dirty="0" err="1" smtClean="0"/>
              <a:t>inkl</a:t>
            </a:r>
            <a:r>
              <a:rPr lang="en-US" sz="1400" dirty="0"/>
              <a:t>. </a:t>
            </a:r>
            <a:r>
              <a:rPr lang="en-US" sz="1400" dirty="0" err="1" smtClean="0"/>
              <a:t>privater</a:t>
            </a:r>
            <a:r>
              <a:rPr lang="en-US" sz="1400" dirty="0" smtClean="0"/>
              <a:t> Clouds) </a:t>
            </a:r>
            <a:r>
              <a:rPr lang="en-US" sz="1400" dirty="0" err="1" smtClean="0">
                <a:latin typeface="+mj-lt"/>
              </a:rPr>
              <a:t>zur</a:t>
            </a:r>
            <a:r>
              <a:rPr lang="en-US" sz="1400" dirty="0" smtClean="0">
                <a:latin typeface="+mj-lt"/>
              </a:rPr>
              <a:t> </a:t>
            </a:r>
            <a:r>
              <a:rPr lang="en-US" sz="1400" dirty="0" err="1" smtClean="0">
                <a:latin typeface="+mj-lt"/>
              </a:rPr>
              <a:t>Verwaltung</a:t>
            </a:r>
            <a:r>
              <a:rPr lang="en-US" sz="1400" dirty="0" smtClean="0">
                <a:latin typeface="+mj-lt"/>
              </a:rPr>
              <a:t> von SAP </a:t>
            </a:r>
            <a:r>
              <a:rPr lang="en-US" sz="1400" dirty="0">
                <a:latin typeface="+mj-lt"/>
              </a:rPr>
              <a:t>Business One </a:t>
            </a:r>
            <a:r>
              <a:rPr lang="en-US" sz="1400" dirty="0" smtClean="0">
                <a:latin typeface="+mj-lt"/>
              </a:rPr>
              <a:t>Cloud </a:t>
            </a:r>
            <a:r>
              <a:rPr lang="en-US" sz="1400" dirty="0">
                <a:latin typeface="+mj-lt"/>
              </a:rPr>
              <a:t>(Service </a:t>
            </a:r>
            <a:r>
              <a:rPr lang="en-US" sz="1400" dirty="0" smtClean="0">
                <a:latin typeface="+mj-lt"/>
              </a:rPr>
              <a:t>Units</a:t>
            </a:r>
            <a:r>
              <a:rPr lang="en-US" sz="1400" dirty="0">
                <a:latin typeface="+mj-lt"/>
              </a:rPr>
              <a:t>, </a:t>
            </a:r>
            <a:r>
              <a:rPr lang="en-US" sz="1400" dirty="0" smtClean="0">
                <a:latin typeface="+mj-lt"/>
              </a:rPr>
              <a:t>Tenants</a:t>
            </a:r>
            <a:r>
              <a:rPr lang="en-US" sz="1400" dirty="0">
                <a:latin typeface="+mj-lt"/>
              </a:rPr>
              <a:t>, </a:t>
            </a:r>
            <a:r>
              <a:rPr lang="en-US" sz="1400" dirty="0" smtClean="0">
                <a:latin typeface="+mj-lt"/>
              </a:rPr>
              <a:t>Upgrades und </a:t>
            </a:r>
            <a:r>
              <a:rPr lang="en-US" sz="1400" dirty="0" err="1" smtClean="0">
                <a:latin typeface="+mj-lt"/>
              </a:rPr>
              <a:t>Softwarekomponenten</a:t>
            </a:r>
            <a:r>
              <a:rPr lang="en-US" sz="1400" dirty="0" smtClean="0">
                <a:latin typeface="+mj-lt"/>
              </a:rPr>
              <a:t>)</a:t>
            </a:r>
            <a:endParaRPr lang="en-US" sz="1400" dirty="0">
              <a:latin typeface="+mj-lt"/>
            </a:endParaRPr>
          </a:p>
        </p:txBody>
      </p:sp>
      <p:sp>
        <p:nvSpPr>
          <p:cNvPr id="8" name="Title 11"/>
          <p:cNvSpPr>
            <a:spLocks noGrp="1"/>
          </p:cNvSpPr>
          <p:nvPr>
            <p:ph type="title"/>
          </p:nvPr>
        </p:nvSpPr>
        <p:spPr/>
        <p:txBody>
          <a:bodyPr/>
          <a:lstStyle/>
          <a:p>
            <a:r>
              <a:rPr lang="en-US" b="0" dirty="0">
                <a:solidFill>
                  <a:srgbClr val="666666"/>
                </a:solidFill>
              </a:rPr>
              <a:t>Cloud Control Center</a:t>
            </a:r>
          </a:p>
        </p:txBody>
      </p:sp>
      <p:grpSp>
        <p:nvGrpSpPr>
          <p:cNvPr id="9" name="Group 37"/>
          <p:cNvGrpSpPr>
            <a:grpSpLocks noChangeAspect="1"/>
          </p:cNvGrpSpPr>
          <p:nvPr/>
        </p:nvGrpSpPr>
        <p:grpSpPr>
          <a:xfrm>
            <a:off x="7688092" y="436179"/>
            <a:ext cx="1094402" cy="469058"/>
            <a:chOff x="18126554" y="1198168"/>
            <a:chExt cx="3289126" cy="1421493"/>
          </a:xfrm>
        </p:grpSpPr>
        <p:sp>
          <p:nvSpPr>
            <p:cNvPr id="10" name="Rounded Rectangle 264"/>
            <p:cNvSpPr/>
            <p:nvPr/>
          </p:nvSpPr>
          <p:spPr bwMode="gray">
            <a:xfrm>
              <a:off x="18126554" y="1198168"/>
              <a:ext cx="3289126" cy="1421493"/>
            </a:xfrm>
            <a:custGeom>
              <a:avLst/>
              <a:gdLst>
                <a:gd name="connsiteX0" fmla="*/ 0 w 2925548"/>
                <a:gd name="connsiteY0" fmla="*/ 253791 h 844505"/>
                <a:gd name="connsiteX1" fmla="*/ 253791 w 2925548"/>
                <a:gd name="connsiteY1" fmla="*/ 0 h 844505"/>
                <a:gd name="connsiteX2" fmla="*/ 2671757 w 2925548"/>
                <a:gd name="connsiteY2" fmla="*/ 0 h 844505"/>
                <a:gd name="connsiteX3" fmla="*/ 2925548 w 2925548"/>
                <a:gd name="connsiteY3" fmla="*/ 253791 h 844505"/>
                <a:gd name="connsiteX4" fmla="*/ 2925548 w 2925548"/>
                <a:gd name="connsiteY4" fmla="*/ 590714 h 844505"/>
                <a:gd name="connsiteX5" fmla="*/ 2671757 w 2925548"/>
                <a:gd name="connsiteY5" fmla="*/ 844505 h 844505"/>
                <a:gd name="connsiteX6" fmla="*/ 253791 w 2925548"/>
                <a:gd name="connsiteY6" fmla="*/ 844505 h 844505"/>
                <a:gd name="connsiteX7" fmla="*/ 0 w 2925548"/>
                <a:gd name="connsiteY7" fmla="*/ 590714 h 844505"/>
                <a:gd name="connsiteX8" fmla="*/ 0 w 2925548"/>
                <a:gd name="connsiteY8" fmla="*/ 253791 h 844505"/>
                <a:gd name="connsiteX0" fmla="*/ 0 w 2925548"/>
                <a:gd name="connsiteY0" fmla="*/ 346886 h 937600"/>
                <a:gd name="connsiteX1" fmla="*/ 406717 w 2925548"/>
                <a:gd name="connsiteY1" fmla="*/ 0 h 937600"/>
                <a:gd name="connsiteX2" fmla="*/ 2671757 w 2925548"/>
                <a:gd name="connsiteY2" fmla="*/ 93095 h 937600"/>
                <a:gd name="connsiteX3" fmla="*/ 2925548 w 2925548"/>
                <a:gd name="connsiteY3" fmla="*/ 346886 h 937600"/>
                <a:gd name="connsiteX4" fmla="*/ 2925548 w 2925548"/>
                <a:gd name="connsiteY4" fmla="*/ 683809 h 937600"/>
                <a:gd name="connsiteX5" fmla="*/ 2671757 w 2925548"/>
                <a:gd name="connsiteY5" fmla="*/ 937600 h 937600"/>
                <a:gd name="connsiteX6" fmla="*/ 253791 w 2925548"/>
                <a:gd name="connsiteY6" fmla="*/ 937600 h 937600"/>
                <a:gd name="connsiteX7" fmla="*/ 0 w 2925548"/>
                <a:gd name="connsiteY7" fmla="*/ 683809 h 937600"/>
                <a:gd name="connsiteX8" fmla="*/ 0 w 2925548"/>
                <a:gd name="connsiteY8" fmla="*/ 346886 h 937600"/>
                <a:gd name="connsiteX0" fmla="*/ 0 w 2925548"/>
                <a:gd name="connsiteY0" fmla="*/ 359433 h 950147"/>
                <a:gd name="connsiteX1" fmla="*/ 406717 w 2925548"/>
                <a:gd name="connsiteY1" fmla="*/ 12547 h 950147"/>
                <a:gd name="connsiteX2" fmla="*/ 2127671 w 2925548"/>
                <a:gd name="connsiteY2" fmla="*/ 79045 h 950147"/>
                <a:gd name="connsiteX3" fmla="*/ 2671757 w 2925548"/>
                <a:gd name="connsiteY3" fmla="*/ 105642 h 950147"/>
                <a:gd name="connsiteX4" fmla="*/ 2925548 w 2925548"/>
                <a:gd name="connsiteY4" fmla="*/ 359433 h 950147"/>
                <a:gd name="connsiteX5" fmla="*/ 2925548 w 2925548"/>
                <a:gd name="connsiteY5" fmla="*/ 696356 h 950147"/>
                <a:gd name="connsiteX6" fmla="*/ 2671757 w 2925548"/>
                <a:gd name="connsiteY6" fmla="*/ 950147 h 950147"/>
                <a:gd name="connsiteX7" fmla="*/ 253791 w 2925548"/>
                <a:gd name="connsiteY7" fmla="*/ 950147 h 950147"/>
                <a:gd name="connsiteX8" fmla="*/ 0 w 2925548"/>
                <a:gd name="connsiteY8" fmla="*/ 696356 h 950147"/>
                <a:gd name="connsiteX9" fmla="*/ 0 w 2925548"/>
                <a:gd name="connsiteY9" fmla="*/ 359433 h 950147"/>
                <a:gd name="connsiteX0" fmla="*/ 0 w 2925548"/>
                <a:gd name="connsiteY0" fmla="*/ 359433 h 950147"/>
                <a:gd name="connsiteX1" fmla="*/ 406717 w 2925548"/>
                <a:gd name="connsiteY1" fmla="*/ 12547 h 950147"/>
                <a:gd name="connsiteX2" fmla="*/ 2127671 w 2925548"/>
                <a:gd name="connsiteY2" fmla="*/ 79045 h 950147"/>
                <a:gd name="connsiteX3" fmla="*/ 2671757 w 2925548"/>
                <a:gd name="connsiteY3" fmla="*/ 105642 h 950147"/>
                <a:gd name="connsiteX4" fmla="*/ 2925548 w 2925548"/>
                <a:gd name="connsiteY4" fmla="*/ 359433 h 950147"/>
                <a:gd name="connsiteX5" fmla="*/ 2925548 w 2925548"/>
                <a:gd name="connsiteY5" fmla="*/ 696356 h 950147"/>
                <a:gd name="connsiteX6" fmla="*/ 2671757 w 2925548"/>
                <a:gd name="connsiteY6" fmla="*/ 950147 h 950147"/>
                <a:gd name="connsiteX7" fmla="*/ 253791 w 2925548"/>
                <a:gd name="connsiteY7" fmla="*/ 950147 h 950147"/>
                <a:gd name="connsiteX8" fmla="*/ 0 w 2925548"/>
                <a:gd name="connsiteY8" fmla="*/ 696356 h 950147"/>
                <a:gd name="connsiteX9" fmla="*/ 0 w 2925548"/>
                <a:gd name="connsiteY9" fmla="*/ 359433 h 950147"/>
                <a:gd name="connsiteX0" fmla="*/ 0 w 2925548"/>
                <a:gd name="connsiteY0" fmla="*/ 365307 h 956021"/>
                <a:gd name="connsiteX1" fmla="*/ 406717 w 2925548"/>
                <a:gd name="connsiteY1" fmla="*/ 18421 h 956021"/>
                <a:gd name="connsiteX2" fmla="*/ 1602402 w 2925548"/>
                <a:gd name="connsiteY2" fmla="*/ 51671 h 956021"/>
                <a:gd name="connsiteX3" fmla="*/ 2127671 w 2925548"/>
                <a:gd name="connsiteY3" fmla="*/ 84919 h 956021"/>
                <a:gd name="connsiteX4" fmla="*/ 2671757 w 2925548"/>
                <a:gd name="connsiteY4" fmla="*/ 111516 h 956021"/>
                <a:gd name="connsiteX5" fmla="*/ 2925548 w 2925548"/>
                <a:gd name="connsiteY5" fmla="*/ 365307 h 956021"/>
                <a:gd name="connsiteX6" fmla="*/ 2925548 w 2925548"/>
                <a:gd name="connsiteY6" fmla="*/ 702230 h 956021"/>
                <a:gd name="connsiteX7" fmla="*/ 2671757 w 2925548"/>
                <a:gd name="connsiteY7" fmla="*/ 956021 h 956021"/>
                <a:gd name="connsiteX8" fmla="*/ 253791 w 2925548"/>
                <a:gd name="connsiteY8" fmla="*/ 956021 h 956021"/>
                <a:gd name="connsiteX9" fmla="*/ 0 w 2925548"/>
                <a:gd name="connsiteY9" fmla="*/ 702230 h 956021"/>
                <a:gd name="connsiteX10" fmla="*/ 0 w 2925548"/>
                <a:gd name="connsiteY10" fmla="*/ 365307 h 956021"/>
                <a:gd name="connsiteX0" fmla="*/ 0 w 2925548"/>
                <a:gd name="connsiteY0" fmla="*/ 653105 h 1243819"/>
                <a:gd name="connsiteX1" fmla="*/ 406717 w 2925548"/>
                <a:gd name="connsiteY1" fmla="*/ 306219 h 1243819"/>
                <a:gd name="connsiteX2" fmla="*/ 997346 w 2925548"/>
                <a:gd name="connsiteY2" fmla="*/ 338 h 1243819"/>
                <a:gd name="connsiteX3" fmla="*/ 2127671 w 2925548"/>
                <a:gd name="connsiteY3" fmla="*/ 372717 h 1243819"/>
                <a:gd name="connsiteX4" fmla="*/ 2671757 w 2925548"/>
                <a:gd name="connsiteY4" fmla="*/ 399314 h 1243819"/>
                <a:gd name="connsiteX5" fmla="*/ 2925548 w 2925548"/>
                <a:gd name="connsiteY5" fmla="*/ 653105 h 1243819"/>
                <a:gd name="connsiteX6" fmla="*/ 2925548 w 2925548"/>
                <a:gd name="connsiteY6" fmla="*/ 990028 h 1243819"/>
                <a:gd name="connsiteX7" fmla="*/ 2671757 w 2925548"/>
                <a:gd name="connsiteY7" fmla="*/ 1243819 h 1243819"/>
                <a:gd name="connsiteX8" fmla="*/ 253791 w 2925548"/>
                <a:gd name="connsiteY8" fmla="*/ 1243819 h 1243819"/>
                <a:gd name="connsiteX9" fmla="*/ 0 w 2925548"/>
                <a:gd name="connsiteY9" fmla="*/ 990028 h 1243819"/>
                <a:gd name="connsiteX10" fmla="*/ 0 w 2925548"/>
                <a:gd name="connsiteY10" fmla="*/ 653105 h 1243819"/>
                <a:gd name="connsiteX0" fmla="*/ 0 w 2925548"/>
                <a:gd name="connsiteY0" fmla="*/ 653105 h 1243819"/>
                <a:gd name="connsiteX1" fmla="*/ 406717 w 2925548"/>
                <a:gd name="connsiteY1" fmla="*/ 306219 h 1243819"/>
                <a:gd name="connsiteX2" fmla="*/ 997346 w 2925548"/>
                <a:gd name="connsiteY2" fmla="*/ 338 h 1243819"/>
                <a:gd name="connsiteX3" fmla="*/ 2127671 w 2925548"/>
                <a:gd name="connsiteY3" fmla="*/ 372717 h 1243819"/>
                <a:gd name="connsiteX4" fmla="*/ 2671757 w 2925548"/>
                <a:gd name="connsiteY4" fmla="*/ 399314 h 1243819"/>
                <a:gd name="connsiteX5" fmla="*/ 2925548 w 2925548"/>
                <a:gd name="connsiteY5" fmla="*/ 653105 h 1243819"/>
                <a:gd name="connsiteX6" fmla="*/ 2925548 w 2925548"/>
                <a:gd name="connsiteY6" fmla="*/ 990028 h 1243819"/>
                <a:gd name="connsiteX7" fmla="*/ 2671757 w 2925548"/>
                <a:gd name="connsiteY7" fmla="*/ 1243819 h 1243819"/>
                <a:gd name="connsiteX8" fmla="*/ 253791 w 2925548"/>
                <a:gd name="connsiteY8" fmla="*/ 1243819 h 1243819"/>
                <a:gd name="connsiteX9" fmla="*/ 0 w 2925548"/>
                <a:gd name="connsiteY9" fmla="*/ 990028 h 1243819"/>
                <a:gd name="connsiteX10" fmla="*/ 0 w 2925548"/>
                <a:gd name="connsiteY10" fmla="*/ 653105 h 1243819"/>
                <a:gd name="connsiteX0" fmla="*/ 0 w 2925548"/>
                <a:gd name="connsiteY0" fmla="*/ 653105 h 1243819"/>
                <a:gd name="connsiteX1" fmla="*/ 199469 w 2925548"/>
                <a:gd name="connsiteY1" fmla="*/ 326170 h 1243819"/>
                <a:gd name="connsiteX2" fmla="*/ 406717 w 2925548"/>
                <a:gd name="connsiteY2" fmla="*/ 306219 h 1243819"/>
                <a:gd name="connsiteX3" fmla="*/ 997346 w 2925548"/>
                <a:gd name="connsiteY3" fmla="*/ 338 h 1243819"/>
                <a:gd name="connsiteX4" fmla="*/ 2127671 w 2925548"/>
                <a:gd name="connsiteY4" fmla="*/ 372717 h 1243819"/>
                <a:gd name="connsiteX5" fmla="*/ 2671757 w 2925548"/>
                <a:gd name="connsiteY5" fmla="*/ 399314 h 1243819"/>
                <a:gd name="connsiteX6" fmla="*/ 2925548 w 2925548"/>
                <a:gd name="connsiteY6" fmla="*/ 653105 h 1243819"/>
                <a:gd name="connsiteX7" fmla="*/ 2925548 w 2925548"/>
                <a:gd name="connsiteY7" fmla="*/ 990028 h 1243819"/>
                <a:gd name="connsiteX8" fmla="*/ 2671757 w 2925548"/>
                <a:gd name="connsiteY8" fmla="*/ 1243819 h 1243819"/>
                <a:gd name="connsiteX9" fmla="*/ 253791 w 2925548"/>
                <a:gd name="connsiteY9" fmla="*/ 1243819 h 1243819"/>
                <a:gd name="connsiteX10" fmla="*/ 0 w 2925548"/>
                <a:gd name="connsiteY10" fmla="*/ 990028 h 1243819"/>
                <a:gd name="connsiteX11" fmla="*/ 0 w 2925548"/>
                <a:gd name="connsiteY11" fmla="*/ 653105 h 1243819"/>
                <a:gd name="connsiteX0" fmla="*/ 0 w 2925548"/>
                <a:gd name="connsiteY0" fmla="*/ 653105 h 1243819"/>
                <a:gd name="connsiteX1" fmla="*/ 199469 w 2925548"/>
                <a:gd name="connsiteY1" fmla="*/ 326170 h 1243819"/>
                <a:gd name="connsiteX2" fmla="*/ 406717 w 2925548"/>
                <a:gd name="connsiteY2" fmla="*/ 306219 h 1243819"/>
                <a:gd name="connsiteX3" fmla="*/ 997346 w 2925548"/>
                <a:gd name="connsiteY3" fmla="*/ 338 h 1243819"/>
                <a:gd name="connsiteX4" fmla="*/ 2127671 w 2925548"/>
                <a:gd name="connsiteY4" fmla="*/ 372717 h 1243819"/>
                <a:gd name="connsiteX5" fmla="*/ 2671757 w 2925548"/>
                <a:gd name="connsiteY5" fmla="*/ 399314 h 1243819"/>
                <a:gd name="connsiteX6" fmla="*/ 2925548 w 2925548"/>
                <a:gd name="connsiteY6" fmla="*/ 653105 h 1243819"/>
                <a:gd name="connsiteX7" fmla="*/ 2925548 w 2925548"/>
                <a:gd name="connsiteY7" fmla="*/ 990028 h 1243819"/>
                <a:gd name="connsiteX8" fmla="*/ 2671757 w 2925548"/>
                <a:gd name="connsiteY8" fmla="*/ 1243819 h 1243819"/>
                <a:gd name="connsiteX9" fmla="*/ 253791 w 2925548"/>
                <a:gd name="connsiteY9" fmla="*/ 1243819 h 1243819"/>
                <a:gd name="connsiteX10" fmla="*/ 0 w 2925548"/>
                <a:gd name="connsiteY10" fmla="*/ 990028 h 1243819"/>
                <a:gd name="connsiteX11" fmla="*/ 0 w 2925548"/>
                <a:gd name="connsiteY11" fmla="*/ 653105 h 1243819"/>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06383 w 2925548"/>
                <a:gd name="connsiteY1" fmla="*/ 699581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06383 w 2925548"/>
                <a:gd name="connsiteY1" fmla="*/ 699581 h 1537434"/>
                <a:gd name="connsiteX2" fmla="*/ 366823 w 2925548"/>
                <a:gd name="connsiteY2" fmla="*/ 5865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58260 h 1548974"/>
                <a:gd name="connsiteX1" fmla="*/ 106383 w 2925548"/>
                <a:gd name="connsiteY1" fmla="*/ 711121 h 1548974"/>
                <a:gd name="connsiteX2" fmla="*/ 366823 w 2925548"/>
                <a:gd name="connsiteY2" fmla="*/ 598074 h 1548974"/>
                <a:gd name="connsiteX3" fmla="*/ 970750 w 2925548"/>
                <a:gd name="connsiteY3" fmla="*/ 285544 h 1548974"/>
                <a:gd name="connsiteX4" fmla="*/ 2127671 w 2925548"/>
                <a:gd name="connsiteY4" fmla="*/ 677872 h 1548974"/>
                <a:gd name="connsiteX5" fmla="*/ 2671757 w 2925548"/>
                <a:gd name="connsiteY5" fmla="*/ 704469 h 1548974"/>
                <a:gd name="connsiteX6" fmla="*/ 2925548 w 2925548"/>
                <a:gd name="connsiteY6" fmla="*/ 958260 h 1548974"/>
                <a:gd name="connsiteX7" fmla="*/ 2925548 w 2925548"/>
                <a:gd name="connsiteY7" fmla="*/ 1295183 h 1548974"/>
                <a:gd name="connsiteX8" fmla="*/ 2671757 w 2925548"/>
                <a:gd name="connsiteY8" fmla="*/ 1548974 h 1548974"/>
                <a:gd name="connsiteX9" fmla="*/ 253791 w 2925548"/>
                <a:gd name="connsiteY9" fmla="*/ 1548974 h 1548974"/>
                <a:gd name="connsiteX10" fmla="*/ 0 w 2925548"/>
                <a:gd name="connsiteY10" fmla="*/ 1295183 h 1548974"/>
                <a:gd name="connsiteX11" fmla="*/ 0 w 2925548"/>
                <a:gd name="connsiteY11" fmla="*/ 958260 h 1548974"/>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27671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27671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366823 w 2925548"/>
                <a:gd name="connsiteY1" fmla="*/ 631211 h 1582111"/>
                <a:gd name="connsiteX2" fmla="*/ 970750 w 2925548"/>
                <a:gd name="connsiteY2" fmla="*/ 318681 h 1582111"/>
                <a:gd name="connsiteX3" fmla="*/ 2180863 w 2925548"/>
                <a:gd name="connsiteY3" fmla="*/ 711009 h 1582111"/>
                <a:gd name="connsiteX4" fmla="*/ 2925548 w 2925548"/>
                <a:gd name="connsiteY4" fmla="*/ 991397 h 1582111"/>
                <a:gd name="connsiteX5" fmla="*/ 2925548 w 2925548"/>
                <a:gd name="connsiteY5" fmla="*/ 1328320 h 1582111"/>
                <a:gd name="connsiteX6" fmla="*/ 2671757 w 2925548"/>
                <a:gd name="connsiteY6" fmla="*/ 1582111 h 1582111"/>
                <a:gd name="connsiteX7" fmla="*/ 253791 w 2925548"/>
                <a:gd name="connsiteY7" fmla="*/ 1582111 h 1582111"/>
                <a:gd name="connsiteX8" fmla="*/ 0 w 2925548"/>
                <a:gd name="connsiteY8" fmla="*/ 1328320 h 1582111"/>
                <a:gd name="connsiteX9" fmla="*/ 0 w 2925548"/>
                <a:gd name="connsiteY9" fmla="*/ 991397 h 1582111"/>
                <a:gd name="connsiteX0" fmla="*/ 0 w 2925548"/>
                <a:gd name="connsiteY0" fmla="*/ 991397 h 1582111"/>
                <a:gd name="connsiteX1" fmla="*/ 366823 w 2925548"/>
                <a:gd name="connsiteY1" fmla="*/ 631211 h 1582111"/>
                <a:gd name="connsiteX2" fmla="*/ 970750 w 2925548"/>
                <a:gd name="connsiteY2" fmla="*/ 318681 h 1582111"/>
                <a:gd name="connsiteX3" fmla="*/ 2180863 w 2925548"/>
                <a:gd name="connsiteY3" fmla="*/ 711009 h 1582111"/>
                <a:gd name="connsiteX4" fmla="*/ 2925548 w 2925548"/>
                <a:gd name="connsiteY4" fmla="*/ 991397 h 1582111"/>
                <a:gd name="connsiteX5" fmla="*/ 2925548 w 2925548"/>
                <a:gd name="connsiteY5" fmla="*/ 1328320 h 1582111"/>
                <a:gd name="connsiteX6" fmla="*/ 2671757 w 2925548"/>
                <a:gd name="connsiteY6" fmla="*/ 1582111 h 1582111"/>
                <a:gd name="connsiteX7" fmla="*/ 253791 w 2925548"/>
                <a:gd name="connsiteY7" fmla="*/ 1582111 h 1582111"/>
                <a:gd name="connsiteX8" fmla="*/ 0 w 2925548"/>
                <a:gd name="connsiteY8" fmla="*/ 1328320 h 1582111"/>
                <a:gd name="connsiteX9" fmla="*/ 0 w 292554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55498"/>
                <a:gd name="connsiteY0" fmla="*/ 991397 h 1582111"/>
                <a:gd name="connsiteX1" fmla="*/ 373133 w 2955498"/>
                <a:gd name="connsiteY1" fmla="*/ 631211 h 1582111"/>
                <a:gd name="connsiteX2" fmla="*/ 977060 w 2955498"/>
                <a:gd name="connsiteY2" fmla="*/ 318681 h 1582111"/>
                <a:gd name="connsiteX3" fmla="*/ 2187173 w 2955498"/>
                <a:gd name="connsiteY3" fmla="*/ 711009 h 1582111"/>
                <a:gd name="connsiteX4" fmla="*/ 2931858 w 2955498"/>
                <a:gd name="connsiteY4" fmla="*/ 991397 h 1582111"/>
                <a:gd name="connsiteX5" fmla="*/ 2931858 w 2955498"/>
                <a:gd name="connsiteY5" fmla="*/ 1328320 h 1582111"/>
                <a:gd name="connsiteX6" fmla="*/ 2678067 w 2955498"/>
                <a:gd name="connsiteY6" fmla="*/ 1582111 h 1582111"/>
                <a:gd name="connsiteX7" fmla="*/ 260101 w 2955498"/>
                <a:gd name="connsiteY7" fmla="*/ 1582111 h 1582111"/>
                <a:gd name="connsiteX8" fmla="*/ 6310 w 2955498"/>
                <a:gd name="connsiteY8" fmla="*/ 1328320 h 1582111"/>
                <a:gd name="connsiteX9" fmla="*/ 6310 w 2955498"/>
                <a:gd name="connsiteY9" fmla="*/ 991397 h 1582111"/>
                <a:gd name="connsiteX0" fmla="*/ 6310 w 2962567"/>
                <a:gd name="connsiteY0" fmla="*/ 991397 h 1582111"/>
                <a:gd name="connsiteX1" fmla="*/ 373133 w 2962567"/>
                <a:gd name="connsiteY1" fmla="*/ 631211 h 1582111"/>
                <a:gd name="connsiteX2" fmla="*/ 977060 w 2962567"/>
                <a:gd name="connsiteY2" fmla="*/ 318681 h 1582111"/>
                <a:gd name="connsiteX3" fmla="*/ 2187173 w 2962567"/>
                <a:gd name="connsiteY3" fmla="*/ 711009 h 1582111"/>
                <a:gd name="connsiteX4" fmla="*/ 2931858 w 2962567"/>
                <a:gd name="connsiteY4" fmla="*/ 991397 h 1582111"/>
                <a:gd name="connsiteX5" fmla="*/ 2931858 w 2962567"/>
                <a:gd name="connsiteY5" fmla="*/ 1328320 h 1582111"/>
                <a:gd name="connsiteX6" fmla="*/ 2678067 w 2962567"/>
                <a:gd name="connsiteY6" fmla="*/ 1582111 h 1582111"/>
                <a:gd name="connsiteX7" fmla="*/ 260101 w 2962567"/>
                <a:gd name="connsiteY7" fmla="*/ 1582111 h 1582111"/>
                <a:gd name="connsiteX8" fmla="*/ 6310 w 2962567"/>
                <a:gd name="connsiteY8" fmla="*/ 1328320 h 1582111"/>
                <a:gd name="connsiteX9" fmla="*/ 6310 w 2962567"/>
                <a:gd name="connsiteY9" fmla="*/ 991397 h 1582111"/>
                <a:gd name="connsiteX0" fmla="*/ 6310 w 2962567"/>
                <a:gd name="connsiteY0" fmla="*/ 991397 h 1582111"/>
                <a:gd name="connsiteX1" fmla="*/ 373133 w 2962567"/>
                <a:gd name="connsiteY1" fmla="*/ 631211 h 1582111"/>
                <a:gd name="connsiteX2" fmla="*/ 977060 w 2962567"/>
                <a:gd name="connsiteY2" fmla="*/ 318681 h 1582111"/>
                <a:gd name="connsiteX3" fmla="*/ 2187173 w 2962567"/>
                <a:gd name="connsiteY3" fmla="*/ 711009 h 1582111"/>
                <a:gd name="connsiteX4" fmla="*/ 2931858 w 2962567"/>
                <a:gd name="connsiteY4" fmla="*/ 991397 h 1582111"/>
                <a:gd name="connsiteX5" fmla="*/ 2931858 w 2962567"/>
                <a:gd name="connsiteY5" fmla="*/ 1328320 h 1582111"/>
                <a:gd name="connsiteX6" fmla="*/ 2678067 w 2962567"/>
                <a:gd name="connsiteY6" fmla="*/ 1582111 h 1582111"/>
                <a:gd name="connsiteX7" fmla="*/ 260101 w 2962567"/>
                <a:gd name="connsiteY7" fmla="*/ 1582111 h 1582111"/>
                <a:gd name="connsiteX8" fmla="*/ 6310 w 2962567"/>
                <a:gd name="connsiteY8" fmla="*/ 1328320 h 1582111"/>
                <a:gd name="connsiteX9" fmla="*/ 6310 w 2962567"/>
                <a:gd name="connsiteY9" fmla="*/ 991397 h 1582111"/>
                <a:gd name="connsiteX0" fmla="*/ 0 w 2956257"/>
                <a:gd name="connsiteY0" fmla="*/ 1328320 h 1582111"/>
                <a:gd name="connsiteX1" fmla="*/ 366823 w 2956257"/>
                <a:gd name="connsiteY1" fmla="*/ 631211 h 1582111"/>
                <a:gd name="connsiteX2" fmla="*/ 970750 w 2956257"/>
                <a:gd name="connsiteY2" fmla="*/ 318681 h 1582111"/>
                <a:gd name="connsiteX3" fmla="*/ 2180863 w 2956257"/>
                <a:gd name="connsiteY3" fmla="*/ 711009 h 1582111"/>
                <a:gd name="connsiteX4" fmla="*/ 2925548 w 2956257"/>
                <a:gd name="connsiteY4" fmla="*/ 991397 h 1582111"/>
                <a:gd name="connsiteX5" fmla="*/ 2925548 w 2956257"/>
                <a:gd name="connsiteY5" fmla="*/ 1328320 h 1582111"/>
                <a:gd name="connsiteX6" fmla="*/ 2671757 w 2956257"/>
                <a:gd name="connsiteY6" fmla="*/ 1582111 h 1582111"/>
                <a:gd name="connsiteX7" fmla="*/ 253791 w 2956257"/>
                <a:gd name="connsiteY7" fmla="*/ 1582111 h 1582111"/>
                <a:gd name="connsiteX8" fmla="*/ 0 w 2956257"/>
                <a:gd name="connsiteY8" fmla="*/ 1328320 h 1582111"/>
                <a:gd name="connsiteX0" fmla="*/ 21560 w 2977817"/>
                <a:gd name="connsiteY0" fmla="*/ 1328320 h 1582111"/>
                <a:gd name="connsiteX1" fmla="*/ 388383 w 2977817"/>
                <a:gd name="connsiteY1" fmla="*/ 631211 h 1582111"/>
                <a:gd name="connsiteX2" fmla="*/ 992310 w 2977817"/>
                <a:gd name="connsiteY2" fmla="*/ 318681 h 1582111"/>
                <a:gd name="connsiteX3" fmla="*/ 2202423 w 2977817"/>
                <a:gd name="connsiteY3" fmla="*/ 711009 h 1582111"/>
                <a:gd name="connsiteX4" fmla="*/ 2947108 w 2977817"/>
                <a:gd name="connsiteY4" fmla="*/ 991397 h 1582111"/>
                <a:gd name="connsiteX5" fmla="*/ 2947108 w 2977817"/>
                <a:gd name="connsiteY5" fmla="*/ 1328320 h 1582111"/>
                <a:gd name="connsiteX6" fmla="*/ 2693317 w 2977817"/>
                <a:gd name="connsiteY6" fmla="*/ 1582111 h 1582111"/>
                <a:gd name="connsiteX7" fmla="*/ 275351 w 2977817"/>
                <a:gd name="connsiteY7" fmla="*/ 1582111 h 1582111"/>
                <a:gd name="connsiteX8" fmla="*/ 21560 w 2977817"/>
                <a:gd name="connsiteY8" fmla="*/ 1328320 h 1582111"/>
                <a:gd name="connsiteX0" fmla="*/ 69130 w 3025387"/>
                <a:gd name="connsiteY0" fmla="*/ 1328320 h 1582111"/>
                <a:gd name="connsiteX1" fmla="*/ 435953 w 3025387"/>
                <a:gd name="connsiteY1" fmla="*/ 631211 h 1582111"/>
                <a:gd name="connsiteX2" fmla="*/ 1039880 w 3025387"/>
                <a:gd name="connsiteY2" fmla="*/ 318681 h 1582111"/>
                <a:gd name="connsiteX3" fmla="*/ 2249993 w 3025387"/>
                <a:gd name="connsiteY3" fmla="*/ 711009 h 1582111"/>
                <a:gd name="connsiteX4" fmla="*/ 2994678 w 3025387"/>
                <a:gd name="connsiteY4" fmla="*/ 991397 h 1582111"/>
                <a:gd name="connsiteX5" fmla="*/ 2994678 w 3025387"/>
                <a:gd name="connsiteY5" fmla="*/ 1328320 h 1582111"/>
                <a:gd name="connsiteX6" fmla="*/ 2740887 w 3025387"/>
                <a:gd name="connsiteY6" fmla="*/ 1582111 h 1582111"/>
                <a:gd name="connsiteX7" fmla="*/ 322921 w 3025387"/>
                <a:gd name="connsiteY7" fmla="*/ 1582111 h 1582111"/>
                <a:gd name="connsiteX8" fmla="*/ 69130 w 3025387"/>
                <a:gd name="connsiteY8" fmla="*/ 1328320 h 1582111"/>
                <a:gd name="connsiteX0" fmla="*/ 69130 w 3025387"/>
                <a:gd name="connsiteY0" fmla="*/ 1328320 h 1582111"/>
                <a:gd name="connsiteX1" fmla="*/ 435953 w 3025387"/>
                <a:gd name="connsiteY1" fmla="*/ 631211 h 1582111"/>
                <a:gd name="connsiteX2" fmla="*/ 1039880 w 3025387"/>
                <a:gd name="connsiteY2" fmla="*/ 318681 h 1582111"/>
                <a:gd name="connsiteX3" fmla="*/ 2249993 w 3025387"/>
                <a:gd name="connsiteY3" fmla="*/ 711009 h 1582111"/>
                <a:gd name="connsiteX4" fmla="*/ 2994678 w 3025387"/>
                <a:gd name="connsiteY4" fmla="*/ 991397 h 1582111"/>
                <a:gd name="connsiteX5" fmla="*/ 2994678 w 3025387"/>
                <a:gd name="connsiteY5" fmla="*/ 1328320 h 1582111"/>
                <a:gd name="connsiteX6" fmla="*/ 2740887 w 3025387"/>
                <a:gd name="connsiteY6" fmla="*/ 1582111 h 1582111"/>
                <a:gd name="connsiteX7" fmla="*/ 322921 w 3025387"/>
                <a:gd name="connsiteY7" fmla="*/ 1582111 h 1582111"/>
                <a:gd name="connsiteX8" fmla="*/ 69130 w 3025387"/>
                <a:gd name="connsiteY8" fmla="*/ 1328320 h 1582111"/>
                <a:gd name="connsiteX0" fmla="*/ 79704 w 3035961"/>
                <a:gd name="connsiteY0" fmla="*/ 1328320 h 1582111"/>
                <a:gd name="connsiteX1" fmla="*/ 446527 w 3035961"/>
                <a:gd name="connsiteY1" fmla="*/ 631211 h 1582111"/>
                <a:gd name="connsiteX2" fmla="*/ 1050454 w 3035961"/>
                <a:gd name="connsiteY2" fmla="*/ 318681 h 1582111"/>
                <a:gd name="connsiteX3" fmla="*/ 2260567 w 3035961"/>
                <a:gd name="connsiteY3" fmla="*/ 711009 h 1582111"/>
                <a:gd name="connsiteX4" fmla="*/ 3005252 w 3035961"/>
                <a:gd name="connsiteY4" fmla="*/ 991397 h 1582111"/>
                <a:gd name="connsiteX5" fmla="*/ 3005252 w 3035961"/>
                <a:gd name="connsiteY5" fmla="*/ 1328320 h 1582111"/>
                <a:gd name="connsiteX6" fmla="*/ 2751461 w 3035961"/>
                <a:gd name="connsiteY6" fmla="*/ 1582111 h 1582111"/>
                <a:gd name="connsiteX7" fmla="*/ 333495 w 3035961"/>
                <a:gd name="connsiteY7" fmla="*/ 1582111 h 1582111"/>
                <a:gd name="connsiteX8" fmla="*/ 79704 w 3035961"/>
                <a:gd name="connsiteY8" fmla="*/ 1328320 h 1582111"/>
                <a:gd name="connsiteX0" fmla="*/ 92146 w 3048403"/>
                <a:gd name="connsiteY0" fmla="*/ 1328320 h 1582111"/>
                <a:gd name="connsiteX1" fmla="*/ 458969 w 3048403"/>
                <a:gd name="connsiteY1" fmla="*/ 631211 h 1582111"/>
                <a:gd name="connsiteX2" fmla="*/ 1062896 w 3048403"/>
                <a:gd name="connsiteY2" fmla="*/ 318681 h 1582111"/>
                <a:gd name="connsiteX3" fmla="*/ 2273009 w 3048403"/>
                <a:gd name="connsiteY3" fmla="*/ 711009 h 1582111"/>
                <a:gd name="connsiteX4" fmla="*/ 3017694 w 3048403"/>
                <a:gd name="connsiteY4" fmla="*/ 991397 h 1582111"/>
                <a:gd name="connsiteX5" fmla="*/ 3017694 w 3048403"/>
                <a:gd name="connsiteY5" fmla="*/ 1328320 h 1582111"/>
                <a:gd name="connsiteX6" fmla="*/ 2763903 w 3048403"/>
                <a:gd name="connsiteY6" fmla="*/ 1582111 h 1582111"/>
                <a:gd name="connsiteX7" fmla="*/ 345937 w 3048403"/>
                <a:gd name="connsiteY7" fmla="*/ 1582111 h 1582111"/>
                <a:gd name="connsiteX8" fmla="*/ 92146 w 3048403"/>
                <a:gd name="connsiteY8" fmla="*/ 1328320 h 1582111"/>
                <a:gd name="connsiteX0" fmla="*/ 92146 w 3048403"/>
                <a:gd name="connsiteY0" fmla="*/ 1328320 h 1582111"/>
                <a:gd name="connsiteX1" fmla="*/ 458969 w 3048403"/>
                <a:gd name="connsiteY1" fmla="*/ 631211 h 1582111"/>
                <a:gd name="connsiteX2" fmla="*/ 1062896 w 3048403"/>
                <a:gd name="connsiteY2" fmla="*/ 318681 h 1582111"/>
                <a:gd name="connsiteX3" fmla="*/ 2273009 w 3048403"/>
                <a:gd name="connsiteY3" fmla="*/ 711009 h 1582111"/>
                <a:gd name="connsiteX4" fmla="*/ 3017694 w 3048403"/>
                <a:gd name="connsiteY4" fmla="*/ 991397 h 1582111"/>
                <a:gd name="connsiteX5" fmla="*/ 3017694 w 3048403"/>
                <a:gd name="connsiteY5" fmla="*/ 1328320 h 1582111"/>
                <a:gd name="connsiteX6" fmla="*/ 2763903 w 3048403"/>
                <a:gd name="connsiteY6" fmla="*/ 1582111 h 1582111"/>
                <a:gd name="connsiteX7" fmla="*/ 345937 w 3048403"/>
                <a:gd name="connsiteY7" fmla="*/ 1582111 h 1582111"/>
                <a:gd name="connsiteX8" fmla="*/ 92146 w 3048403"/>
                <a:gd name="connsiteY8" fmla="*/ 1328320 h 1582111"/>
                <a:gd name="connsiteX0" fmla="*/ 92146 w 3055135"/>
                <a:gd name="connsiteY0" fmla="*/ 1328320 h 1582111"/>
                <a:gd name="connsiteX1" fmla="*/ 458969 w 3055135"/>
                <a:gd name="connsiteY1" fmla="*/ 631211 h 1582111"/>
                <a:gd name="connsiteX2" fmla="*/ 1062896 w 3055135"/>
                <a:gd name="connsiteY2" fmla="*/ 318681 h 1582111"/>
                <a:gd name="connsiteX3" fmla="*/ 2273009 w 3055135"/>
                <a:gd name="connsiteY3" fmla="*/ 711009 h 1582111"/>
                <a:gd name="connsiteX4" fmla="*/ 3017694 w 3055135"/>
                <a:gd name="connsiteY4" fmla="*/ 991397 h 1582111"/>
                <a:gd name="connsiteX5" fmla="*/ 3017694 w 3055135"/>
                <a:gd name="connsiteY5" fmla="*/ 1328320 h 1582111"/>
                <a:gd name="connsiteX6" fmla="*/ 2763903 w 3055135"/>
                <a:gd name="connsiteY6" fmla="*/ 1582111 h 1582111"/>
                <a:gd name="connsiteX7" fmla="*/ 345937 w 3055135"/>
                <a:gd name="connsiteY7" fmla="*/ 1582111 h 1582111"/>
                <a:gd name="connsiteX8" fmla="*/ 92146 w 3055135"/>
                <a:gd name="connsiteY8" fmla="*/ 1328320 h 1582111"/>
                <a:gd name="connsiteX0" fmla="*/ 92146 w 3055135"/>
                <a:gd name="connsiteY0" fmla="*/ 1328320 h 1582111"/>
                <a:gd name="connsiteX1" fmla="*/ 458969 w 3055135"/>
                <a:gd name="connsiteY1" fmla="*/ 631211 h 1582111"/>
                <a:gd name="connsiteX2" fmla="*/ 1062896 w 3055135"/>
                <a:gd name="connsiteY2" fmla="*/ 318681 h 1582111"/>
                <a:gd name="connsiteX3" fmla="*/ 2273009 w 3055135"/>
                <a:gd name="connsiteY3" fmla="*/ 711009 h 1582111"/>
                <a:gd name="connsiteX4" fmla="*/ 3017694 w 3055135"/>
                <a:gd name="connsiteY4" fmla="*/ 991397 h 1582111"/>
                <a:gd name="connsiteX5" fmla="*/ 3017694 w 3055135"/>
                <a:gd name="connsiteY5" fmla="*/ 1328320 h 1582111"/>
                <a:gd name="connsiteX6" fmla="*/ 2763903 w 3055135"/>
                <a:gd name="connsiteY6" fmla="*/ 1582111 h 1582111"/>
                <a:gd name="connsiteX7" fmla="*/ 345937 w 3055135"/>
                <a:gd name="connsiteY7" fmla="*/ 1582111 h 1582111"/>
                <a:gd name="connsiteX8" fmla="*/ 92146 w 3055135"/>
                <a:gd name="connsiteY8" fmla="*/ 1328320 h 1582111"/>
                <a:gd name="connsiteX0" fmla="*/ 92146 w 3055135"/>
                <a:gd name="connsiteY0" fmla="*/ 1341227 h 1595018"/>
                <a:gd name="connsiteX1" fmla="*/ 458969 w 3055135"/>
                <a:gd name="connsiteY1" fmla="*/ 644118 h 1595018"/>
                <a:gd name="connsiteX2" fmla="*/ 1062896 w 3055135"/>
                <a:gd name="connsiteY2" fmla="*/ 331588 h 1595018"/>
                <a:gd name="connsiteX3" fmla="*/ 2273009 w 3055135"/>
                <a:gd name="connsiteY3" fmla="*/ 723916 h 1595018"/>
                <a:gd name="connsiteX4" fmla="*/ 3017694 w 3055135"/>
                <a:gd name="connsiteY4" fmla="*/ 1004304 h 1595018"/>
                <a:gd name="connsiteX5" fmla="*/ 3017694 w 3055135"/>
                <a:gd name="connsiteY5" fmla="*/ 1341227 h 1595018"/>
                <a:gd name="connsiteX6" fmla="*/ 2763903 w 3055135"/>
                <a:gd name="connsiteY6" fmla="*/ 1595018 h 1595018"/>
                <a:gd name="connsiteX7" fmla="*/ 345937 w 3055135"/>
                <a:gd name="connsiteY7" fmla="*/ 1595018 h 1595018"/>
                <a:gd name="connsiteX8" fmla="*/ 92146 w 3055135"/>
                <a:gd name="connsiteY8" fmla="*/ 1341227 h 1595018"/>
                <a:gd name="connsiteX0" fmla="*/ 92146 w 3055135"/>
                <a:gd name="connsiteY0" fmla="*/ 1344504 h 1598295"/>
                <a:gd name="connsiteX1" fmla="*/ 458969 w 3055135"/>
                <a:gd name="connsiteY1" fmla="*/ 647395 h 1598295"/>
                <a:gd name="connsiteX2" fmla="*/ 1062896 w 3055135"/>
                <a:gd name="connsiteY2" fmla="*/ 334865 h 1598295"/>
                <a:gd name="connsiteX3" fmla="*/ 2273009 w 3055135"/>
                <a:gd name="connsiteY3" fmla="*/ 727193 h 1598295"/>
                <a:gd name="connsiteX4" fmla="*/ 3017694 w 3055135"/>
                <a:gd name="connsiteY4" fmla="*/ 1007581 h 1598295"/>
                <a:gd name="connsiteX5" fmla="*/ 3017694 w 3055135"/>
                <a:gd name="connsiteY5" fmla="*/ 1344504 h 1598295"/>
                <a:gd name="connsiteX6" fmla="*/ 2763903 w 3055135"/>
                <a:gd name="connsiteY6" fmla="*/ 1598295 h 1598295"/>
                <a:gd name="connsiteX7" fmla="*/ 345937 w 3055135"/>
                <a:gd name="connsiteY7" fmla="*/ 1598295 h 1598295"/>
                <a:gd name="connsiteX8" fmla="*/ 92146 w 3055135"/>
                <a:gd name="connsiteY8" fmla="*/ 1344504 h 1598295"/>
                <a:gd name="connsiteX0" fmla="*/ 92146 w 3055135"/>
                <a:gd name="connsiteY0" fmla="*/ 1344504 h 1598295"/>
                <a:gd name="connsiteX1" fmla="*/ 458969 w 3055135"/>
                <a:gd name="connsiteY1" fmla="*/ 647395 h 1598295"/>
                <a:gd name="connsiteX2" fmla="*/ 1062896 w 3055135"/>
                <a:gd name="connsiteY2" fmla="*/ 334865 h 1598295"/>
                <a:gd name="connsiteX3" fmla="*/ 2273009 w 3055135"/>
                <a:gd name="connsiteY3" fmla="*/ 727193 h 1598295"/>
                <a:gd name="connsiteX4" fmla="*/ 3017694 w 3055135"/>
                <a:gd name="connsiteY4" fmla="*/ 1007581 h 1598295"/>
                <a:gd name="connsiteX5" fmla="*/ 3017694 w 3055135"/>
                <a:gd name="connsiteY5" fmla="*/ 1344504 h 1598295"/>
                <a:gd name="connsiteX6" fmla="*/ 2763903 w 3055135"/>
                <a:gd name="connsiteY6" fmla="*/ 1598295 h 1598295"/>
                <a:gd name="connsiteX7" fmla="*/ 345937 w 3055135"/>
                <a:gd name="connsiteY7" fmla="*/ 1598295 h 1598295"/>
                <a:gd name="connsiteX8" fmla="*/ 92146 w 3055135"/>
                <a:gd name="connsiteY8" fmla="*/ 1344504 h 1598295"/>
                <a:gd name="connsiteX0" fmla="*/ 63323 w 3026312"/>
                <a:gd name="connsiteY0" fmla="*/ 1344504 h 1598295"/>
                <a:gd name="connsiteX1" fmla="*/ 430146 w 3026312"/>
                <a:gd name="connsiteY1" fmla="*/ 647395 h 1598295"/>
                <a:gd name="connsiteX2" fmla="*/ 1034073 w 3026312"/>
                <a:gd name="connsiteY2" fmla="*/ 334865 h 1598295"/>
                <a:gd name="connsiteX3" fmla="*/ 2244186 w 3026312"/>
                <a:gd name="connsiteY3" fmla="*/ 727193 h 1598295"/>
                <a:gd name="connsiteX4" fmla="*/ 2988871 w 3026312"/>
                <a:gd name="connsiteY4" fmla="*/ 1007581 h 1598295"/>
                <a:gd name="connsiteX5" fmla="*/ 2988871 w 3026312"/>
                <a:gd name="connsiteY5" fmla="*/ 1344504 h 1598295"/>
                <a:gd name="connsiteX6" fmla="*/ 2735080 w 3026312"/>
                <a:gd name="connsiteY6" fmla="*/ 1598295 h 1598295"/>
                <a:gd name="connsiteX7" fmla="*/ 317114 w 3026312"/>
                <a:gd name="connsiteY7" fmla="*/ 1598295 h 1598295"/>
                <a:gd name="connsiteX8" fmla="*/ 63323 w 3026312"/>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632441"/>
                <a:gd name="connsiteX1" fmla="*/ 423692 w 3019858"/>
                <a:gd name="connsiteY1" fmla="*/ 647395 h 1632441"/>
                <a:gd name="connsiteX2" fmla="*/ 1027619 w 3019858"/>
                <a:gd name="connsiteY2" fmla="*/ 334865 h 1632441"/>
                <a:gd name="connsiteX3" fmla="*/ 2237732 w 3019858"/>
                <a:gd name="connsiteY3" fmla="*/ 727193 h 1632441"/>
                <a:gd name="connsiteX4" fmla="*/ 2982417 w 3019858"/>
                <a:gd name="connsiteY4" fmla="*/ 1007581 h 1632441"/>
                <a:gd name="connsiteX5" fmla="*/ 2982417 w 3019858"/>
                <a:gd name="connsiteY5" fmla="*/ 1344504 h 1632441"/>
                <a:gd name="connsiteX6" fmla="*/ 2728626 w 3019858"/>
                <a:gd name="connsiteY6" fmla="*/ 1598295 h 1632441"/>
                <a:gd name="connsiteX7" fmla="*/ 310660 w 3019858"/>
                <a:gd name="connsiteY7" fmla="*/ 1598295 h 1632441"/>
                <a:gd name="connsiteX8" fmla="*/ 56869 w 3019858"/>
                <a:gd name="connsiteY8" fmla="*/ 1344504 h 16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858" h="1632441">
                  <a:moveTo>
                    <a:pt x="56869" y="1344504"/>
                  </a:moveTo>
                  <a:cubicBezTo>
                    <a:pt x="-4606" y="1134430"/>
                    <a:pt x="-129421" y="653054"/>
                    <a:pt x="423692" y="647395"/>
                  </a:cubicBezTo>
                  <a:cubicBezTo>
                    <a:pt x="459813" y="322487"/>
                    <a:pt x="632640" y="74148"/>
                    <a:pt x="1027619" y="334865"/>
                  </a:cubicBezTo>
                  <a:cubicBezTo>
                    <a:pt x="1241307" y="-126177"/>
                    <a:pt x="2273672" y="-210602"/>
                    <a:pt x="2237732" y="727193"/>
                  </a:cubicBezTo>
                  <a:cubicBezTo>
                    <a:pt x="2630022" y="706319"/>
                    <a:pt x="2929226" y="888624"/>
                    <a:pt x="2982417" y="1007581"/>
                  </a:cubicBezTo>
                  <a:cubicBezTo>
                    <a:pt x="3035608" y="1126538"/>
                    <a:pt x="3028960" y="1191040"/>
                    <a:pt x="2982417" y="1344504"/>
                  </a:cubicBezTo>
                  <a:cubicBezTo>
                    <a:pt x="2935874" y="1497968"/>
                    <a:pt x="2868791" y="1598295"/>
                    <a:pt x="2728626" y="1598295"/>
                  </a:cubicBezTo>
                  <a:cubicBezTo>
                    <a:pt x="1922637" y="1598295"/>
                    <a:pt x="445181" y="1675124"/>
                    <a:pt x="310660" y="1598295"/>
                  </a:cubicBezTo>
                  <a:cubicBezTo>
                    <a:pt x="176139" y="1521466"/>
                    <a:pt x="167478" y="1526914"/>
                    <a:pt x="56869" y="1344504"/>
                  </a:cubicBezTo>
                  <a:close/>
                </a:path>
              </a:pathLst>
            </a:custGeom>
            <a:solidFill>
              <a:schemeClr val="accent1"/>
            </a:solidFill>
            <a:ln w="12700" cmpd="sng" algn="ctr">
              <a:solidFill>
                <a:srgbClr val="F0A000"/>
              </a:solidFill>
              <a:miter lim="800000"/>
              <a:headEnd/>
              <a:tailEnd/>
            </a:ln>
          </p:spPr>
          <p:txBody>
            <a:bodyPr lIns="72000" tIns="259200" rIns="72000" bIns="68400" rtlCol="0" anchor="t" anchorCtr="0"/>
            <a:lstStyle/>
            <a:p>
              <a:pPr algn="ctr">
                <a:buClr>
                  <a:srgbClr val="F0AB00"/>
                </a:buClr>
                <a:buSzPct val="80000"/>
                <a:defRPr/>
              </a:pPr>
              <a:r>
                <a:rPr lang="en-US" sz="1300" kern="0" dirty="0">
                  <a:latin typeface="+mj-lt"/>
                  <a:ea typeface="Arial Unicode MS" pitchFamily="34" charset="-128"/>
                  <a:cs typeface="BentonSans Regular"/>
                </a:rPr>
                <a:t> </a:t>
              </a:r>
              <a:br>
                <a:rPr lang="en-US" sz="1300" kern="0" dirty="0">
                  <a:latin typeface="+mj-lt"/>
                  <a:ea typeface="Arial Unicode MS" pitchFamily="34" charset="-128"/>
                  <a:cs typeface="BentonSans Regular"/>
                </a:rPr>
              </a:br>
              <a:endParaRPr lang="en-US" sz="1700" kern="0" dirty="0">
                <a:latin typeface="+mj-lt"/>
                <a:ea typeface="Arial Unicode MS" pitchFamily="34" charset="-128"/>
                <a:cs typeface="BentonSans Regular"/>
              </a:endParaRPr>
            </a:p>
          </p:txBody>
        </p:sp>
        <p:grpSp>
          <p:nvGrpSpPr>
            <p:cNvPr id="11" name="Group 48"/>
            <p:cNvGrpSpPr/>
            <p:nvPr/>
          </p:nvGrpSpPr>
          <p:grpSpPr>
            <a:xfrm>
              <a:off x="19703182" y="1700717"/>
              <a:ext cx="1607595" cy="805137"/>
              <a:chOff x="17554936" y="2237326"/>
              <a:chExt cx="1607595" cy="913375"/>
            </a:xfrm>
          </p:grpSpPr>
          <p:sp>
            <p:nvSpPr>
              <p:cNvPr id="14" name="Chevron 13"/>
              <p:cNvSpPr/>
              <p:nvPr/>
            </p:nvSpPr>
            <p:spPr bwMode="gray">
              <a:xfrm>
                <a:off x="17554936" y="2732751"/>
                <a:ext cx="1607595" cy="417950"/>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15" name="Chevron 14"/>
              <p:cNvSpPr/>
              <p:nvPr/>
            </p:nvSpPr>
            <p:spPr bwMode="gray">
              <a:xfrm>
                <a:off x="17564863" y="2237326"/>
                <a:ext cx="618177" cy="417950"/>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sp>
          <p:nvSpPr>
            <p:cNvPr id="12" name="Rectangle 11"/>
            <p:cNvSpPr/>
            <p:nvPr/>
          </p:nvSpPr>
          <p:spPr bwMode="gray">
            <a:xfrm>
              <a:off x="18645422" y="1707656"/>
              <a:ext cx="932405" cy="791258"/>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sz="2400" kern="0" dirty="0" smtClean="0">
                <a:latin typeface="+mj-lt"/>
                <a:ea typeface="Arial Unicode MS" pitchFamily="34" charset="-128"/>
                <a:cs typeface="BentonSans Regular"/>
              </a:endParaRP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744073" y="1832568"/>
              <a:ext cx="743485" cy="563659"/>
            </a:xfrm>
            <a:prstGeom prst="rect">
              <a:avLst/>
            </a:prstGeom>
          </p:spPr>
        </p:pic>
      </p:grpSp>
    </p:spTree>
    <p:extLst>
      <p:ext uri="{BB962C8B-B14F-4D97-AF65-F5344CB8AC3E}">
        <p14:creationId xmlns:p14="http://schemas.microsoft.com/office/powerpoint/2010/main" val="73306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0" dirty="0" smtClean="0">
                <a:solidFill>
                  <a:srgbClr val="666666"/>
                </a:solidFill>
              </a:rPr>
              <a:t>Integrationsmöglichkeiten auf einen Blick</a:t>
            </a:r>
            <a:endParaRPr lang="de-DE" b="0" dirty="0"/>
          </a:p>
        </p:txBody>
      </p:sp>
      <p:sp>
        <p:nvSpPr>
          <p:cNvPr id="56" name="Rectangle 12"/>
          <p:cNvSpPr>
            <a:spLocks noChangeArrowheads="1"/>
          </p:cNvSpPr>
          <p:nvPr/>
        </p:nvSpPr>
        <p:spPr bwMode="gray">
          <a:xfrm>
            <a:off x="6750341" y="6391275"/>
            <a:ext cx="1657836" cy="457200"/>
          </a:xfrm>
          <a:prstGeom prst="rect">
            <a:avLst/>
          </a:prstGeom>
          <a:noFill/>
          <a:ln w="12700">
            <a:noFill/>
            <a:miter lim="800000"/>
            <a:headEnd/>
            <a:tailEnd/>
          </a:ln>
        </p:spPr>
        <p:txBody>
          <a:bodyPr anchor="ctr"/>
          <a:lstStyle/>
          <a:p>
            <a:pPr algn="ctr" eaLnBrk="0" hangingPunct="0">
              <a:lnSpc>
                <a:spcPct val="80000"/>
              </a:lnSpc>
            </a:pPr>
            <a:endParaRPr lang="de-DE" sz="1500" b="1">
              <a:solidFill>
                <a:srgbClr val="FFFFFF"/>
              </a:solidFill>
              <a:effectLst>
                <a:outerShdw blurRad="38100" dist="38100" dir="2700000" algn="tl">
                  <a:srgbClr val="000000">
                    <a:alpha val="43137"/>
                  </a:srgbClr>
                </a:outerShdw>
              </a:effectLst>
            </a:endParaRPr>
          </a:p>
        </p:txBody>
      </p:sp>
      <p:sp>
        <p:nvSpPr>
          <p:cNvPr id="24" name="Rectangle 23"/>
          <p:cNvSpPr/>
          <p:nvPr/>
        </p:nvSpPr>
        <p:spPr bwMode="gray">
          <a:xfrm>
            <a:off x="-819071" y="6233284"/>
            <a:ext cx="4608512" cy="638753"/>
          </a:xfrm>
          <a:prstGeom prst="rect">
            <a:avLst/>
          </a:prstGeom>
          <a:noFill/>
          <a:ln w="6350" algn="ctr">
            <a:noFill/>
            <a:miter lim="800000"/>
            <a:headEnd/>
            <a:tailEnd/>
          </a:ln>
          <a:effectLst/>
        </p:spPr>
        <p:txBody>
          <a:bodyPr lIns="72000" tIns="36000" rIns="72000" bIns="36000" rtlCol="0" anchor="ctr"/>
          <a:lstStyle/>
          <a:p>
            <a:pPr marL="0" lvl="2" fontAlgn="base">
              <a:spcBef>
                <a:spcPct val="50000"/>
              </a:spcBef>
              <a:spcAft>
                <a:spcPct val="0"/>
              </a:spcAft>
              <a:buClr>
                <a:srgbClr val="F0AB00"/>
              </a:buClr>
              <a:buSzPct val="80000"/>
              <a:buFont typeface="Wingdings"/>
              <a:buNone/>
            </a:pPr>
            <a:endParaRPr lang="de-DE" sz="1200" b="1" kern="0" dirty="0">
              <a:ea typeface="Arial Unicode MS" pitchFamily="34" charset="-128"/>
              <a:cs typeface="Arial Unicode MS" pitchFamily="34" charset="-128"/>
            </a:endParaRPr>
          </a:p>
        </p:txBody>
      </p:sp>
      <p:sp>
        <p:nvSpPr>
          <p:cNvPr id="52" name="Rounded Rectangle 51"/>
          <p:cNvSpPr/>
          <p:nvPr/>
        </p:nvSpPr>
        <p:spPr bwMode="gray">
          <a:xfrm>
            <a:off x="7836987" y="485097"/>
            <a:ext cx="1029160" cy="485671"/>
          </a:xfrm>
          <a:prstGeom prst="roundRect">
            <a:avLst/>
          </a:prstGeom>
          <a:blipFill rotWithShape="1">
            <a:blip r:embed="rId2" cstate="email">
              <a:extLst>
                <a:ext uri="{28A0092B-C50C-407E-A947-70E740481C1C}">
                  <a14:useLocalDpi xmlns:a14="http://schemas.microsoft.com/office/drawing/2010/main"/>
                </a:ext>
              </a:extLst>
            </a:blip>
            <a:stretch>
              <a:fillRect/>
            </a:stretch>
          </a:blip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44" name="Rectangle 43"/>
          <p:cNvSpPr/>
          <p:nvPr/>
        </p:nvSpPr>
        <p:spPr bwMode="gray">
          <a:xfrm>
            <a:off x="281524" y="4967765"/>
            <a:ext cx="4150062" cy="638753"/>
          </a:xfrm>
          <a:prstGeom prst="rect">
            <a:avLst/>
          </a:prstGeom>
          <a:noFill/>
          <a:ln w="6350" algn="ctr">
            <a:noFill/>
            <a:miter lim="800000"/>
            <a:headEnd/>
            <a:tailEnd/>
          </a:ln>
          <a:effectLst/>
        </p:spPr>
        <p:txBody>
          <a:bodyPr lIns="72000" tIns="36000" rIns="72000" bIns="36000" rtlCol="0" anchor="t" anchorCtr="0"/>
          <a:lstStyle/>
          <a:p>
            <a:pPr marL="0" lvl="2" fontAlgn="base">
              <a:spcBef>
                <a:spcPct val="50000"/>
              </a:spcBef>
              <a:spcAft>
                <a:spcPct val="0"/>
              </a:spcAft>
              <a:buClr>
                <a:srgbClr val="F0AB00"/>
              </a:buClr>
              <a:buNone/>
            </a:pPr>
            <a:r>
              <a:rPr lang="de-DE" sz="1400" kern="0" dirty="0" smtClean="0">
                <a:ea typeface="Arial Unicode MS" pitchFamily="34" charset="-128"/>
                <a:cs typeface="Arial Unicode MS" pitchFamily="34" charset="-128"/>
              </a:rPr>
              <a:t>Fremdsysteme, Cloud-basierte Erweiterungen, B2B-, B2C- oder soziale Netzwerke, EDI, Web-Shops, Web-Services</a:t>
            </a:r>
            <a:endParaRPr lang="de-DE" sz="1400" kern="0" dirty="0">
              <a:ea typeface="Arial Unicode MS" pitchFamily="34" charset="-128"/>
              <a:cs typeface="Arial Unicode MS" pitchFamily="34" charset="-128"/>
            </a:endParaRPr>
          </a:p>
        </p:txBody>
      </p:sp>
      <p:sp>
        <p:nvSpPr>
          <p:cNvPr id="45" name="Rectangle 44"/>
          <p:cNvSpPr/>
          <p:nvPr/>
        </p:nvSpPr>
        <p:spPr bwMode="gray">
          <a:xfrm>
            <a:off x="227808" y="1727385"/>
            <a:ext cx="4567514" cy="1144989"/>
          </a:xfrm>
          <a:prstGeom prst="rect">
            <a:avLst/>
          </a:prstGeom>
          <a:noFill/>
          <a:ln w="6350" algn="ctr">
            <a:noFill/>
            <a:miter lim="800000"/>
            <a:headEnd/>
            <a:tailEnd/>
          </a:ln>
          <a:effectLst/>
        </p:spPr>
        <p:txBody>
          <a:bodyPr lIns="1620000" tIns="612000" rIns="72000" bIns="1008000" rtlCol="0" anchor="ctr"/>
          <a:lstStyle/>
          <a:p>
            <a:pPr marL="0" lvl="2">
              <a:lnSpc>
                <a:spcPts val="1600"/>
              </a:lnSpc>
              <a:spcBef>
                <a:spcPts val="600"/>
              </a:spcBef>
              <a:buClr>
                <a:srgbClr val="F0AB00"/>
              </a:buClr>
              <a:buFont typeface="Wingdings"/>
              <a:buNone/>
              <a:defRPr/>
            </a:pPr>
            <a:endParaRPr lang="de-DE" sz="1800" kern="0" dirty="0" smtClean="0">
              <a:solidFill>
                <a:schemeClr val="bg1"/>
              </a:solidFill>
              <a:latin typeface="Calibri"/>
              <a:ea typeface="Arial Unicode MS" pitchFamily="34" charset="-128"/>
              <a:cs typeface="Arial Unicode MS" pitchFamily="34" charset="-128"/>
            </a:endParaRPr>
          </a:p>
          <a:p>
            <a:pPr marL="0" lvl="2">
              <a:lnSpc>
                <a:spcPts val="1600"/>
              </a:lnSpc>
              <a:spcBef>
                <a:spcPts val="600"/>
              </a:spcBef>
              <a:buClr>
                <a:srgbClr val="F0AB00"/>
              </a:buClr>
              <a:buFont typeface="Wingdings"/>
              <a:buNone/>
              <a:defRPr/>
            </a:pPr>
            <a:endParaRPr lang="de-DE" sz="1800" kern="0" dirty="0" smtClean="0">
              <a:solidFill>
                <a:schemeClr val="bg1"/>
              </a:solidFill>
              <a:latin typeface="Calibri"/>
              <a:ea typeface="Arial Unicode MS" pitchFamily="34" charset="-128"/>
              <a:cs typeface="Arial Unicode MS" pitchFamily="34" charset="-128"/>
            </a:endParaRPr>
          </a:p>
        </p:txBody>
      </p:sp>
      <p:sp>
        <p:nvSpPr>
          <p:cNvPr id="46" name="Rectangle 45"/>
          <p:cNvSpPr/>
          <p:nvPr/>
        </p:nvSpPr>
        <p:spPr bwMode="gray">
          <a:xfrm>
            <a:off x="4743478" y="4967765"/>
            <a:ext cx="3851890" cy="638753"/>
          </a:xfrm>
          <a:prstGeom prst="rect">
            <a:avLst/>
          </a:prstGeom>
          <a:noFill/>
          <a:ln w="6350" algn="ctr">
            <a:noFill/>
            <a:miter lim="800000"/>
            <a:headEnd/>
            <a:tailEnd/>
          </a:ln>
          <a:effectLst/>
        </p:spPr>
        <p:txBody>
          <a:bodyPr lIns="36000" tIns="36000" rIns="72000" bIns="36000" rtlCol="0" anchor="t" anchorCtr="0"/>
          <a:lstStyle/>
          <a:p>
            <a:pPr fontAlgn="base">
              <a:spcBef>
                <a:spcPct val="50000"/>
              </a:spcBef>
              <a:spcAft>
                <a:spcPct val="0"/>
              </a:spcAft>
              <a:buClr>
                <a:srgbClr val="F0AB00"/>
              </a:buClr>
              <a:buSzPct val="80000"/>
            </a:pPr>
            <a:r>
              <a:rPr lang="de-DE" sz="1400" dirty="0">
                <a:ea typeface="MS PGothic" charset="0"/>
              </a:rPr>
              <a:t>Vollständige Synchronisation, Finanzkonsolidierung, dezentrale Vorgänge</a:t>
            </a:r>
          </a:p>
        </p:txBody>
      </p:sp>
      <p:sp>
        <p:nvSpPr>
          <p:cNvPr id="47" name="Rectangle 46"/>
          <p:cNvSpPr/>
          <p:nvPr/>
        </p:nvSpPr>
        <p:spPr bwMode="gray">
          <a:xfrm>
            <a:off x="251122" y="2703499"/>
            <a:ext cx="4317313" cy="986131"/>
          </a:xfrm>
          <a:prstGeom prst="rect">
            <a:avLst/>
          </a:prstGeom>
          <a:noFill/>
          <a:ln w="6350" algn="ctr">
            <a:noFill/>
            <a:miter lim="800000"/>
            <a:headEnd/>
            <a:tailEnd/>
          </a:ln>
          <a:effectLst/>
        </p:spPr>
        <p:txBody>
          <a:bodyPr lIns="72000" tIns="36000" rIns="72000" bIns="36000" rtlCol="0" anchor="t" anchorCtr="0"/>
          <a:lstStyle/>
          <a:p>
            <a:pPr fontAlgn="base">
              <a:spcBef>
                <a:spcPct val="50000"/>
              </a:spcBef>
              <a:spcAft>
                <a:spcPct val="0"/>
              </a:spcAft>
              <a:buClr>
                <a:srgbClr val="F0AB00"/>
              </a:buClr>
              <a:buSzPct val="80000"/>
            </a:pPr>
            <a:r>
              <a:rPr lang="de-DE" sz="1400" kern="0" dirty="0" smtClean="0">
                <a:ea typeface="Arial Unicode MS" pitchFamily="34" charset="-128"/>
                <a:cs typeface="Arial Unicode MS" pitchFamily="34" charset="-128"/>
              </a:rPr>
              <a:t>Dashboards, </a:t>
            </a:r>
            <a:r>
              <a:rPr lang="de-DE" sz="1400" dirty="0" smtClean="0"/>
              <a:t>SAP-Mobile-Apps</a:t>
            </a:r>
            <a:r>
              <a:rPr lang="de-DE" sz="1400" kern="0" dirty="0" smtClean="0">
                <a:ea typeface="Arial Unicode MS" pitchFamily="34" charset="-128"/>
                <a:cs typeface="Arial Unicode MS" pitchFamily="34" charset="-128"/>
              </a:rPr>
              <a:t>, </a:t>
            </a:r>
            <a:r>
              <a:rPr lang="de-DE" sz="1400" kern="0" dirty="0" err="1" smtClean="0">
                <a:ea typeface="Arial Unicode MS" pitchFamily="34" charset="-128"/>
                <a:cs typeface="Arial Unicode MS" pitchFamily="34" charset="-128"/>
              </a:rPr>
              <a:t>Ariba</a:t>
            </a:r>
            <a:r>
              <a:rPr lang="de-DE" sz="1400" kern="0" dirty="0" smtClean="0">
                <a:ea typeface="Arial Unicode MS" pitchFamily="34" charset="-128"/>
                <a:cs typeface="Arial Unicode MS" pitchFamily="34" charset="-128"/>
              </a:rPr>
              <a:t>-Integration (Bestellung und automatisierte Rechnung), ausgelagerte Personalabrechnung, automatisierte Lieferantenanfrage, Schnittstelle für SAP Customer </a:t>
            </a:r>
            <a:r>
              <a:rPr lang="de-DE" sz="1400" kern="0" dirty="0" err="1" smtClean="0">
                <a:ea typeface="Arial Unicode MS" pitchFamily="34" charset="-128"/>
                <a:cs typeface="Arial Unicode MS" pitchFamily="34" charset="-128"/>
              </a:rPr>
              <a:t>Checkout</a:t>
            </a:r>
            <a:r>
              <a:rPr lang="de-DE" sz="1400" kern="0" dirty="0" smtClean="0">
                <a:ea typeface="Arial Unicode MS" pitchFamily="34" charset="-128"/>
                <a:cs typeface="Arial Unicode MS" pitchFamily="34" charset="-128"/>
              </a:rPr>
              <a:t> (webbasierte POS-Lösung)</a:t>
            </a:r>
            <a:endParaRPr lang="de-DE" sz="1400" kern="0" dirty="0">
              <a:ea typeface="Arial Unicode MS" pitchFamily="34" charset="-128"/>
              <a:cs typeface="Arial Unicode MS" pitchFamily="34" charset="-128"/>
            </a:endParaRPr>
          </a:p>
        </p:txBody>
      </p:sp>
      <p:sp>
        <p:nvSpPr>
          <p:cNvPr id="48" name="Rectangle 47"/>
          <p:cNvSpPr/>
          <p:nvPr/>
        </p:nvSpPr>
        <p:spPr bwMode="gray">
          <a:xfrm>
            <a:off x="4743478" y="2828779"/>
            <a:ext cx="3845873" cy="456205"/>
          </a:xfrm>
          <a:prstGeom prst="rect">
            <a:avLst/>
          </a:prstGeom>
          <a:noFill/>
          <a:ln w="6350" algn="ctr">
            <a:noFill/>
            <a:miter lim="800000"/>
            <a:headEnd/>
            <a:tailEnd/>
          </a:ln>
          <a:effectLst/>
        </p:spPr>
        <p:txBody>
          <a:bodyPr lIns="36000" tIns="36000" rIns="72000" bIns="36000" rtlCol="0" anchor="t" anchorCtr="0"/>
          <a:lstStyle/>
          <a:p>
            <a:pPr marL="0" lvl="2">
              <a:spcBef>
                <a:spcPct val="50000"/>
              </a:spcBef>
              <a:buClr>
                <a:srgbClr val="F0AB00"/>
              </a:buClr>
              <a:buFont typeface="Wingdings"/>
              <a:buNone/>
              <a:defRPr/>
            </a:pPr>
            <a:r>
              <a:rPr lang="de-DE" sz="1400" kern="0" dirty="0">
                <a:ea typeface="Arial Unicode MS" pitchFamily="34" charset="-128"/>
                <a:cs typeface="Arial Unicode MS" pitchFamily="34" charset="-128"/>
              </a:rPr>
              <a:t>Diverse </a:t>
            </a:r>
            <a:r>
              <a:rPr lang="de-DE" sz="1400" kern="0" dirty="0" smtClean="0">
                <a:ea typeface="Arial Unicode MS" pitchFamily="34" charset="-128"/>
                <a:cs typeface="Arial Unicode MS" pitchFamily="34" charset="-128"/>
              </a:rPr>
              <a:t>Szenarios </a:t>
            </a:r>
            <a:r>
              <a:rPr lang="de-DE" sz="1400" kern="0" dirty="0">
                <a:ea typeface="Arial Unicode MS" pitchFamily="34" charset="-128"/>
                <a:cs typeface="Arial Unicode MS" pitchFamily="34" charset="-128"/>
              </a:rPr>
              <a:t>für Stammdaten, Verkauf, Einkauf, Finanzen und Reporting </a:t>
            </a:r>
            <a:r>
              <a:rPr lang="de-DE" sz="1400" kern="0" dirty="0" smtClean="0">
                <a:ea typeface="Arial Unicode MS" pitchFamily="34" charset="-128"/>
                <a:cs typeface="Arial Unicode MS" pitchFamily="34" charset="-128"/>
              </a:rPr>
              <a:t>an die </a:t>
            </a:r>
            <a:r>
              <a:rPr lang="de-DE" sz="1400" kern="0" dirty="0">
                <a:ea typeface="Arial Unicode MS" pitchFamily="34" charset="-128"/>
                <a:cs typeface="Arial Unicode MS" pitchFamily="34" charset="-128"/>
              </a:rPr>
              <a:t>Konzernzentrale</a:t>
            </a:r>
          </a:p>
        </p:txBody>
      </p:sp>
      <p:sp>
        <p:nvSpPr>
          <p:cNvPr id="49" name="Rectangle 48"/>
          <p:cNvSpPr/>
          <p:nvPr/>
        </p:nvSpPr>
        <p:spPr bwMode="gray">
          <a:xfrm>
            <a:off x="327025" y="2146705"/>
            <a:ext cx="3941974" cy="514132"/>
          </a:xfrm>
          <a:prstGeom prst="rect">
            <a:avLst/>
          </a:prstGeom>
          <a:noFill/>
          <a:ln w="6350" algn="ctr">
            <a:noFill/>
            <a:miter lim="800000"/>
            <a:headEnd/>
            <a:tailEnd/>
          </a:ln>
          <a:effectLst/>
        </p:spPr>
        <p:txBody>
          <a:bodyPr lIns="0" tIns="504000" rIns="1476000" bIns="1008000" rtlCol="0" anchor="ctr"/>
          <a:lstStyle/>
          <a:p>
            <a:pPr marL="0" lvl="2" fontAlgn="base">
              <a:lnSpc>
                <a:spcPts val="1800"/>
              </a:lnSpc>
              <a:spcBef>
                <a:spcPts val="600"/>
              </a:spcBef>
              <a:spcAft>
                <a:spcPct val="0"/>
              </a:spcAft>
              <a:buClr>
                <a:srgbClr val="F0AB00"/>
              </a:buClr>
              <a:buNone/>
            </a:pPr>
            <a:r>
              <a:rPr lang="de-DE" sz="1600" kern="0" dirty="0" smtClean="0">
                <a:solidFill>
                  <a:schemeClr val="accent1"/>
                </a:solidFill>
                <a:ea typeface="Arial Unicode MS" pitchFamily="34" charset="-128"/>
                <a:cs typeface="Arial Unicode MS" pitchFamily="34" charset="-128"/>
              </a:rPr>
              <a:t>Vordefinierte </a:t>
            </a:r>
            <a:br>
              <a:rPr lang="de-DE" sz="1600" kern="0" dirty="0" smtClean="0">
                <a:solidFill>
                  <a:schemeClr val="accent1"/>
                </a:solidFill>
                <a:ea typeface="Arial Unicode MS" pitchFamily="34" charset="-128"/>
                <a:cs typeface="Arial Unicode MS" pitchFamily="34" charset="-128"/>
              </a:rPr>
            </a:br>
            <a:r>
              <a:rPr lang="de-DE" sz="1600" kern="0" dirty="0" smtClean="0">
                <a:solidFill>
                  <a:schemeClr val="accent1"/>
                </a:solidFill>
                <a:ea typeface="Arial Unicode MS" pitchFamily="34" charset="-128"/>
                <a:cs typeface="Arial Unicode MS" pitchFamily="34" charset="-128"/>
              </a:rPr>
              <a:t>Integrationsszenarios</a:t>
            </a:r>
            <a:endParaRPr lang="de-DE" sz="1600" kern="0" dirty="0">
              <a:solidFill>
                <a:schemeClr val="accent1"/>
              </a:solidFill>
              <a:ea typeface="Arial Unicode MS" pitchFamily="34" charset="-128"/>
              <a:cs typeface="Arial Unicode MS" pitchFamily="34" charset="-128"/>
            </a:endParaRPr>
          </a:p>
        </p:txBody>
      </p:sp>
      <p:cxnSp>
        <p:nvCxnSpPr>
          <p:cNvPr id="50" name="Straight Connector 49"/>
          <p:cNvCxnSpPr/>
          <p:nvPr/>
        </p:nvCxnSpPr>
        <p:spPr bwMode="auto">
          <a:xfrm>
            <a:off x="4608780" y="1908360"/>
            <a:ext cx="0" cy="3752888"/>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 name="Rectangle 50"/>
          <p:cNvSpPr/>
          <p:nvPr/>
        </p:nvSpPr>
        <p:spPr bwMode="gray">
          <a:xfrm>
            <a:off x="327025" y="4318827"/>
            <a:ext cx="3941974" cy="514132"/>
          </a:xfrm>
          <a:prstGeom prst="rect">
            <a:avLst/>
          </a:prstGeom>
          <a:noFill/>
          <a:ln w="6350" algn="ctr">
            <a:noFill/>
            <a:miter lim="800000"/>
            <a:headEnd/>
            <a:tailEnd/>
          </a:ln>
          <a:effectLst/>
        </p:spPr>
        <p:txBody>
          <a:bodyPr lIns="0" tIns="504000" rIns="1476000" bIns="1008000" rtlCol="0" anchor="ctr"/>
          <a:lstStyle/>
          <a:p>
            <a:pPr marL="0" lvl="2" fontAlgn="base">
              <a:lnSpc>
                <a:spcPts val="1800"/>
              </a:lnSpc>
              <a:spcBef>
                <a:spcPct val="50000"/>
              </a:spcBef>
              <a:spcAft>
                <a:spcPct val="0"/>
              </a:spcAft>
              <a:buClr>
                <a:srgbClr val="F0AB00"/>
              </a:buClr>
              <a:buNone/>
            </a:pPr>
            <a:r>
              <a:rPr lang="de-DE" sz="1600" kern="0" dirty="0" smtClean="0">
                <a:solidFill>
                  <a:schemeClr val="accent1"/>
                </a:solidFill>
                <a:ea typeface="Arial Unicode MS" pitchFamily="34" charset="-128"/>
                <a:cs typeface="Arial Unicode MS" pitchFamily="34" charset="-128"/>
              </a:rPr>
              <a:t>Integration des Geschäftsumfeldes</a:t>
            </a:r>
            <a:endParaRPr lang="de-DE" sz="1600" kern="0" dirty="0">
              <a:solidFill>
                <a:schemeClr val="accent1"/>
              </a:solidFill>
              <a:ea typeface="Arial Unicode MS" pitchFamily="34" charset="-128"/>
              <a:cs typeface="Arial Unicode MS" pitchFamily="34" charset="-128"/>
            </a:endParaRPr>
          </a:p>
        </p:txBody>
      </p:sp>
      <p:sp>
        <p:nvSpPr>
          <p:cNvPr id="53" name="Rectangle 52"/>
          <p:cNvSpPr/>
          <p:nvPr/>
        </p:nvSpPr>
        <p:spPr bwMode="gray">
          <a:xfrm>
            <a:off x="4755315" y="2338804"/>
            <a:ext cx="3941974" cy="514132"/>
          </a:xfrm>
          <a:prstGeom prst="rect">
            <a:avLst/>
          </a:prstGeom>
          <a:noFill/>
          <a:ln w="6350" algn="ctr">
            <a:noFill/>
            <a:miter lim="800000"/>
            <a:headEnd/>
            <a:tailEnd/>
          </a:ln>
          <a:effectLst/>
        </p:spPr>
        <p:txBody>
          <a:bodyPr lIns="36000" tIns="504000" rIns="1476000" bIns="1008000" rtlCol="0" anchor="ctr"/>
          <a:lstStyle/>
          <a:p>
            <a:pPr marL="0" lvl="2">
              <a:lnSpc>
                <a:spcPts val="2000"/>
              </a:lnSpc>
              <a:buClr>
                <a:srgbClr val="F0AB00"/>
              </a:buClr>
              <a:buFontTx/>
              <a:buNone/>
              <a:defRPr/>
            </a:pPr>
            <a:r>
              <a:rPr lang="de-DE" sz="1600" kern="0" dirty="0" smtClean="0">
                <a:solidFill>
                  <a:schemeClr val="accent1"/>
                </a:solidFill>
                <a:ea typeface="Arial Unicode MS" pitchFamily="34" charset="-128"/>
                <a:cs typeface="Arial Unicode MS" pitchFamily="34" charset="-128"/>
              </a:rPr>
              <a:t>Integration von Tochterunternehmen</a:t>
            </a:r>
          </a:p>
          <a:p>
            <a:pPr marL="0" lvl="2">
              <a:lnSpc>
                <a:spcPts val="1500"/>
              </a:lnSpc>
              <a:buClr>
                <a:srgbClr val="F0AB00"/>
              </a:buClr>
              <a:buFontTx/>
              <a:buNone/>
              <a:defRPr/>
            </a:pPr>
            <a:r>
              <a:rPr lang="de-DE" sz="1200" kern="0" dirty="0" smtClean="0">
                <a:ea typeface="Arial Unicode MS" pitchFamily="34" charset="-128"/>
                <a:cs typeface="Arial Unicode MS" pitchFamily="34" charset="-128"/>
              </a:rPr>
              <a:t>(SAP Business Suite mit SAP Business One) </a:t>
            </a:r>
            <a:endParaRPr lang="de-DE" sz="1200" kern="0" dirty="0">
              <a:ea typeface="Arial Unicode MS" pitchFamily="34" charset="-128"/>
              <a:cs typeface="Arial Unicode MS" pitchFamily="34" charset="-128"/>
            </a:endParaRPr>
          </a:p>
        </p:txBody>
      </p:sp>
      <p:sp>
        <p:nvSpPr>
          <p:cNvPr id="54" name="Rectangle 53"/>
          <p:cNvSpPr/>
          <p:nvPr/>
        </p:nvSpPr>
        <p:spPr bwMode="gray">
          <a:xfrm>
            <a:off x="4755315" y="4324242"/>
            <a:ext cx="3941974" cy="514132"/>
          </a:xfrm>
          <a:prstGeom prst="rect">
            <a:avLst/>
          </a:prstGeom>
          <a:noFill/>
          <a:ln w="6350" algn="ctr">
            <a:noFill/>
            <a:miter lim="800000"/>
            <a:headEnd/>
            <a:tailEnd/>
          </a:ln>
          <a:effectLst/>
        </p:spPr>
        <p:txBody>
          <a:bodyPr lIns="36000" tIns="504000" rIns="1476000" bIns="1008000" rtlCol="0" anchor="ctr"/>
          <a:lstStyle/>
          <a:p>
            <a:pPr marL="0" lvl="2">
              <a:lnSpc>
                <a:spcPts val="2000"/>
              </a:lnSpc>
              <a:buClr>
                <a:srgbClr val="F0AB00"/>
              </a:buClr>
              <a:buFontTx/>
              <a:buNone/>
              <a:defRPr/>
            </a:pPr>
            <a:r>
              <a:rPr lang="de-DE" sz="1600" kern="0" dirty="0" smtClean="0">
                <a:solidFill>
                  <a:schemeClr val="accent1"/>
                </a:solidFill>
                <a:ea typeface="Arial Unicode MS" pitchFamily="34" charset="-128"/>
                <a:cs typeface="Arial Unicode MS" pitchFamily="34" charset="-128"/>
              </a:rPr>
              <a:t>SAP Business One mit</a:t>
            </a:r>
            <a:br>
              <a:rPr lang="de-DE" sz="1600" kern="0" dirty="0" smtClean="0">
                <a:solidFill>
                  <a:schemeClr val="accent1"/>
                </a:solidFill>
                <a:ea typeface="Arial Unicode MS" pitchFamily="34" charset="-128"/>
                <a:cs typeface="Arial Unicode MS" pitchFamily="34" charset="-128"/>
              </a:rPr>
            </a:br>
            <a:r>
              <a:rPr lang="de-DE" sz="1600" kern="0" dirty="0" smtClean="0">
                <a:solidFill>
                  <a:schemeClr val="accent1"/>
                </a:solidFill>
                <a:ea typeface="Arial Unicode MS" pitchFamily="34" charset="-128"/>
                <a:cs typeface="Arial Unicode MS" pitchFamily="34" charset="-128"/>
              </a:rPr>
              <a:t>SAP Business One</a:t>
            </a:r>
            <a:endParaRPr lang="de-DE" sz="1600" b="1" kern="0" dirty="0">
              <a:solidFill>
                <a:schemeClr val="accent1"/>
              </a:solidFill>
              <a:ea typeface="Arial Unicode MS" pitchFamily="34" charset="-128"/>
              <a:cs typeface="Arial Unicode MS" pitchFamily="34" charset="-128"/>
            </a:endParaRPr>
          </a:p>
        </p:txBody>
      </p:sp>
      <p:cxnSp>
        <p:nvCxnSpPr>
          <p:cNvPr id="55" name="Straight Connector 54"/>
          <p:cNvCxnSpPr/>
          <p:nvPr/>
        </p:nvCxnSpPr>
        <p:spPr bwMode="auto">
          <a:xfrm>
            <a:off x="320436" y="3930874"/>
            <a:ext cx="8496000" cy="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57" name="Gruppieren 7"/>
          <p:cNvGrpSpPr/>
          <p:nvPr/>
        </p:nvGrpSpPr>
        <p:grpSpPr>
          <a:xfrm>
            <a:off x="3053874" y="1915753"/>
            <a:ext cx="1440000" cy="648000"/>
            <a:chOff x="317892" y="3279356"/>
            <a:chExt cx="1440000" cy="648000"/>
          </a:xfrm>
        </p:grpSpPr>
        <p:grpSp>
          <p:nvGrpSpPr>
            <p:cNvPr id="58" name="Gruppieren 5"/>
            <p:cNvGrpSpPr/>
            <p:nvPr/>
          </p:nvGrpSpPr>
          <p:grpSpPr>
            <a:xfrm>
              <a:off x="317892" y="3279356"/>
              <a:ext cx="1440000" cy="648000"/>
              <a:chOff x="317892" y="3458026"/>
              <a:chExt cx="1440000" cy="648000"/>
            </a:xfrm>
          </p:grpSpPr>
          <p:sp>
            <p:nvSpPr>
              <p:cNvPr id="62" name="Rechteck 3"/>
              <p:cNvSpPr/>
              <p:nvPr/>
            </p:nvSpPr>
            <p:spPr bwMode="gray">
              <a:xfrm>
                <a:off x="317892" y="3458026"/>
                <a:ext cx="1440000" cy="648000"/>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pic>
            <p:nvPicPr>
              <p:cNvPr id="6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2154301">
                <a:off x="382811" y="3624073"/>
                <a:ext cx="315410" cy="31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9" name="Picture 2" descr="\\dwdf032\Cmedia\Templates_Guidelines\eOn\_Presentations\Design_Pool\Pictograms_and_Illustrations\NEW_Branding_Pictograms\Large_Pictograms\PNG_Files_ohne_Rand_ohne Hintergrund\273919_v_srgb_s_gl.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8430" y="3319924"/>
              <a:ext cx="498776" cy="38849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dwdf032\Cmedia\Templates_Guidelines\eOn\_Presentations\Design_Pool\Pictograms_and_Illustrations\NEW_Branding_Pictograms\Large_Pictograms\PNG_Files_ohne_Rand_ohne Hintergrund\274552_v_srgb_s_g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239" y="3394502"/>
              <a:ext cx="217528" cy="41770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C:\Users\D028896\Desktop\viel benützte Grafiken\273916_h_srgb_s_gl.jpg"/>
            <p:cNvPicPr preferRelativeResize="0">
              <a:picLocks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18430" y="3727472"/>
              <a:ext cx="523264" cy="151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uppieren 9"/>
          <p:cNvGrpSpPr/>
          <p:nvPr/>
        </p:nvGrpSpPr>
        <p:grpSpPr>
          <a:xfrm>
            <a:off x="7357814" y="1915626"/>
            <a:ext cx="1440000" cy="648000"/>
            <a:chOff x="7460231" y="2552505"/>
            <a:chExt cx="1440000" cy="648000"/>
          </a:xfrm>
        </p:grpSpPr>
        <p:grpSp>
          <p:nvGrpSpPr>
            <p:cNvPr id="65" name="Gruppieren 52"/>
            <p:cNvGrpSpPr/>
            <p:nvPr/>
          </p:nvGrpSpPr>
          <p:grpSpPr>
            <a:xfrm>
              <a:off x="7460231" y="2552505"/>
              <a:ext cx="1440000" cy="648000"/>
              <a:chOff x="317892" y="3458026"/>
              <a:chExt cx="1440000" cy="648000"/>
            </a:xfrm>
          </p:grpSpPr>
          <p:sp>
            <p:nvSpPr>
              <p:cNvPr id="68" name="Rechteck 53"/>
              <p:cNvSpPr/>
              <p:nvPr/>
            </p:nvSpPr>
            <p:spPr bwMode="gray">
              <a:xfrm>
                <a:off x="317892" y="3458026"/>
                <a:ext cx="1440000" cy="648000"/>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pic>
            <p:nvPicPr>
              <p:cNvPr id="69"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2154301">
                <a:off x="838299" y="3624073"/>
                <a:ext cx="315410" cy="31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6" name="Picture 5" descr="\\dwdf032\Cmedia\Templates_Guidelines\eOn\_Presentations\Design_Pool\Pictograms_and_Illustrations\NEW_Branding_Pictograms\Large_Pictograms\PNG_Files_ohne_Rand_ohne Hintergrund\272577_v_cmyk_s_g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31517" y="2651330"/>
              <a:ext cx="530652" cy="44448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dwdf032\Cmedia\Templates_Guidelines\eOn\_Presentations\Design_Pool\Pictograms_and_Illustrations\NEW_Branding_Pictograms\Large_Pictograms\PNG_Files_ohne_Rand_ohne Hintergrund\272774_v_srgb_s_gl.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83039" y="2612516"/>
              <a:ext cx="330106" cy="5310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uppieren 10"/>
          <p:cNvGrpSpPr/>
          <p:nvPr/>
        </p:nvGrpSpPr>
        <p:grpSpPr>
          <a:xfrm>
            <a:off x="7357814" y="4085529"/>
            <a:ext cx="1440000" cy="648000"/>
            <a:chOff x="7146362" y="3508962"/>
            <a:chExt cx="1440000" cy="648000"/>
          </a:xfrm>
        </p:grpSpPr>
        <p:sp>
          <p:nvSpPr>
            <p:cNvPr id="71" name="Rechteck 68"/>
            <p:cNvSpPr/>
            <p:nvPr/>
          </p:nvSpPr>
          <p:spPr bwMode="gray">
            <a:xfrm>
              <a:off x="7146362" y="3508962"/>
              <a:ext cx="1440000" cy="648000"/>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pic>
          <p:nvPicPr>
            <p:cNvPr id="72" name="Picture 5" descr="\\dwdf032\Cmedia\Templates_Guidelines\eOn\_Presentations\Design_Pool\Pictograms_and_Illustrations\NEW_Branding_Pictograms\Large_Pictograms\PNG_Files_ohne_Rand_ohne Hintergrund\272577_v_cmyk_s_g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42429" y="3596712"/>
              <a:ext cx="530652" cy="44448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2154301">
              <a:off x="7706098" y="3675009"/>
              <a:ext cx="315410" cy="31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5" descr="\\dwdf032\Cmedia\Templates_Guidelines\eOn\_Presentations\Design_Pool\Pictograms_and_Illustrations\NEW_Branding_Pictograms\Large_Pictograms\PNG_Files_ohne_Rand_ohne Hintergrund\272577_v_cmyk_s_g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80638" y="3607222"/>
              <a:ext cx="530652" cy="444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Group 74"/>
          <p:cNvGrpSpPr/>
          <p:nvPr/>
        </p:nvGrpSpPr>
        <p:grpSpPr>
          <a:xfrm>
            <a:off x="3053874" y="4085529"/>
            <a:ext cx="1440000" cy="648000"/>
            <a:chOff x="3053874" y="4098105"/>
            <a:chExt cx="1440000" cy="648000"/>
          </a:xfrm>
        </p:grpSpPr>
        <p:grpSp>
          <p:nvGrpSpPr>
            <p:cNvPr id="76" name="Gruppieren 73"/>
            <p:cNvGrpSpPr/>
            <p:nvPr/>
          </p:nvGrpSpPr>
          <p:grpSpPr>
            <a:xfrm>
              <a:off x="3053874" y="4098105"/>
              <a:ext cx="1440000" cy="648000"/>
              <a:chOff x="317892" y="3458026"/>
              <a:chExt cx="1440000" cy="648000"/>
            </a:xfrm>
          </p:grpSpPr>
          <p:sp>
            <p:nvSpPr>
              <p:cNvPr id="81" name="Rechteck 74"/>
              <p:cNvSpPr/>
              <p:nvPr/>
            </p:nvSpPr>
            <p:spPr bwMode="gray">
              <a:xfrm>
                <a:off x="317892" y="3458026"/>
                <a:ext cx="1440000" cy="648000"/>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pic>
            <p:nvPicPr>
              <p:cNvPr id="8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2154301">
                <a:off x="382811" y="3624073"/>
                <a:ext cx="315410" cy="31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7" name="Picture 3" descr="M:\Templates_Guidelines\eOn\_Presentations\Design_Pool\Pictograms_and_Illustrations\NEW_Branding_Pictograms\Large_Pictograms\PNG_Files_ohne_Rand_ohne Hintergrund_BLACK\273912_v_srgb_s_g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12931" y="4408110"/>
              <a:ext cx="244536" cy="24823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M:\Templates_Guidelines\eOn\_Presentations\Design_Pool\Pictograms_and_Illustrations\NEW_Branding_Pictograms\Large_Pictograms\PNG_Files_ohne_Rand_ohne Hintergrund_BLACK\273921_v_srgb_s_gl.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487450" y="4227834"/>
              <a:ext cx="407085" cy="36063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descr="M:\Templates_Guidelines\eOn\_Presentations\Design_Pool\Pictograms_and_Illustrations\NEW_Branding_Pictograms\Large_Pictograms\PNG_Files_ohne_Rand_ohne Hintergrund_BLACK\272675_v_cmyk_s_gl.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925029" y="4415327"/>
              <a:ext cx="239582" cy="24101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M:\Templates_Guidelines\eOn\_Presentations\Design_Pool\Pictograms_and_Illustrations\NEW_Branding_Pictograms\Large_Pictograms\PNG_Files_ohne_Rand_ohne Hintergrund_BLACK\272708_v_cmyk_s_gl.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975463" y="4141021"/>
              <a:ext cx="456123" cy="2067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275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b="0" dirty="0" smtClean="0"/>
              <a:t>Tochterunternehmen und Intercompany Integration </a:t>
            </a:r>
            <a:r>
              <a:rPr lang="de-DE" dirty="0" smtClean="0"/>
              <a:t/>
            </a:r>
            <a:br>
              <a:rPr lang="de-DE" dirty="0" smtClean="0"/>
            </a:br>
            <a:r>
              <a:rPr lang="de-DE" sz="1800" b="0" dirty="0" smtClean="0"/>
              <a:t>Zwei Szenarios</a:t>
            </a:r>
            <a:r>
              <a:rPr lang="de-DE" sz="1800" dirty="0" smtClean="0">
                <a:solidFill>
                  <a:srgbClr val="FF0000"/>
                </a:solidFill>
              </a:rPr>
              <a:t> </a:t>
            </a:r>
            <a:r>
              <a:rPr lang="de-DE" sz="1800" b="0" dirty="0" smtClean="0"/>
              <a:t>basierend auf dem Integration Framework</a:t>
            </a:r>
            <a:endParaRPr lang="de-DE" sz="1700" b="0" dirty="0"/>
          </a:p>
        </p:txBody>
      </p:sp>
      <p:cxnSp>
        <p:nvCxnSpPr>
          <p:cNvPr id="16" name="Straight Connector 15"/>
          <p:cNvCxnSpPr/>
          <p:nvPr/>
        </p:nvCxnSpPr>
        <p:spPr>
          <a:xfrm flipV="1">
            <a:off x="4552493" y="1396451"/>
            <a:ext cx="7951" cy="4389120"/>
          </a:xfrm>
          <a:prstGeom prst="line">
            <a:avLst/>
          </a:prstGeom>
          <a:ln w="952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0" name="Text Box 35"/>
          <p:cNvSpPr txBox="1">
            <a:spLocks noChangeArrowheads="1"/>
          </p:cNvSpPr>
          <p:nvPr/>
        </p:nvSpPr>
        <p:spPr bwMode="auto">
          <a:xfrm>
            <a:off x="2009188" y="6337044"/>
            <a:ext cx="6787308" cy="2308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rIns="0">
            <a:spAutoFit/>
          </a:bodyPr>
          <a:lstStyle/>
          <a:p>
            <a:pPr algn="r"/>
            <a:r>
              <a:rPr lang="de-DE" sz="900" dirty="0" smtClean="0">
                <a:solidFill>
                  <a:srgbClr val="000000"/>
                </a:solidFill>
              </a:rPr>
              <a:t>* Inklusive </a:t>
            </a:r>
            <a:r>
              <a:rPr lang="en-US" sz="900" dirty="0" err="1" smtClean="0"/>
              <a:t>Tochterunternehmen</a:t>
            </a:r>
            <a:r>
              <a:rPr lang="en-US" sz="900" dirty="0" smtClean="0"/>
              <a:t>,</a:t>
            </a:r>
            <a:r>
              <a:rPr lang="de-DE" sz="900" dirty="0" smtClean="0">
                <a:solidFill>
                  <a:srgbClr val="000000"/>
                </a:solidFill>
              </a:rPr>
              <a:t> </a:t>
            </a:r>
            <a:r>
              <a:rPr lang="en-US" sz="900" dirty="0" err="1" smtClean="0"/>
              <a:t>Niederlassungen</a:t>
            </a:r>
            <a:r>
              <a:rPr lang="de-DE" sz="900" dirty="0" smtClean="0">
                <a:solidFill>
                  <a:srgbClr val="000000"/>
                </a:solidFill>
              </a:rPr>
              <a:t> oder </a:t>
            </a:r>
            <a:r>
              <a:rPr lang="de-DE" sz="900" dirty="0" smtClean="0"/>
              <a:t>Franchisenehmer</a:t>
            </a:r>
            <a:r>
              <a:rPr lang="de-DE" sz="900" b="1" dirty="0" smtClean="0"/>
              <a:t> </a:t>
            </a:r>
            <a:r>
              <a:rPr lang="de-DE" sz="900" dirty="0" smtClean="0">
                <a:solidFill>
                  <a:srgbClr val="000000"/>
                </a:solidFill>
              </a:rPr>
              <a:t>großer Unternehmen</a:t>
            </a:r>
            <a:endParaRPr lang="de-DE" sz="900" dirty="0">
              <a:solidFill>
                <a:srgbClr val="000000"/>
              </a:solidFill>
            </a:endParaRPr>
          </a:p>
        </p:txBody>
      </p:sp>
      <p:sp>
        <p:nvSpPr>
          <p:cNvPr id="37" name="Rounded Rectangle 36"/>
          <p:cNvSpPr/>
          <p:nvPr/>
        </p:nvSpPr>
        <p:spPr bwMode="gray">
          <a:xfrm>
            <a:off x="7836987" y="485097"/>
            <a:ext cx="1029160" cy="485671"/>
          </a:xfrm>
          <a:prstGeom prst="roundRect">
            <a:avLst/>
          </a:prstGeom>
          <a:blipFill rotWithShape="1">
            <a:blip r:embed="rId2" cstate="email">
              <a:extLst>
                <a:ext uri="{28A0092B-C50C-407E-A947-70E740481C1C}">
                  <a14:useLocalDpi xmlns:a14="http://schemas.microsoft.com/office/drawing/2010/main"/>
                </a:ext>
              </a:extLst>
            </a:blip>
            <a:stretch>
              <a:fillRect/>
            </a:stretch>
          </a:blip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22" name="Picture 2"/>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325573" y="2342160"/>
            <a:ext cx="3976556" cy="2014337"/>
          </a:xfrm>
          <a:prstGeom prst="rect">
            <a:avLst/>
          </a:prstGeom>
          <a:noFill/>
          <a:ln w="9525">
            <a:noFill/>
            <a:miter lim="800000"/>
            <a:headEnd/>
            <a:tailEnd/>
          </a:ln>
        </p:spPr>
      </p:pic>
      <p:sp>
        <p:nvSpPr>
          <p:cNvPr id="23" name="Text Placeholder 12"/>
          <p:cNvSpPr txBox="1">
            <a:spLocks/>
          </p:cNvSpPr>
          <p:nvPr/>
        </p:nvSpPr>
        <p:spPr>
          <a:xfrm>
            <a:off x="188481" y="4426616"/>
            <a:ext cx="4269220" cy="1064497"/>
          </a:xfrm>
          <a:prstGeom prst="rect">
            <a:avLst/>
          </a:prstGeom>
        </p:spPr>
        <p:txBody>
          <a:bodyPr/>
          <a:lstStyle/>
          <a:p>
            <a:pPr fontAlgn="base">
              <a:spcBef>
                <a:spcPct val="0"/>
              </a:spcBef>
              <a:spcAft>
                <a:spcPts val="300"/>
              </a:spcAft>
              <a:buClr>
                <a:srgbClr val="F0AB00"/>
              </a:buClr>
              <a:buSzPct val="100000"/>
              <a:defRPr/>
            </a:pPr>
            <a:r>
              <a:rPr lang="de-DE" sz="1200" b="1" dirty="0" smtClean="0">
                <a:latin typeface="Arial" pitchFamily="34" charset="0"/>
                <a:ea typeface="Times New Roman" pitchFamily="18" charset="0"/>
                <a:cs typeface="Arial" pitchFamily="34" charset="0"/>
              </a:rPr>
              <a:t>Highlights:</a:t>
            </a:r>
            <a:endParaRPr lang="de-DE" sz="1100" b="1" dirty="0" smtClean="0">
              <a:latin typeface="Arial" pitchFamily="34" charset="0"/>
              <a:ea typeface="Times New Roman" pitchFamily="18" charset="0"/>
              <a:cs typeface="Arial" pitchFamily="34" charset="0"/>
            </a:endParaRPr>
          </a:p>
          <a:p>
            <a:pPr marL="87313" indent="-87313" fontAlgn="base">
              <a:spcBef>
                <a:spcPct val="0"/>
              </a:spcBef>
              <a:spcAft>
                <a:spcPts val="300"/>
              </a:spcAft>
              <a:buClr>
                <a:srgbClr val="F0AB00"/>
              </a:buClr>
              <a:buSzPct val="100000"/>
              <a:buFont typeface="Arial" pitchFamily="34" charset="0"/>
              <a:buChar char="•"/>
              <a:defRPr/>
            </a:pPr>
            <a:r>
              <a:rPr lang="de-DE" sz="1200" dirty="0" smtClean="0"/>
              <a:t>Integriert SAP Business One in Tochterunternehmen* mit Komponenten der SAP Business Suite in der Zentrale</a:t>
            </a:r>
          </a:p>
          <a:p>
            <a:pPr marL="87313" indent="-87313" fontAlgn="base">
              <a:spcBef>
                <a:spcPct val="0"/>
              </a:spcBef>
              <a:spcAft>
                <a:spcPts val="300"/>
              </a:spcAft>
              <a:buClr>
                <a:srgbClr val="F0AB00"/>
              </a:buClr>
              <a:buSzPct val="100000"/>
              <a:buFont typeface="Arial" pitchFamily="34" charset="0"/>
              <a:buChar char="•"/>
              <a:defRPr/>
            </a:pPr>
            <a:r>
              <a:rPr lang="de-DE" sz="1200" dirty="0" smtClean="0">
                <a:ea typeface="Times New Roman" pitchFamily="18" charset="0"/>
                <a:cs typeface="Arial" pitchFamily="34" charset="0"/>
              </a:rPr>
              <a:t>Datenharmonisierung, </a:t>
            </a:r>
            <a:r>
              <a:rPr lang="de-DE" sz="1200" dirty="0">
                <a:ea typeface="Times New Roman" pitchFamily="18" charset="0"/>
                <a:cs typeface="Arial" pitchFamily="34" charset="0"/>
              </a:rPr>
              <a:t>Finanzkonsolidierung, </a:t>
            </a:r>
            <a:r>
              <a:rPr lang="de-DE" sz="1200" dirty="0" smtClean="0">
                <a:ea typeface="Times New Roman" pitchFamily="18" charset="0"/>
                <a:cs typeface="Arial" pitchFamily="34" charset="0"/>
              </a:rPr>
              <a:t>Standardisierung von Geschäftsprozessen, Optimierung der Lieferkette </a:t>
            </a:r>
          </a:p>
          <a:p>
            <a:pPr marL="87313" indent="-87313" fontAlgn="base">
              <a:spcBef>
                <a:spcPct val="0"/>
              </a:spcBef>
              <a:spcAft>
                <a:spcPts val="300"/>
              </a:spcAft>
              <a:buClr>
                <a:srgbClr val="F0AB00"/>
              </a:buClr>
              <a:buSzPct val="100000"/>
              <a:buFont typeface="Arial" pitchFamily="34" charset="0"/>
              <a:buChar char="•"/>
              <a:defRPr/>
            </a:pPr>
            <a:r>
              <a:rPr lang="de-DE" sz="1200" dirty="0" smtClean="0">
                <a:ea typeface="Times New Roman" pitchFamily="18" charset="0"/>
                <a:cs typeface="Arial" pitchFamily="34" charset="0"/>
              </a:rPr>
              <a:t>Vorkonfigurierte Szenarios und kundenspezifische </a:t>
            </a:r>
            <a:r>
              <a:rPr lang="de-DE" sz="1200" dirty="0" smtClean="0">
                <a:solidFill>
                  <a:srgbClr val="000000"/>
                </a:solidFill>
                <a:ea typeface="Times New Roman" pitchFamily="18" charset="0"/>
                <a:cs typeface="Arial" pitchFamily="34" charset="0"/>
              </a:rPr>
              <a:t>Inhalte</a:t>
            </a:r>
            <a:endParaRPr lang="de-DE" sz="1200" dirty="0">
              <a:solidFill>
                <a:srgbClr val="000000"/>
              </a:solidFill>
              <a:ea typeface="Times New Roman" pitchFamily="18" charset="0"/>
              <a:cs typeface="Arial" pitchFamily="34" charset="0"/>
            </a:endParaRPr>
          </a:p>
        </p:txBody>
      </p:sp>
      <p:pic>
        <p:nvPicPr>
          <p:cNvPr id="25" name="Picture 3"/>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4724654" y="2391936"/>
            <a:ext cx="3985912" cy="1980082"/>
          </a:xfrm>
          <a:prstGeom prst="rect">
            <a:avLst/>
          </a:prstGeom>
          <a:noFill/>
          <a:ln w="9525">
            <a:noFill/>
            <a:miter lim="800000"/>
            <a:headEnd/>
            <a:tailEnd/>
          </a:ln>
        </p:spPr>
      </p:pic>
      <p:sp>
        <p:nvSpPr>
          <p:cNvPr id="29" name="Text Placeholder 12"/>
          <p:cNvSpPr txBox="1">
            <a:spLocks/>
          </p:cNvSpPr>
          <p:nvPr/>
        </p:nvSpPr>
        <p:spPr>
          <a:xfrm>
            <a:off x="4579956" y="4432522"/>
            <a:ext cx="4460682" cy="1064497"/>
          </a:xfrm>
          <a:prstGeom prst="rect">
            <a:avLst/>
          </a:prstGeom>
        </p:spPr>
        <p:txBody>
          <a:bodyPr/>
          <a:lstStyle/>
          <a:p>
            <a:pPr fontAlgn="base">
              <a:spcBef>
                <a:spcPct val="0"/>
              </a:spcBef>
              <a:spcAft>
                <a:spcPts val="300"/>
              </a:spcAft>
              <a:buClr>
                <a:srgbClr val="F0AB00"/>
              </a:buClr>
              <a:buSzPct val="100000"/>
              <a:defRPr/>
            </a:pPr>
            <a:r>
              <a:rPr lang="de-DE" sz="1200" b="1" dirty="0" smtClean="0">
                <a:latin typeface="Arial" pitchFamily="34" charset="0"/>
                <a:ea typeface="Times New Roman" pitchFamily="18" charset="0"/>
                <a:cs typeface="Arial" pitchFamily="34" charset="0"/>
              </a:rPr>
              <a:t>Highlights:</a:t>
            </a:r>
            <a:endParaRPr lang="de-DE" altLang="zh-CN" sz="1200" dirty="0" smtClean="0">
              <a:solidFill>
                <a:srgbClr val="000000"/>
              </a:solidFill>
              <a:ea typeface="Times New Roman" pitchFamily="18" charset="0"/>
              <a:cs typeface="Arial" pitchFamily="34" charset="0"/>
            </a:endParaRPr>
          </a:p>
          <a:p>
            <a:pPr marL="87313" indent="-87313" fontAlgn="base">
              <a:spcBef>
                <a:spcPct val="0"/>
              </a:spcBef>
              <a:spcAft>
                <a:spcPts val="300"/>
              </a:spcAft>
              <a:buClr>
                <a:srgbClr val="F0AB00"/>
              </a:buClr>
              <a:buSzPct val="100000"/>
              <a:buFont typeface="Arial" pitchFamily="34" charset="0"/>
              <a:buChar char="•"/>
              <a:defRPr/>
            </a:pPr>
            <a:r>
              <a:rPr lang="de-DE" altLang="zh-CN" sz="1200" dirty="0" smtClean="0">
                <a:ea typeface="Times New Roman" pitchFamily="18" charset="0"/>
                <a:cs typeface="Arial" pitchFamily="34" charset="0"/>
              </a:rPr>
              <a:t>Verwaltet unternehmensübergreifende Transaktionen, </a:t>
            </a:r>
            <a:r>
              <a:rPr lang="de-DE" sz="1200" dirty="0" smtClean="0"/>
              <a:t>Finanztransaktionen </a:t>
            </a:r>
            <a:r>
              <a:rPr lang="de-DE" sz="1200" dirty="0">
                <a:ea typeface="Times New Roman" pitchFamily="18" charset="0"/>
                <a:cs typeface="Arial" pitchFamily="34" charset="0"/>
              </a:rPr>
              <a:t>und Konsolidierungen </a:t>
            </a:r>
            <a:r>
              <a:rPr lang="de-DE" altLang="zh-CN" sz="1200" dirty="0" smtClean="0">
                <a:ea typeface="Times New Roman" pitchFamily="18" charset="0"/>
                <a:cs typeface="Arial" pitchFamily="34" charset="0"/>
              </a:rPr>
              <a:t>für Unternehmen, die unterschiedliche Installationen von SAP Business One verwenden</a:t>
            </a:r>
          </a:p>
          <a:p>
            <a:pPr marL="87313" indent="-87313" fontAlgn="base">
              <a:spcBef>
                <a:spcPct val="0"/>
              </a:spcBef>
              <a:spcAft>
                <a:spcPts val="300"/>
              </a:spcAft>
              <a:buClr>
                <a:srgbClr val="F0AB00"/>
              </a:buClr>
              <a:buSzPct val="100000"/>
              <a:buFont typeface="Arial" pitchFamily="34" charset="0"/>
              <a:buChar char="•"/>
              <a:defRPr/>
            </a:pPr>
            <a:r>
              <a:rPr lang="de-DE" sz="1200" dirty="0" smtClean="0">
                <a:ea typeface="Times New Roman" pitchFamily="18" charset="0"/>
                <a:cs typeface="Arial" pitchFamily="34" charset="0"/>
              </a:rPr>
              <a:t>Sofort einsatzbereite </a:t>
            </a:r>
            <a:r>
              <a:rPr lang="de-DE" sz="1200" dirty="0">
                <a:ea typeface="Times New Roman" pitchFamily="18" charset="0"/>
                <a:cs typeface="Arial" pitchFamily="34" charset="0"/>
              </a:rPr>
              <a:t>A</a:t>
            </a:r>
            <a:r>
              <a:rPr lang="de-DE" sz="1200" dirty="0" smtClean="0">
                <a:ea typeface="Times New Roman" pitchFamily="18" charset="0"/>
                <a:cs typeface="Arial" pitchFamily="34" charset="0"/>
              </a:rPr>
              <a:t>utomatisierung von komplexen </a:t>
            </a:r>
            <a:r>
              <a:rPr lang="de-DE" sz="1200" dirty="0" smtClean="0">
                <a:solidFill>
                  <a:srgbClr val="000000"/>
                </a:solidFill>
                <a:ea typeface="Times New Roman" pitchFamily="18" charset="0"/>
                <a:cs typeface="Arial" pitchFamily="34" charset="0"/>
              </a:rPr>
              <a:t>Geschäftsprozessen</a:t>
            </a:r>
            <a:endParaRPr lang="de-DE" sz="1200" dirty="0">
              <a:solidFill>
                <a:srgbClr val="000000"/>
              </a:solidFill>
              <a:ea typeface="Times New Roman" pitchFamily="18" charset="0"/>
              <a:cs typeface="Arial" pitchFamily="34" charset="0"/>
            </a:endParaRPr>
          </a:p>
        </p:txBody>
      </p:sp>
      <p:sp>
        <p:nvSpPr>
          <p:cNvPr id="32" name="Text Placeholder 7"/>
          <p:cNvSpPr txBox="1">
            <a:spLocks/>
          </p:cNvSpPr>
          <p:nvPr/>
        </p:nvSpPr>
        <p:spPr>
          <a:xfrm>
            <a:off x="4648861" y="1701849"/>
            <a:ext cx="4161594" cy="253169"/>
          </a:xfrm>
          <a:prstGeom prst="rect">
            <a:avLst/>
          </a:prstGeom>
          <a:noFill/>
          <a:ln w="19050">
            <a:noFill/>
          </a:ln>
          <a:effectLst/>
        </p:spPr>
        <p:txBody>
          <a:bodyPr lIns="0" tIns="54000" rIns="72000" bIns="72000"/>
          <a:lstStyle/>
          <a:p>
            <a:pPr eaLnBrk="0" fontAlgn="base" hangingPunct="0">
              <a:lnSpc>
                <a:spcPts val="1500"/>
              </a:lnSpc>
              <a:spcBef>
                <a:spcPts val="1200"/>
              </a:spcBef>
              <a:spcAft>
                <a:spcPct val="0"/>
              </a:spcAft>
            </a:pPr>
            <a:r>
              <a:rPr lang="en-US" sz="1400" b="1" dirty="0" smtClean="0"/>
              <a:t>SAP Business One           SAP Business One </a:t>
            </a:r>
          </a:p>
        </p:txBody>
      </p:sp>
      <p:sp>
        <p:nvSpPr>
          <p:cNvPr id="33" name="Text Placeholder 7"/>
          <p:cNvSpPr txBox="1">
            <a:spLocks/>
          </p:cNvSpPr>
          <p:nvPr/>
        </p:nvSpPr>
        <p:spPr>
          <a:xfrm>
            <a:off x="325573" y="1701849"/>
            <a:ext cx="4161600" cy="259136"/>
          </a:xfrm>
          <a:prstGeom prst="rect">
            <a:avLst/>
          </a:prstGeom>
          <a:noFill/>
          <a:ln w="19050">
            <a:noFill/>
          </a:ln>
          <a:effectLst/>
        </p:spPr>
        <p:txBody>
          <a:bodyPr lIns="0" tIns="54000" rIns="72000" bIns="72000"/>
          <a:lstStyle/>
          <a:p>
            <a:pPr>
              <a:lnSpc>
                <a:spcPts val="1500"/>
              </a:lnSpc>
              <a:spcBef>
                <a:spcPts val="1200"/>
              </a:spcBef>
              <a:buClr>
                <a:schemeClr val="accent1"/>
              </a:buClr>
              <a:buSzPct val="80000"/>
              <a:defRPr/>
            </a:pPr>
            <a:r>
              <a:rPr lang="en-US" sz="1400" b="1" dirty="0" smtClean="0"/>
              <a:t>SAP ERP          SAP Business One </a:t>
            </a:r>
            <a:endParaRPr kumimoji="0" lang="en-US" sz="1400" b="1" i="0" u="none" strike="noStrike" kern="1200" cap="none" spc="0" normalizeH="0" baseline="0" noProof="0" dirty="0">
              <a:ln>
                <a:noFill/>
              </a:ln>
              <a:uLnTx/>
              <a:uFillTx/>
              <a:latin typeface="+mn-lt"/>
            </a:endParaRPr>
          </a:p>
        </p:txBody>
      </p:sp>
      <p:sp>
        <p:nvSpPr>
          <p:cNvPr id="34" name="Left-Right Arrow 33"/>
          <p:cNvSpPr/>
          <p:nvPr/>
        </p:nvSpPr>
        <p:spPr bwMode="gray">
          <a:xfrm>
            <a:off x="1181161" y="1794033"/>
            <a:ext cx="341906" cy="112335"/>
          </a:xfrm>
          <a:prstGeom prst="leftRightArrow">
            <a:avLst>
              <a:gd name="adj1" fmla="val 33825"/>
              <a:gd name="adj2" fmla="val 50000"/>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200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5" name="Text Placeholder 12"/>
          <p:cNvSpPr txBox="1">
            <a:spLocks/>
          </p:cNvSpPr>
          <p:nvPr/>
        </p:nvSpPr>
        <p:spPr>
          <a:xfrm>
            <a:off x="4648862" y="2088042"/>
            <a:ext cx="4513928" cy="207749"/>
          </a:xfrm>
          <a:prstGeom prst="rect">
            <a:avLst/>
          </a:prstGeom>
        </p:spPr>
        <p:txBody>
          <a:bodyPr lIns="0" tIns="0" rIns="0" bIns="0">
            <a:noAutofit/>
          </a:bodyPr>
          <a:lstStyle/>
          <a:p>
            <a:pPr fontAlgn="base">
              <a:spcBef>
                <a:spcPct val="0"/>
              </a:spcBef>
              <a:spcAft>
                <a:spcPts val="600"/>
              </a:spcAft>
              <a:buClr>
                <a:schemeClr val="accent1"/>
              </a:buClr>
              <a:buSzPct val="80000"/>
              <a:defRPr/>
            </a:pPr>
            <a:r>
              <a:rPr lang="en-US" sz="1320" dirty="0" smtClean="0">
                <a:latin typeface="Arial" pitchFamily="34" charset="0"/>
                <a:ea typeface="Times New Roman" pitchFamily="18" charset="0"/>
                <a:cs typeface="Arial" pitchFamily="34" charset="0"/>
              </a:rPr>
              <a:t>Intercompany integration solution for SAP Business One</a:t>
            </a:r>
          </a:p>
        </p:txBody>
      </p:sp>
      <p:sp>
        <p:nvSpPr>
          <p:cNvPr id="36" name="Text Placeholder 12"/>
          <p:cNvSpPr txBox="1">
            <a:spLocks/>
          </p:cNvSpPr>
          <p:nvPr/>
        </p:nvSpPr>
        <p:spPr>
          <a:xfrm>
            <a:off x="325573" y="2088042"/>
            <a:ext cx="4223041" cy="207749"/>
          </a:xfrm>
          <a:prstGeom prst="rect">
            <a:avLst/>
          </a:prstGeom>
        </p:spPr>
        <p:txBody>
          <a:bodyPr lIns="0" tIns="0" rIns="0" bIns="0">
            <a:noAutofit/>
          </a:bodyPr>
          <a:lstStyle/>
          <a:p>
            <a:pPr fontAlgn="base">
              <a:spcBef>
                <a:spcPct val="0"/>
              </a:spcBef>
              <a:spcAft>
                <a:spcPts val="600"/>
              </a:spcAft>
              <a:buClr>
                <a:schemeClr val="accent1"/>
              </a:buClr>
              <a:buSzPct val="80000"/>
              <a:defRPr/>
            </a:pPr>
            <a:r>
              <a:rPr lang="en-US" sz="1320" dirty="0" smtClean="0">
                <a:latin typeface="Arial" pitchFamily="34" charset="0"/>
                <a:ea typeface="Times New Roman" pitchFamily="18" charset="0"/>
                <a:cs typeface="Arial" pitchFamily="34" charset="0"/>
              </a:rPr>
              <a:t>SAP Business One integration for SAP NetWeaver</a:t>
            </a:r>
          </a:p>
        </p:txBody>
      </p:sp>
      <p:sp>
        <p:nvSpPr>
          <p:cNvPr id="40" name="Left-Right Arrow 39"/>
          <p:cNvSpPr/>
          <p:nvPr/>
        </p:nvSpPr>
        <p:spPr bwMode="gray">
          <a:xfrm>
            <a:off x="6329032" y="1798444"/>
            <a:ext cx="341906" cy="112335"/>
          </a:xfrm>
          <a:prstGeom prst="leftRightArrow">
            <a:avLst>
              <a:gd name="adj1" fmla="val 33825"/>
              <a:gd name="adj2" fmla="val 50000"/>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200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41" name="Straight Connector 40"/>
          <p:cNvCxnSpPr/>
          <p:nvPr/>
        </p:nvCxnSpPr>
        <p:spPr>
          <a:xfrm>
            <a:off x="336554" y="2000511"/>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648861" y="1994678"/>
            <a:ext cx="41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77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d030215\Desktop\B1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000" y="401033"/>
            <a:ext cx="1720016" cy="601933"/>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bwMode="gray">
          <a:xfrm>
            <a:off x="2289976" y="324000"/>
            <a:ext cx="6530024" cy="756000"/>
          </a:xfrm>
          <a:prstGeom prst="rect">
            <a:avLst/>
          </a:prstGeom>
        </p:spPr>
        <p:txBody>
          <a:bodyPr vert="horz" lIns="0" tIns="0" rIns="0" bIns="0" rtlCol="0" anchor="ctr" anchorCtr="0">
            <a:noAutofit/>
          </a:bodyPr>
          <a:lstStyle>
            <a:lvl1pPr algn="l" defTabSz="914091" rtl="0" eaLnBrk="1" latinLnBrk="0" hangingPunct="1">
              <a:spcBef>
                <a:spcPct val="0"/>
              </a:spcBef>
              <a:buNone/>
              <a:defRPr sz="2400" b="1" kern="1200">
                <a:solidFill>
                  <a:schemeClr val="accent2"/>
                </a:solidFill>
                <a:latin typeface="+mj-lt"/>
                <a:ea typeface="+mj-ea"/>
                <a:cs typeface="+mj-cs"/>
              </a:defRPr>
            </a:lvl1pPr>
          </a:lstStyle>
          <a:p>
            <a:r>
              <a:rPr lang="en-US" altLang="zh-CN" b="0" dirty="0" err="1" smtClean="0"/>
              <a:t>Wartungs</a:t>
            </a:r>
            <a:r>
              <a:rPr lang="en-US" altLang="zh-CN" b="0" dirty="0" smtClean="0"/>
              <a:t>- und Support-</a:t>
            </a:r>
            <a:r>
              <a:rPr lang="en-US" altLang="zh-CN" b="0" dirty="0" err="1" smtClean="0"/>
              <a:t>Angebote</a:t>
            </a:r>
            <a:r>
              <a:rPr lang="en-US" altLang="zh-CN" b="0" dirty="0" smtClean="0"/>
              <a:t> von SAP</a:t>
            </a:r>
            <a:endParaRPr lang="en-US" b="0" dirty="0"/>
          </a:p>
        </p:txBody>
      </p:sp>
      <p:cxnSp>
        <p:nvCxnSpPr>
          <p:cNvPr id="15" name="Straight Connector 14"/>
          <p:cNvCxnSpPr/>
          <p:nvPr/>
        </p:nvCxnSpPr>
        <p:spPr>
          <a:xfrm>
            <a:off x="2208491" y="2891298"/>
            <a:ext cx="594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08491" y="4615761"/>
            <a:ext cx="594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88170" y="3310696"/>
            <a:ext cx="914400" cy="914400"/>
            <a:chOff x="708660" y="3945306"/>
            <a:chExt cx="914400" cy="914400"/>
          </a:xfrm>
        </p:grpSpPr>
        <p:sp>
          <p:nvSpPr>
            <p:cNvPr id="19" name="Oval 18"/>
            <p:cNvSpPr/>
            <p:nvPr/>
          </p:nvSpPr>
          <p:spPr bwMode="gray">
            <a:xfrm>
              <a:off x="708660" y="3945306"/>
              <a:ext cx="914400" cy="914400"/>
            </a:xfrm>
            <a:prstGeom prst="ellipse">
              <a:avLst/>
            </a:prstGeom>
            <a:solidFill>
              <a:schemeClr val="tx2"/>
            </a:solidFill>
            <a:ln w="19050" algn="ctr">
              <a:solidFill>
                <a:schemeClr val="bg1"/>
              </a:solidFill>
              <a:miter lim="800000"/>
              <a:headEnd/>
              <a:tailEnd/>
            </a:ln>
            <a:effectLst>
              <a:outerShdw blurRad="63500" sx="102000" sy="102000" algn="ctr"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1" i="0" u="none" strike="noStrike" kern="0" cap="none" spc="0" normalizeH="0" baseline="0" noProof="0" dirty="0" smtClean="0">
                <a:ln>
                  <a:solidFill>
                    <a:schemeClr val="tx1"/>
                  </a:solidFill>
                </a:ln>
                <a:effectLst/>
                <a:uLnTx/>
                <a:uFillTx/>
                <a:ea typeface="Arial Unicode MS" pitchFamily="34" charset="-128"/>
                <a:cs typeface="Arial Unicode MS" pitchFamily="34" charset="-128"/>
              </a:endParaRPr>
            </a:p>
          </p:txBody>
        </p:sp>
        <p:sp>
          <p:nvSpPr>
            <p:cNvPr id="20" name="Line 11"/>
            <p:cNvSpPr>
              <a:spLocks noChangeShapeType="1"/>
            </p:cNvSpPr>
            <p:nvPr/>
          </p:nvSpPr>
          <p:spPr bwMode="auto">
            <a:xfrm flipV="1">
              <a:off x="1398489" y="4521518"/>
              <a:ext cx="6472" cy="20854"/>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1" name="Line 12"/>
            <p:cNvSpPr>
              <a:spLocks noChangeShapeType="1"/>
            </p:cNvSpPr>
            <p:nvPr/>
          </p:nvSpPr>
          <p:spPr bwMode="auto">
            <a:xfrm flipV="1">
              <a:off x="1404961" y="4501383"/>
              <a:ext cx="3596" cy="2013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2" name="Line 13"/>
            <p:cNvSpPr>
              <a:spLocks noChangeShapeType="1"/>
            </p:cNvSpPr>
            <p:nvPr/>
          </p:nvSpPr>
          <p:spPr bwMode="auto">
            <a:xfrm flipV="1">
              <a:off x="1408556" y="4477653"/>
              <a:ext cx="719" cy="23731"/>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3" name="Line 14"/>
            <p:cNvSpPr>
              <a:spLocks noChangeShapeType="1"/>
            </p:cNvSpPr>
            <p:nvPr/>
          </p:nvSpPr>
          <p:spPr bwMode="auto">
            <a:xfrm flipH="1" flipV="1">
              <a:off x="1438759" y="4518642"/>
              <a:ext cx="4315" cy="2516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4" name="Line 15"/>
            <p:cNvSpPr>
              <a:spLocks noChangeShapeType="1"/>
            </p:cNvSpPr>
            <p:nvPr/>
          </p:nvSpPr>
          <p:spPr bwMode="auto">
            <a:xfrm flipH="1" flipV="1">
              <a:off x="1436602" y="4499226"/>
              <a:ext cx="2158" cy="19416"/>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5" name="Line 16"/>
            <p:cNvSpPr>
              <a:spLocks noChangeShapeType="1"/>
            </p:cNvSpPr>
            <p:nvPr/>
          </p:nvSpPr>
          <p:spPr bwMode="auto">
            <a:xfrm flipH="1" flipV="1">
              <a:off x="1435163" y="4479091"/>
              <a:ext cx="1438" cy="2013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6" name="Line 17"/>
            <p:cNvSpPr>
              <a:spLocks noChangeShapeType="1"/>
            </p:cNvSpPr>
            <p:nvPr/>
          </p:nvSpPr>
          <p:spPr bwMode="auto">
            <a:xfrm flipV="1">
              <a:off x="1412871" y="4523675"/>
              <a:ext cx="719" cy="18697"/>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7" name="Line 18"/>
            <p:cNvSpPr>
              <a:spLocks noChangeShapeType="1"/>
            </p:cNvSpPr>
            <p:nvPr/>
          </p:nvSpPr>
          <p:spPr bwMode="auto">
            <a:xfrm flipV="1">
              <a:off x="1412871" y="4504260"/>
              <a:ext cx="2158" cy="19416"/>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8" name="Line 19"/>
            <p:cNvSpPr>
              <a:spLocks noChangeShapeType="1"/>
            </p:cNvSpPr>
            <p:nvPr/>
          </p:nvSpPr>
          <p:spPr bwMode="auto">
            <a:xfrm flipV="1">
              <a:off x="1415029" y="4485563"/>
              <a:ext cx="5753" cy="18697"/>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9" name="Line 20"/>
            <p:cNvSpPr>
              <a:spLocks noChangeShapeType="1"/>
            </p:cNvSpPr>
            <p:nvPr/>
          </p:nvSpPr>
          <p:spPr bwMode="auto">
            <a:xfrm flipH="1" flipV="1">
              <a:off x="1437320" y="4545968"/>
              <a:ext cx="1438" cy="862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0" name="Line 21"/>
            <p:cNvSpPr>
              <a:spLocks noChangeShapeType="1"/>
            </p:cNvSpPr>
            <p:nvPr/>
          </p:nvSpPr>
          <p:spPr bwMode="auto">
            <a:xfrm flipH="1" flipV="1">
              <a:off x="1435163" y="4536619"/>
              <a:ext cx="2158" cy="934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1" name="Line 22"/>
            <p:cNvSpPr>
              <a:spLocks noChangeShapeType="1"/>
            </p:cNvSpPr>
            <p:nvPr/>
          </p:nvSpPr>
          <p:spPr bwMode="auto">
            <a:xfrm flipV="1">
              <a:off x="1435163" y="4499226"/>
              <a:ext cx="719" cy="37393"/>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2" name="Line 23"/>
            <p:cNvSpPr>
              <a:spLocks noChangeShapeType="1"/>
            </p:cNvSpPr>
            <p:nvPr/>
          </p:nvSpPr>
          <p:spPr bwMode="auto">
            <a:xfrm flipH="1" flipV="1">
              <a:off x="1434444" y="4489878"/>
              <a:ext cx="719" cy="934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3" name="Line 24"/>
            <p:cNvSpPr>
              <a:spLocks noChangeShapeType="1"/>
            </p:cNvSpPr>
            <p:nvPr/>
          </p:nvSpPr>
          <p:spPr bwMode="auto">
            <a:xfrm flipV="1">
              <a:off x="1407118" y="4546687"/>
              <a:ext cx="1438" cy="1222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4" name="Line 25"/>
            <p:cNvSpPr>
              <a:spLocks noChangeShapeType="1"/>
            </p:cNvSpPr>
            <p:nvPr/>
          </p:nvSpPr>
          <p:spPr bwMode="auto">
            <a:xfrm flipV="1">
              <a:off x="1408556" y="4533743"/>
              <a:ext cx="3596" cy="12944"/>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5" name="Line 26"/>
            <p:cNvSpPr>
              <a:spLocks noChangeShapeType="1"/>
            </p:cNvSpPr>
            <p:nvPr/>
          </p:nvSpPr>
          <p:spPr bwMode="auto">
            <a:xfrm flipV="1">
              <a:off x="1412152" y="4521518"/>
              <a:ext cx="2876" cy="1222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6" name="Line 27"/>
            <p:cNvSpPr>
              <a:spLocks noChangeShapeType="1"/>
            </p:cNvSpPr>
            <p:nvPr/>
          </p:nvSpPr>
          <p:spPr bwMode="auto">
            <a:xfrm flipV="1">
              <a:off x="1415029" y="4512170"/>
              <a:ext cx="2158" cy="934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7" name="Line 28"/>
            <p:cNvSpPr>
              <a:spLocks noChangeShapeType="1"/>
            </p:cNvSpPr>
            <p:nvPr/>
          </p:nvSpPr>
          <p:spPr bwMode="auto">
            <a:xfrm flipV="1">
              <a:off x="1417186" y="4504260"/>
              <a:ext cx="2158" cy="7910"/>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8" name="Line 29"/>
            <p:cNvSpPr>
              <a:spLocks noChangeShapeType="1"/>
            </p:cNvSpPr>
            <p:nvPr/>
          </p:nvSpPr>
          <p:spPr bwMode="auto">
            <a:xfrm flipV="1">
              <a:off x="1419343" y="4495630"/>
              <a:ext cx="1438" cy="862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9" name="Line 30"/>
            <p:cNvSpPr>
              <a:spLocks noChangeShapeType="1"/>
            </p:cNvSpPr>
            <p:nvPr/>
          </p:nvSpPr>
          <p:spPr bwMode="auto">
            <a:xfrm flipV="1">
              <a:off x="1420781" y="4494192"/>
              <a:ext cx="719" cy="1438"/>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0" name="Line 31"/>
            <p:cNvSpPr>
              <a:spLocks noChangeShapeType="1"/>
            </p:cNvSpPr>
            <p:nvPr/>
          </p:nvSpPr>
          <p:spPr bwMode="auto">
            <a:xfrm flipH="1" flipV="1">
              <a:off x="1420781" y="4493473"/>
              <a:ext cx="719" cy="71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1" name="Line 32"/>
            <p:cNvSpPr>
              <a:spLocks noChangeShapeType="1"/>
            </p:cNvSpPr>
            <p:nvPr/>
          </p:nvSpPr>
          <p:spPr bwMode="auto">
            <a:xfrm flipH="1" flipV="1">
              <a:off x="1427253" y="4540934"/>
              <a:ext cx="1438" cy="17258"/>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2" name="Line 33"/>
            <p:cNvSpPr>
              <a:spLocks noChangeShapeType="1"/>
            </p:cNvSpPr>
            <p:nvPr/>
          </p:nvSpPr>
          <p:spPr bwMode="auto">
            <a:xfrm flipH="1" flipV="1">
              <a:off x="1426534" y="4525833"/>
              <a:ext cx="719" cy="15101"/>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3" name="Line 34"/>
            <p:cNvSpPr>
              <a:spLocks noChangeShapeType="1"/>
            </p:cNvSpPr>
            <p:nvPr/>
          </p:nvSpPr>
          <p:spPr bwMode="auto">
            <a:xfrm flipH="1" flipV="1">
              <a:off x="1425096" y="4512170"/>
              <a:ext cx="1438" cy="13663"/>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4" name="Line 35"/>
            <p:cNvSpPr>
              <a:spLocks noChangeShapeType="1"/>
            </p:cNvSpPr>
            <p:nvPr/>
          </p:nvSpPr>
          <p:spPr bwMode="auto">
            <a:xfrm flipV="1">
              <a:off x="1425096" y="4499945"/>
              <a:ext cx="1438" cy="1222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5" name="Line 36"/>
            <p:cNvSpPr>
              <a:spLocks noChangeShapeType="1"/>
            </p:cNvSpPr>
            <p:nvPr/>
          </p:nvSpPr>
          <p:spPr bwMode="auto">
            <a:xfrm flipV="1">
              <a:off x="1426534" y="4496349"/>
              <a:ext cx="719" cy="3596"/>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6" name="Line 37"/>
            <p:cNvSpPr>
              <a:spLocks noChangeShapeType="1"/>
            </p:cNvSpPr>
            <p:nvPr/>
          </p:nvSpPr>
          <p:spPr bwMode="auto">
            <a:xfrm flipV="1">
              <a:off x="1427253" y="4493473"/>
              <a:ext cx="719" cy="2876"/>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7" name="Line 38"/>
            <p:cNvSpPr>
              <a:spLocks noChangeShapeType="1"/>
            </p:cNvSpPr>
            <p:nvPr/>
          </p:nvSpPr>
          <p:spPr bwMode="auto">
            <a:xfrm flipV="1">
              <a:off x="1416467" y="4532304"/>
              <a:ext cx="719" cy="26607"/>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8" name="Line 39"/>
            <p:cNvSpPr>
              <a:spLocks noChangeShapeType="1"/>
            </p:cNvSpPr>
            <p:nvPr/>
          </p:nvSpPr>
          <p:spPr bwMode="auto">
            <a:xfrm flipV="1">
              <a:off x="1417186" y="4506417"/>
              <a:ext cx="1438" cy="25888"/>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49" name="Line 40"/>
            <p:cNvSpPr>
              <a:spLocks noChangeShapeType="1"/>
            </p:cNvSpPr>
            <p:nvPr/>
          </p:nvSpPr>
          <p:spPr bwMode="auto">
            <a:xfrm flipH="1" flipV="1">
              <a:off x="1446669" y="4520080"/>
              <a:ext cx="2876" cy="1222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50" name="Line 41"/>
            <p:cNvSpPr>
              <a:spLocks noChangeShapeType="1"/>
            </p:cNvSpPr>
            <p:nvPr/>
          </p:nvSpPr>
          <p:spPr bwMode="auto">
            <a:xfrm flipH="1" flipV="1">
              <a:off x="1441635" y="4507855"/>
              <a:ext cx="5034" cy="1222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51" name="Line 42"/>
            <p:cNvSpPr>
              <a:spLocks noChangeShapeType="1"/>
            </p:cNvSpPr>
            <p:nvPr/>
          </p:nvSpPr>
          <p:spPr bwMode="auto">
            <a:xfrm flipH="1" flipV="1">
              <a:off x="1439478" y="4494192"/>
              <a:ext cx="2158" cy="13663"/>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52" name="Line 43"/>
            <p:cNvSpPr>
              <a:spLocks noChangeShapeType="1"/>
            </p:cNvSpPr>
            <p:nvPr/>
          </p:nvSpPr>
          <p:spPr bwMode="auto">
            <a:xfrm flipH="1" flipV="1">
              <a:off x="1438759" y="4479810"/>
              <a:ext cx="719" cy="14382"/>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53" name="Line 44"/>
            <p:cNvSpPr>
              <a:spLocks noChangeShapeType="1"/>
            </p:cNvSpPr>
            <p:nvPr/>
          </p:nvSpPr>
          <p:spPr bwMode="auto">
            <a:xfrm flipH="1" flipV="1">
              <a:off x="1436602" y="4466866"/>
              <a:ext cx="2158" cy="12944"/>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54" name="Line 45"/>
            <p:cNvSpPr>
              <a:spLocks noChangeShapeType="1"/>
            </p:cNvSpPr>
            <p:nvPr/>
          </p:nvSpPr>
          <p:spPr bwMode="auto">
            <a:xfrm flipV="1">
              <a:off x="1436602" y="4456799"/>
              <a:ext cx="719" cy="10067"/>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55" name="Line 46"/>
            <p:cNvSpPr>
              <a:spLocks noChangeShapeType="1"/>
            </p:cNvSpPr>
            <p:nvPr/>
          </p:nvSpPr>
          <p:spPr bwMode="auto">
            <a:xfrm flipH="1" flipV="1">
              <a:off x="1435163" y="4449608"/>
              <a:ext cx="1438" cy="7191"/>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56" name="Line 47"/>
            <p:cNvSpPr>
              <a:spLocks noChangeShapeType="1"/>
            </p:cNvSpPr>
            <p:nvPr/>
          </p:nvSpPr>
          <p:spPr bwMode="auto">
            <a:xfrm flipV="1">
              <a:off x="1435163" y="4446731"/>
              <a:ext cx="719" cy="2876"/>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57" name="Line 48"/>
            <p:cNvSpPr>
              <a:spLocks noChangeShapeType="1"/>
            </p:cNvSpPr>
            <p:nvPr/>
          </p:nvSpPr>
          <p:spPr bwMode="auto">
            <a:xfrm flipH="1" flipV="1">
              <a:off x="1424377" y="4507855"/>
              <a:ext cx="719" cy="40270"/>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58" name="Line 49"/>
            <p:cNvSpPr>
              <a:spLocks noChangeShapeType="1"/>
            </p:cNvSpPr>
            <p:nvPr/>
          </p:nvSpPr>
          <p:spPr bwMode="auto">
            <a:xfrm flipV="1">
              <a:off x="1424377" y="4495630"/>
              <a:ext cx="719" cy="1222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59" name="Line 50"/>
            <p:cNvSpPr>
              <a:spLocks noChangeShapeType="1"/>
            </p:cNvSpPr>
            <p:nvPr/>
          </p:nvSpPr>
          <p:spPr bwMode="auto">
            <a:xfrm flipH="1" flipV="1">
              <a:off x="1431568" y="4526552"/>
              <a:ext cx="1438" cy="1222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60" name="Line 51"/>
            <p:cNvSpPr>
              <a:spLocks noChangeShapeType="1"/>
            </p:cNvSpPr>
            <p:nvPr/>
          </p:nvSpPr>
          <p:spPr bwMode="auto">
            <a:xfrm flipH="1" flipV="1">
              <a:off x="1429411" y="4514327"/>
              <a:ext cx="2158" cy="1222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61" name="Line 52"/>
            <p:cNvSpPr>
              <a:spLocks noChangeShapeType="1"/>
            </p:cNvSpPr>
            <p:nvPr/>
          </p:nvSpPr>
          <p:spPr bwMode="auto">
            <a:xfrm flipV="1">
              <a:off x="1429411" y="4501383"/>
              <a:ext cx="1438" cy="12944"/>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62" name="Line 53"/>
            <p:cNvSpPr>
              <a:spLocks noChangeShapeType="1"/>
            </p:cNvSpPr>
            <p:nvPr/>
          </p:nvSpPr>
          <p:spPr bwMode="auto">
            <a:xfrm flipV="1">
              <a:off x="1430849" y="4489158"/>
              <a:ext cx="719" cy="1222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63" name="Line 54"/>
            <p:cNvSpPr>
              <a:spLocks noChangeShapeType="1"/>
            </p:cNvSpPr>
            <p:nvPr/>
          </p:nvSpPr>
          <p:spPr bwMode="auto">
            <a:xfrm flipV="1">
              <a:off x="1394894" y="4513608"/>
              <a:ext cx="4315" cy="10787"/>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64" name="Line 55"/>
            <p:cNvSpPr>
              <a:spLocks noChangeShapeType="1"/>
            </p:cNvSpPr>
            <p:nvPr/>
          </p:nvSpPr>
          <p:spPr bwMode="auto">
            <a:xfrm flipV="1">
              <a:off x="1399208" y="4499945"/>
              <a:ext cx="3596" cy="13663"/>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65" name="Line 56"/>
            <p:cNvSpPr>
              <a:spLocks noChangeShapeType="1"/>
            </p:cNvSpPr>
            <p:nvPr/>
          </p:nvSpPr>
          <p:spPr bwMode="auto">
            <a:xfrm flipV="1">
              <a:off x="1402804" y="4485563"/>
              <a:ext cx="2158" cy="14382"/>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66" name="Line 57"/>
            <p:cNvSpPr>
              <a:spLocks noChangeShapeType="1"/>
            </p:cNvSpPr>
            <p:nvPr/>
          </p:nvSpPr>
          <p:spPr bwMode="auto">
            <a:xfrm flipV="1">
              <a:off x="1404961" y="4471900"/>
              <a:ext cx="2158" cy="13663"/>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67" name="Line 58"/>
            <p:cNvSpPr>
              <a:spLocks noChangeShapeType="1"/>
            </p:cNvSpPr>
            <p:nvPr/>
          </p:nvSpPr>
          <p:spPr bwMode="auto">
            <a:xfrm flipV="1">
              <a:off x="1407118" y="4463270"/>
              <a:ext cx="2158" cy="862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68" name="Line 59"/>
            <p:cNvSpPr>
              <a:spLocks noChangeShapeType="1"/>
            </p:cNvSpPr>
            <p:nvPr/>
          </p:nvSpPr>
          <p:spPr bwMode="auto">
            <a:xfrm flipV="1">
              <a:off x="1409276" y="4456799"/>
              <a:ext cx="3596" cy="6472"/>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69" name="Line 60"/>
            <p:cNvSpPr>
              <a:spLocks noChangeShapeType="1"/>
            </p:cNvSpPr>
            <p:nvPr/>
          </p:nvSpPr>
          <p:spPr bwMode="auto">
            <a:xfrm flipV="1">
              <a:off x="1412871" y="4449608"/>
              <a:ext cx="4315" cy="7191"/>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70" name="Line 61"/>
            <p:cNvSpPr>
              <a:spLocks noChangeShapeType="1"/>
            </p:cNvSpPr>
            <p:nvPr/>
          </p:nvSpPr>
          <p:spPr bwMode="auto">
            <a:xfrm flipV="1">
              <a:off x="1417186" y="4440978"/>
              <a:ext cx="5753" cy="862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71" name="Freeform 70"/>
            <p:cNvSpPr>
              <a:spLocks/>
            </p:cNvSpPr>
            <p:nvPr/>
          </p:nvSpPr>
          <p:spPr bwMode="auto">
            <a:xfrm>
              <a:off x="891523" y="4179225"/>
              <a:ext cx="549393" cy="478204"/>
            </a:xfrm>
            <a:custGeom>
              <a:avLst/>
              <a:gdLst/>
              <a:ahLst/>
              <a:cxnLst>
                <a:cxn ang="0">
                  <a:pos x="393" y="0"/>
                </a:cxn>
                <a:cxn ang="0">
                  <a:pos x="421" y="4"/>
                </a:cxn>
                <a:cxn ang="0">
                  <a:pos x="460" y="15"/>
                </a:cxn>
                <a:cxn ang="0">
                  <a:pos x="502" y="35"/>
                </a:cxn>
                <a:cxn ang="0">
                  <a:pos x="541" y="68"/>
                </a:cxn>
                <a:cxn ang="0">
                  <a:pos x="569" y="117"/>
                </a:cxn>
                <a:cxn ang="0">
                  <a:pos x="579" y="184"/>
                </a:cxn>
                <a:cxn ang="0">
                  <a:pos x="576" y="288"/>
                </a:cxn>
                <a:cxn ang="0">
                  <a:pos x="581" y="291"/>
                </a:cxn>
                <a:cxn ang="0">
                  <a:pos x="584" y="319"/>
                </a:cxn>
                <a:cxn ang="0">
                  <a:pos x="581" y="334"/>
                </a:cxn>
                <a:cxn ang="0">
                  <a:pos x="575" y="361"/>
                </a:cxn>
                <a:cxn ang="0">
                  <a:pos x="564" y="398"/>
                </a:cxn>
                <a:cxn ang="0">
                  <a:pos x="544" y="418"/>
                </a:cxn>
                <a:cxn ang="0">
                  <a:pos x="541" y="434"/>
                </a:cxn>
                <a:cxn ang="0">
                  <a:pos x="533" y="468"/>
                </a:cxn>
                <a:cxn ang="0">
                  <a:pos x="517" y="497"/>
                </a:cxn>
                <a:cxn ang="0">
                  <a:pos x="520" y="553"/>
                </a:cxn>
                <a:cxn ang="0">
                  <a:pos x="527" y="558"/>
                </a:cxn>
                <a:cxn ang="0">
                  <a:pos x="539" y="567"/>
                </a:cxn>
                <a:cxn ang="0">
                  <a:pos x="562" y="581"/>
                </a:cxn>
                <a:cxn ang="0">
                  <a:pos x="586" y="589"/>
                </a:cxn>
                <a:cxn ang="0">
                  <a:pos x="607" y="595"/>
                </a:cxn>
                <a:cxn ang="0">
                  <a:pos x="637" y="603"/>
                </a:cxn>
                <a:cxn ang="0">
                  <a:pos x="658" y="609"/>
                </a:cxn>
                <a:cxn ang="0">
                  <a:pos x="666" y="612"/>
                </a:cxn>
                <a:cxn ang="0">
                  <a:pos x="696" y="620"/>
                </a:cxn>
                <a:cxn ang="0">
                  <a:pos x="733" y="637"/>
                </a:cxn>
                <a:cxn ang="0">
                  <a:pos x="762" y="658"/>
                </a:cxn>
                <a:cxn ang="0">
                  <a:pos x="0" y="665"/>
                </a:cxn>
                <a:cxn ang="0">
                  <a:pos x="14" y="648"/>
                </a:cxn>
                <a:cxn ang="0">
                  <a:pos x="51" y="627"/>
                </a:cxn>
                <a:cxn ang="0">
                  <a:pos x="86" y="615"/>
                </a:cxn>
                <a:cxn ang="0">
                  <a:pos x="104" y="610"/>
                </a:cxn>
                <a:cxn ang="0">
                  <a:pos x="116" y="607"/>
                </a:cxn>
                <a:cxn ang="0">
                  <a:pos x="142" y="598"/>
                </a:cxn>
                <a:cxn ang="0">
                  <a:pos x="169" y="590"/>
                </a:cxn>
                <a:cxn ang="0">
                  <a:pos x="189" y="586"/>
                </a:cxn>
                <a:cxn ang="0">
                  <a:pos x="214" y="573"/>
                </a:cxn>
                <a:cxn ang="0">
                  <a:pos x="232" y="561"/>
                </a:cxn>
                <a:cxn ang="0">
                  <a:pos x="243" y="555"/>
                </a:cxn>
                <a:cxn ang="0">
                  <a:pos x="248" y="553"/>
                </a:cxn>
                <a:cxn ang="0">
                  <a:pos x="240" y="483"/>
                </a:cxn>
                <a:cxn ang="0">
                  <a:pos x="228" y="449"/>
                </a:cxn>
                <a:cxn ang="0">
                  <a:pos x="221" y="423"/>
                </a:cxn>
                <a:cxn ang="0">
                  <a:pos x="210" y="412"/>
                </a:cxn>
                <a:cxn ang="0">
                  <a:pos x="193" y="381"/>
                </a:cxn>
                <a:cxn ang="0">
                  <a:pos x="184" y="344"/>
                </a:cxn>
                <a:cxn ang="0">
                  <a:pos x="179" y="319"/>
                </a:cxn>
                <a:cxn ang="0">
                  <a:pos x="183" y="291"/>
                </a:cxn>
                <a:cxn ang="0">
                  <a:pos x="187" y="288"/>
                </a:cxn>
                <a:cxn ang="0">
                  <a:pos x="186" y="184"/>
                </a:cxn>
                <a:cxn ang="0">
                  <a:pos x="197" y="117"/>
                </a:cxn>
                <a:cxn ang="0">
                  <a:pos x="224" y="68"/>
                </a:cxn>
                <a:cxn ang="0">
                  <a:pos x="263" y="35"/>
                </a:cxn>
                <a:cxn ang="0">
                  <a:pos x="305" y="15"/>
                </a:cxn>
                <a:cxn ang="0">
                  <a:pos x="344" y="4"/>
                </a:cxn>
                <a:cxn ang="0">
                  <a:pos x="372" y="0"/>
                </a:cxn>
              </a:cxnLst>
              <a:rect l="0" t="0" r="r" b="b"/>
              <a:pathLst>
                <a:path w="764" h="665">
                  <a:moveTo>
                    <a:pt x="372" y="0"/>
                  </a:moveTo>
                  <a:lnTo>
                    <a:pt x="393" y="0"/>
                  </a:lnTo>
                  <a:lnTo>
                    <a:pt x="406" y="1"/>
                  </a:lnTo>
                  <a:lnTo>
                    <a:pt x="421" y="4"/>
                  </a:lnTo>
                  <a:lnTo>
                    <a:pt x="440" y="9"/>
                  </a:lnTo>
                  <a:lnTo>
                    <a:pt x="460" y="15"/>
                  </a:lnTo>
                  <a:lnTo>
                    <a:pt x="482" y="24"/>
                  </a:lnTo>
                  <a:lnTo>
                    <a:pt x="502" y="35"/>
                  </a:lnTo>
                  <a:lnTo>
                    <a:pt x="522" y="51"/>
                  </a:lnTo>
                  <a:lnTo>
                    <a:pt x="541" y="68"/>
                  </a:lnTo>
                  <a:lnTo>
                    <a:pt x="556" y="91"/>
                  </a:lnTo>
                  <a:lnTo>
                    <a:pt x="569" y="117"/>
                  </a:lnTo>
                  <a:lnTo>
                    <a:pt x="576" y="148"/>
                  </a:lnTo>
                  <a:lnTo>
                    <a:pt x="579" y="184"/>
                  </a:lnTo>
                  <a:lnTo>
                    <a:pt x="573" y="288"/>
                  </a:lnTo>
                  <a:lnTo>
                    <a:pt x="576" y="288"/>
                  </a:lnTo>
                  <a:lnTo>
                    <a:pt x="578" y="289"/>
                  </a:lnTo>
                  <a:lnTo>
                    <a:pt x="581" y="291"/>
                  </a:lnTo>
                  <a:lnTo>
                    <a:pt x="584" y="296"/>
                  </a:lnTo>
                  <a:lnTo>
                    <a:pt x="584" y="319"/>
                  </a:lnTo>
                  <a:lnTo>
                    <a:pt x="582" y="325"/>
                  </a:lnTo>
                  <a:lnTo>
                    <a:pt x="581" y="334"/>
                  </a:lnTo>
                  <a:lnTo>
                    <a:pt x="578" y="348"/>
                  </a:lnTo>
                  <a:lnTo>
                    <a:pt x="575" y="361"/>
                  </a:lnTo>
                  <a:lnTo>
                    <a:pt x="570" y="381"/>
                  </a:lnTo>
                  <a:lnTo>
                    <a:pt x="564" y="398"/>
                  </a:lnTo>
                  <a:lnTo>
                    <a:pt x="555" y="412"/>
                  </a:lnTo>
                  <a:lnTo>
                    <a:pt x="544" y="418"/>
                  </a:lnTo>
                  <a:lnTo>
                    <a:pt x="544" y="423"/>
                  </a:lnTo>
                  <a:lnTo>
                    <a:pt x="541" y="434"/>
                  </a:lnTo>
                  <a:lnTo>
                    <a:pt x="538" y="449"/>
                  </a:lnTo>
                  <a:lnTo>
                    <a:pt x="533" y="468"/>
                  </a:lnTo>
                  <a:lnTo>
                    <a:pt x="525" y="483"/>
                  </a:lnTo>
                  <a:lnTo>
                    <a:pt x="517" y="497"/>
                  </a:lnTo>
                  <a:lnTo>
                    <a:pt x="517" y="553"/>
                  </a:lnTo>
                  <a:lnTo>
                    <a:pt x="520" y="553"/>
                  </a:lnTo>
                  <a:lnTo>
                    <a:pt x="524" y="555"/>
                  </a:lnTo>
                  <a:lnTo>
                    <a:pt x="527" y="558"/>
                  </a:lnTo>
                  <a:lnTo>
                    <a:pt x="531" y="561"/>
                  </a:lnTo>
                  <a:lnTo>
                    <a:pt x="539" y="567"/>
                  </a:lnTo>
                  <a:lnTo>
                    <a:pt x="550" y="573"/>
                  </a:lnTo>
                  <a:lnTo>
                    <a:pt x="562" y="581"/>
                  </a:lnTo>
                  <a:lnTo>
                    <a:pt x="575" y="586"/>
                  </a:lnTo>
                  <a:lnTo>
                    <a:pt x="586" y="589"/>
                  </a:lnTo>
                  <a:lnTo>
                    <a:pt x="595" y="590"/>
                  </a:lnTo>
                  <a:lnTo>
                    <a:pt x="607" y="595"/>
                  </a:lnTo>
                  <a:lnTo>
                    <a:pt x="621" y="598"/>
                  </a:lnTo>
                  <a:lnTo>
                    <a:pt x="637" y="603"/>
                  </a:lnTo>
                  <a:lnTo>
                    <a:pt x="649" y="607"/>
                  </a:lnTo>
                  <a:lnTo>
                    <a:pt x="658" y="609"/>
                  </a:lnTo>
                  <a:lnTo>
                    <a:pt x="662" y="610"/>
                  </a:lnTo>
                  <a:lnTo>
                    <a:pt x="666" y="612"/>
                  </a:lnTo>
                  <a:lnTo>
                    <a:pt x="679" y="615"/>
                  </a:lnTo>
                  <a:lnTo>
                    <a:pt x="696" y="620"/>
                  </a:lnTo>
                  <a:lnTo>
                    <a:pt x="714" y="627"/>
                  </a:lnTo>
                  <a:lnTo>
                    <a:pt x="733" y="637"/>
                  </a:lnTo>
                  <a:lnTo>
                    <a:pt x="750" y="648"/>
                  </a:lnTo>
                  <a:lnTo>
                    <a:pt x="762" y="658"/>
                  </a:lnTo>
                  <a:lnTo>
                    <a:pt x="764" y="665"/>
                  </a:lnTo>
                  <a:lnTo>
                    <a:pt x="0" y="665"/>
                  </a:lnTo>
                  <a:lnTo>
                    <a:pt x="1" y="658"/>
                  </a:lnTo>
                  <a:lnTo>
                    <a:pt x="14" y="648"/>
                  </a:lnTo>
                  <a:lnTo>
                    <a:pt x="31" y="637"/>
                  </a:lnTo>
                  <a:lnTo>
                    <a:pt x="51" y="627"/>
                  </a:lnTo>
                  <a:lnTo>
                    <a:pt x="69" y="620"/>
                  </a:lnTo>
                  <a:lnTo>
                    <a:pt x="86" y="615"/>
                  </a:lnTo>
                  <a:lnTo>
                    <a:pt x="99" y="612"/>
                  </a:lnTo>
                  <a:lnTo>
                    <a:pt x="104" y="610"/>
                  </a:lnTo>
                  <a:lnTo>
                    <a:pt x="107" y="609"/>
                  </a:lnTo>
                  <a:lnTo>
                    <a:pt x="116" y="607"/>
                  </a:lnTo>
                  <a:lnTo>
                    <a:pt x="128" y="603"/>
                  </a:lnTo>
                  <a:lnTo>
                    <a:pt x="142" y="598"/>
                  </a:lnTo>
                  <a:lnTo>
                    <a:pt x="156" y="595"/>
                  </a:lnTo>
                  <a:lnTo>
                    <a:pt x="169" y="590"/>
                  </a:lnTo>
                  <a:lnTo>
                    <a:pt x="178" y="589"/>
                  </a:lnTo>
                  <a:lnTo>
                    <a:pt x="189" y="586"/>
                  </a:lnTo>
                  <a:lnTo>
                    <a:pt x="201" y="581"/>
                  </a:lnTo>
                  <a:lnTo>
                    <a:pt x="214" y="573"/>
                  </a:lnTo>
                  <a:lnTo>
                    <a:pt x="224" y="567"/>
                  </a:lnTo>
                  <a:lnTo>
                    <a:pt x="232" y="561"/>
                  </a:lnTo>
                  <a:lnTo>
                    <a:pt x="238" y="556"/>
                  </a:lnTo>
                  <a:lnTo>
                    <a:pt x="243" y="555"/>
                  </a:lnTo>
                  <a:lnTo>
                    <a:pt x="246" y="553"/>
                  </a:lnTo>
                  <a:lnTo>
                    <a:pt x="248" y="553"/>
                  </a:lnTo>
                  <a:lnTo>
                    <a:pt x="248" y="497"/>
                  </a:lnTo>
                  <a:lnTo>
                    <a:pt x="240" y="483"/>
                  </a:lnTo>
                  <a:lnTo>
                    <a:pt x="232" y="468"/>
                  </a:lnTo>
                  <a:lnTo>
                    <a:pt x="228" y="449"/>
                  </a:lnTo>
                  <a:lnTo>
                    <a:pt x="224" y="434"/>
                  </a:lnTo>
                  <a:lnTo>
                    <a:pt x="221" y="423"/>
                  </a:lnTo>
                  <a:lnTo>
                    <a:pt x="221" y="418"/>
                  </a:lnTo>
                  <a:lnTo>
                    <a:pt x="210" y="412"/>
                  </a:lnTo>
                  <a:lnTo>
                    <a:pt x="201" y="398"/>
                  </a:lnTo>
                  <a:lnTo>
                    <a:pt x="193" y="381"/>
                  </a:lnTo>
                  <a:lnTo>
                    <a:pt x="189" y="361"/>
                  </a:lnTo>
                  <a:lnTo>
                    <a:pt x="184" y="344"/>
                  </a:lnTo>
                  <a:lnTo>
                    <a:pt x="181" y="328"/>
                  </a:lnTo>
                  <a:lnTo>
                    <a:pt x="179" y="319"/>
                  </a:lnTo>
                  <a:lnTo>
                    <a:pt x="179" y="296"/>
                  </a:lnTo>
                  <a:lnTo>
                    <a:pt x="183" y="291"/>
                  </a:lnTo>
                  <a:lnTo>
                    <a:pt x="186" y="289"/>
                  </a:lnTo>
                  <a:lnTo>
                    <a:pt x="187" y="288"/>
                  </a:lnTo>
                  <a:lnTo>
                    <a:pt x="190" y="288"/>
                  </a:lnTo>
                  <a:lnTo>
                    <a:pt x="186" y="184"/>
                  </a:lnTo>
                  <a:lnTo>
                    <a:pt x="189" y="148"/>
                  </a:lnTo>
                  <a:lnTo>
                    <a:pt x="197" y="117"/>
                  </a:lnTo>
                  <a:lnTo>
                    <a:pt x="209" y="91"/>
                  </a:lnTo>
                  <a:lnTo>
                    <a:pt x="224" y="68"/>
                  </a:lnTo>
                  <a:lnTo>
                    <a:pt x="243" y="51"/>
                  </a:lnTo>
                  <a:lnTo>
                    <a:pt x="263" y="35"/>
                  </a:lnTo>
                  <a:lnTo>
                    <a:pt x="285" y="24"/>
                  </a:lnTo>
                  <a:lnTo>
                    <a:pt x="305" y="15"/>
                  </a:lnTo>
                  <a:lnTo>
                    <a:pt x="325" y="9"/>
                  </a:lnTo>
                  <a:lnTo>
                    <a:pt x="344" y="4"/>
                  </a:lnTo>
                  <a:lnTo>
                    <a:pt x="359" y="1"/>
                  </a:lnTo>
                  <a:lnTo>
                    <a:pt x="37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72" name="Freeform 71"/>
            <p:cNvSpPr>
              <a:spLocks/>
            </p:cNvSpPr>
            <p:nvPr/>
          </p:nvSpPr>
          <p:spPr bwMode="auto">
            <a:xfrm>
              <a:off x="877860" y="4147584"/>
              <a:ext cx="576000" cy="212136"/>
            </a:xfrm>
            <a:custGeom>
              <a:avLst/>
              <a:gdLst/>
              <a:ahLst/>
              <a:cxnLst>
                <a:cxn ang="0">
                  <a:pos x="402" y="0"/>
                </a:cxn>
                <a:cxn ang="0">
                  <a:pos x="433" y="5"/>
                </a:cxn>
                <a:cxn ang="0">
                  <a:pos x="465" y="13"/>
                </a:cxn>
                <a:cxn ang="0">
                  <a:pos x="530" y="14"/>
                </a:cxn>
                <a:cxn ang="0">
                  <a:pos x="645" y="16"/>
                </a:cxn>
                <a:cxn ang="0">
                  <a:pos x="715" y="17"/>
                </a:cxn>
                <a:cxn ang="0">
                  <a:pos x="770" y="20"/>
                </a:cxn>
                <a:cxn ang="0">
                  <a:pos x="800" y="23"/>
                </a:cxn>
                <a:cxn ang="0">
                  <a:pos x="792" y="31"/>
                </a:cxn>
                <a:cxn ang="0">
                  <a:pos x="749" y="39"/>
                </a:cxn>
                <a:cxn ang="0">
                  <a:pos x="688" y="47"/>
                </a:cxn>
                <a:cxn ang="0">
                  <a:pos x="625" y="53"/>
                </a:cxn>
                <a:cxn ang="0">
                  <a:pos x="575" y="56"/>
                </a:cxn>
                <a:cxn ang="0">
                  <a:pos x="555" y="58"/>
                </a:cxn>
                <a:cxn ang="0">
                  <a:pos x="591" y="154"/>
                </a:cxn>
                <a:cxn ang="0">
                  <a:pos x="600" y="189"/>
                </a:cxn>
                <a:cxn ang="0">
                  <a:pos x="603" y="208"/>
                </a:cxn>
                <a:cxn ang="0">
                  <a:pos x="200" y="208"/>
                </a:cxn>
                <a:cxn ang="0">
                  <a:pos x="202" y="189"/>
                </a:cxn>
                <a:cxn ang="0">
                  <a:pos x="211" y="154"/>
                </a:cxn>
                <a:cxn ang="0">
                  <a:pos x="247" y="58"/>
                </a:cxn>
                <a:cxn ang="0">
                  <a:pos x="226" y="56"/>
                </a:cxn>
                <a:cxn ang="0">
                  <a:pos x="177" y="53"/>
                </a:cxn>
                <a:cxn ang="0">
                  <a:pos x="113" y="47"/>
                </a:cxn>
                <a:cxn ang="0">
                  <a:pos x="53" y="39"/>
                </a:cxn>
                <a:cxn ang="0">
                  <a:pos x="9" y="31"/>
                </a:cxn>
                <a:cxn ang="0">
                  <a:pos x="2" y="23"/>
                </a:cxn>
                <a:cxn ang="0">
                  <a:pos x="31" y="19"/>
                </a:cxn>
                <a:cxn ang="0">
                  <a:pos x="87" y="17"/>
                </a:cxn>
                <a:cxn ang="0">
                  <a:pos x="197" y="16"/>
                </a:cxn>
                <a:cxn ang="0">
                  <a:pos x="273" y="14"/>
                </a:cxn>
                <a:cxn ang="0">
                  <a:pos x="340" y="13"/>
                </a:cxn>
                <a:cxn ang="0">
                  <a:pos x="369" y="6"/>
                </a:cxn>
                <a:cxn ang="0">
                  <a:pos x="388" y="0"/>
                </a:cxn>
              </a:cxnLst>
              <a:rect l="0" t="0" r="r" b="b"/>
              <a:pathLst>
                <a:path w="801" h="295">
                  <a:moveTo>
                    <a:pt x="388" y="0"/>
                  </a:moveTo>
                  <a:lnTo>
                    <a:pt x="402" y="0"/>
                  </a:lnTo>
                  <a:lnTo>
                    <a:pt x="419" y="2"/>
                  </a:lnTo>
                  <a:lnTo>
                    <a:pt x="433" y="5"/>
                  </a:lnTo>
                  <a:lnTo>
                    <a:pt x="439" y="11"/>
                  </a:lnTo>
                  <a:lnTo>
                    <a:pt x="465" y="13"/>
                  </a:lnTo>
                  <a:lnTo>
                    <a:pt x="496" y="14"/>
                  </a:lnTo>
                  <a:lnTo>
                    <a:pt x="530" y="14"/>
                  </a:lnTo>
                  <a:lnTo>
                    <a:pt x="567" y="16"/>
                  </a:lnTo>
                  <a:lnTo>
                    <a:pt x="645" y="16"/>
                  </a:lnTo>
                  <a:lnTo>
                    <a:pt x="681" y="17"/>
                  </a:lnTo>
                  <a:lnTo>
                    <a:pt x="715" y="17"/>
                  </a:lnTo>
                  <a:lnTo>
                    <a:pt x="746" y="19"/>
                  </a:lnTo>
                  <a:lnTo>
                    <a:pt x="770" y="20"/>
                  </a:lnTo>
                  <a:lnTo>
                    <a:pt x="789" y="22"/>
                  </a:lnTo>
                  <a:lnTo>
                    <a:pt x="800" y="23"/>
                  </a:lnTo>
                  <a:lnTo>
                    <a:pt x="801" y="26"/>
                  </a:lnTo>
                  <a:lnTo>
                    <a:pt x="792" y="31"/>
                  </a:lnTo>
                  <a:lnTo>
                    <a:pt x="774" y="36"/>
                  </a:lnTo>
                  <a:lnTo>
                    <a:pt x="749" y="39"/>
                  </a:lnTo>
                  <a:lnTo>
                    <a:pt x="719" y="44"/>
                  </a:lnTo>
                  <a:lnTo>
                    <a:pt x="688" y="47"/>
                  </a:lnTo>
                  <a:lnTo>
                    <a:pt x="656" y="50"/>
                  </a:lnTo>
                  <a:lnTo>
                    <a:pt x="625" y="53"/>
                  </a:lnTo>
                  <a:lnTo>
                    <a:pt x="597" y="54"/>
                  </a:lnTo>
                  <a:lnTo>
                    <a:pt x="575" y="56"/>
                  </a:lnTo>
                  <a:lnTo>
                    <a:pt x="560" y="58"/>
                  </a:lnTo>
                  <a:lnTo>
                    <a:pt x="555" y="58"/>
                  </a:lnTo>
                  <a:lnTo>
                    <a:pt x="583" y="127"/>
                  </a:lnTo>
                  <a:lnTo>
                    <a:pt x="591" y="154"/>
                  </a:lnTo>
                  <a:lnTo>
                    <a:pt x="597" y="174"/>
                  </a:lnTo>
                  <a:lnTo>
                    <a:pt x="600" y="189"/>
                  </a:lnTo>
                  <a:lnTo>
                    <a:pt x="603" y="200"/>
                  </a:lnTo>
                  <a:lnTo>
                    <a:pt x="603" y="208"/>
                  </a:lnTo>
                  <a:lnTo>
                    <a:pt x="402" y="295"/>
                  </a:lnTo>
                  <a:lnTo>
                    <a:pt x="200" y="208"/>
                  </a:lnTo>
                  <a:lnTo>
                    <a:pt x="200" y="200"/>
                  </a:lnTo>
                  <a:lnTo>
                    <a:pt x="202" y="189"/>
                  </a:lnTo>
                  <a:lnTo>
                    <a:pt x="205" y="174"/>
                  </a:lnTo>
                  <a:lnTo>
                    <a:pt x="211" y="154"/>
                  </a:lnTo>
                  <a:lnTo>
                    <a:pt x="219" y="127"/>
                  </a:lnTo>
                  <a:lnTo>
                    <a:pt x="247" y="58"/>
                  </a:lnTo>
                  <a:lnTo>
                    <a:pt x="242" y="58"/>
                  </a:lnTo>
                  <a:lnTo>
                    <a:pt x="226" y="56"/>
                  </a:lnTo>
                  <a:lnTo>
                    <a:pt x="205" y="54"/>
                  </a:lnTo>
                  <a:lnTo>
                    <a:pt x="177" y="53"/>
                  </a:lnTo>
                  <a:lnTo>
                    <a:pt x="146" y="50"/>
                  </a:lnTo>
                  <a:lnTo>
                    <a:pt x="113" y="47"/>
                  </a:lnTo>
                  <a:lnTo>
                    <a:pt x="82" y="44"/>
                  </a:lnTo>
                  <a:lnTo>
                    <a:pt x="53" y="39"/>
                  </a:lnTo>
                  <a:lnTo>
                    <a:pt x="28" y="36"/>
                  </a:lnTo>
                  <a:lnTo>
                    <a:pt x="9" y="31"/>
                  </a:lnTo>
                  <a:lnTo>
                    <a:pt x="0" y="26"/>
                  </a:lnTo>
                  <a:lnTo>
                    <a:pt x="2" y="23"/>
                  </a:lnTo>
                  <a:lnTo>
                    <a:pt x="12" y="22"/>
                  </a:lnTo>
                  <a:lnTo>
                    <a:pt x="31" y="19"/>
                  </a:lnTo>
                  <a:lnTo>
                    <a:pt x="57" y="19"/>
                  </a:lnTo>
                  <a:lnTo>
                    <a:pt x="87" y="17"/>
                  </a:lnTo>
                  <a:lnTo>
                    <a:pt x="121" y="16"/>
                  </a:lnTo>
                  <a:lnTo>
                    <a:pt x="197" y="16"/>
                  </a:lnTo>
                  <a:lnTo>
                    <a:pt x="236" y="14"/>
                  </a:lnTo>
                  <a:lnTo>
                    <a:pt x="273" y="14"/>
                  </a:lnTo>
                  <a:lnTo>
                    <a:pt x="309" y="13"/>
                  </a:lnTo>
                  <a:lnTo>
                    <a:pt x="340" y="13"/>
                  </a:lnTo>
                  <a:lnTo>
                    <a:pt x="366" y="11"/>
                  </a:lnTo>
                  <a:lnTo>
                    <a:pt x="369" y="6"/>
                  </a:lnTo>
                  <a:lnTo>
                    <a:pt x="377" y="3"/>
                  </a:lnTo>
                  <a:lnTo>
                    <a:pt x="3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73" name="Freeform 72"/>
            <p:cNvSpPr>
              <a:spLocks/>
            </p:cNvSpPr>
            <p:nvPr/>
          </p:nvSpPr>
          <p:spPr bwMode="auto">
            <a:xfrm>
              <a:off x="1319388" y="4149022"/>
              <a:ext cx="115056" cy="77663"/>
            </a:xfrm>
            <a:custGeom>
              <a:avLst/>
              <a:gdLst/>
              <a:ahLst/>
              <a:cxnLst>
                <a:cxn ang="0">
                  <a:pos x="108" y="0"/>
                </a:cxn>
                <a:cxn ang="0">
                  <a:pos x="119" y="0"/>
                </a:cxn>
                <a:cxn ang="0">
                  <a:pos x="135" y="3"/>
                </a:cxn>
                <a:cxn ang="0">
                  <a:pos x="136" y="3"/>
                </a:cxn>
                <a:cxn ang="0">
                  <a:pos x="141" y="6"/>
                </a:cxn>
                <a:cxn ang="0">
                  <a:pos x="147" y="14"/>
                </a:cxn>
                <a:cxn ang="0">
                  <a:pos x="149" y="15"/>
                </a:cxn>
                <a:cxn ang="0">
                  <a:pos x="153" y="24"/>
                </a:cxn>
                <a:cxn ang="0">
                  <a:pos x="155" y="26"/>
                </a:cxn>
                <a:cxn ang="0">
                  <a:pos x="158" y="38"/>
                </a:cxn>
                <a:cxn ang="0">
                  <a:pos x="158" y="40"/>
                </a:cxn>
                <a:cxn ang="0">
                  <a:pos x="160" y="56"/>
                </a:cxn>
                <a:cxn ang="0">
                  <a:pos x="158" y="74"/>
                </a:cxn>
                <a:cxn ang="0">
                  <a:pos x="155" y="91"/>
                </a:cxn>
                <a:cxn ang="0">
                  <a:pos x="152" y="97"/>
                </a:cxn>
                <a:cxn ang="0">
                  <a:pos x="150" y="104"/>
                </a:cxn>
                <a:cxn ang="0">
                  <a:pos x="150" y="108"/>
                </a:cxn>
                <a:cxn ang="0">
                  <a:pos x="142" y="107"/>
                </a:cxn>
                <a:cxn ang="0">
                  <a:pos x="142" y="102"/>
                </a:cxn>
                <a:cxn ang="0">
                  <a:pos x="144" y="96"/>
                </a:cxn>
                <a:cxn ang="0">
                  <a:pos x="147" y="90"/>
                </a:cxn>
                <a:cxn ang="0">
                  <a:pos x="150" y="73"/>
                </a:cxn>
                <a:cxn ang="0">
                  <a:pos x="152" y="56"/>
                </a:cxn>
                <a:cxn ang="0">
                  <a:pos x="150" y="40"/>
                </a:cxn>
                <a:cxn ang="0">
                  <a:pos x="147" y="29"/>
                </a:cxn>
                <a:cxn ang="0">
                  <a:pos x="142" y="20"/>
                </a:cxn>
                <a:cxn ang="0">
                  <a:pos x="136" y="12"/>
                </a:cxn>
                <a:cxn ang="0">
                  <a:pos x="133" y="11"/>
                </a:cxn>
                <a:cxn ang="0">
                  <a:pos x="118" y="7"/>
                </a:cxn>
                <a:cxn ang="0">
                  <a:pos x="110" y="7"/>
                </a:cxn>
                <a:cxn ang="0">
                  <a:pos x="63" y="11"/>
                </a:cxn>
                <a:cxn ang="0">
                  <a:pos x="40" y="14"/>
                </a:cxn>
                <a:cxn ang="0">
                  <a:pos x="20" y="17"/>
                </a:cxn>
                <a:cxn ang="0">
                  <a:pos x="12" y="18"/>
                </a:cxn>
                <a:cxn ang="0">
                  <a:pos x="6" y="20"/>
                </a:cxn>
                <a:cxn ang="0">
                  <a:pos x="1" y="20"/>
                </a:cxn>
                <a:cxn ang="0">
                  <a:pos x="1" y="21"/>
                </a:cxn>
                <a:cxn ang="0">
                  <a:pos x="0" y="14"/>
                </a:cxn>
                <a:cxn ang="0">
                  <a:pos x="0" y="12"/>
                </a:cxn>
                <a:cxn ang="0">
                  <a:pos x="5" y="12"/>
                </a:cxn>
                <a:cxn ang="0">
                  <a:pos x="11" y="11"/>
                </a:cxn>
                <a:cxn ang="0">
                  <a:pos x="18" y="9"/>
                </a:cxn>
                <a:cxn ang="0">
                  <a:pos x="39" y="6"/>
                </a:cxn>
                <a:cxn ang="0">
                  <a:pos x="62" y="3"/>
                </a:cxn>
                <a:cxn ang="0">
                  <a:pos x="108" y="0"/>
                </a:cxn>
              </a:cxnLst>
              <a:rect l="0" t="0" r="r" b="b"/>
              <a:pathLst>
                <a:path w="160" h="108">
                  <a:moveTo>
                    <a:pt x="108" y="0"/>
                  </a:moveTo>
                  <a:lnTo>
                    <a:pt x="119" y="0"/>
                  </a:lnTo>
                  <a:lnTo>
                    <a:pt x="135" y="3"/>
                  </a:lnTo>
                  <a:lnTo>
                    <a:pt x="136" y="3"/>
                  </a:lnTo>
                  <a:lnTo>
                    <a:pt x="141" y="6"/>
                  </a:lnTo>
                  <a:lnTo>
                    <a:pt x="147" y="14"/>
                  </a:lnTo>
                  <a:lnTo>
                    <a:pt x="149" y="15"/>
                  </a:lnTo>
                  <a:lnTo>
                    <a:pt x="153" y="24"/>
                  </a:lnTo>
                  <a:lnTo>
                    <a:pt x="155" y="26"/>
                  </a:lnTo>
                  <a:lnTo>
                    <a:pt x="158" y="38"/>
                  </a:lnTo>
                  <a:lnTo>
                    <a:pt x="158" y="40"/>
                  </a:lnTo>
                  <a:lnTo>
                    <a:pt x="160" y="56"/>
                  </a:lnTo>
                  <a:lnTo>
                    <a:pt x="158" y="74"/>
                  </a:lnTo>
                  <a:lnTo>
                    <a:pt x="155" y="91"/>
                  </a:lnTo>
                  <a:lnTo>
                    <a:pt x="152" y="97"/>
                  </a:lnTo>
                  <a:lnTo>
                    <a:pt x="150" y="104"/>
                  </a:lnTo>
                  <a:lnTo>
                    <a:pt x="150" y="108"/>
                  </a:lnTo>
                  <a:lnTo>
                    <a:pt x="142" y="107"/>
                  </a:lnTo>
                  <a:lnTo>
                    <a:pt x="142" y="102"/>
                  </a:lnTo>
                  <a:lnTo>
                    <a:pt x="144" y="96"/>
                  </a:lnTo>
                  <a:lnTo>
                    <a:pt x="147" y="90"/>
                  </a:lnTo>
                  <a:lnTo>
                    <a:pt x="150" y="73"/>
                  </a:lnTo>
                  <a:lnTo>
                    <a:pt x="152" y="56"/>
                  </a:lnTo>
                  <a:lnTo>
                    <a:pt x="150" y="40"/>
                  </a:lnTo>
                  <a:lnTo>
                    <a:pt x="147" y="29"/>
                  </a:lnTo>
                  <a:lnTo>
                    <a:pt x="142" y="20"/>
                  </a:lnTo>
                  <a:lnTo>
                    <a:pt x="136" y="12"/>
                  </a:lnTo>
                  <a:lnTo>
                    <a:pt x="133" y="11"/>
                  </a:lnTo>
                  <a:lnTo>
                    <a:pt x="118" y="7"/>
                  </a:lnTo>
                  <a:lnTo>
                    <a:pt x="110" y="7"/>
                  </a:lnTo>
                  <a:lnTo>
                    <a:pt x="63" y="11"/>
                  </a:lnTo>
                  <a:lnTo>
                    <a:pt x="40" y="14"/>
                  </a:lnTo>
                  <a:lnTo>
                    <a:pt x="20" y="17"/>
                  </a:lnTo>
                  <a:lnTo>
                    <a:pt x="12" y="18"/>
                  </a:lnTo>
                  <a:lnTo>
                    <a:pt x="6" y="20"/>
                  </a:lnTo>
                  <a:lnTo>
                    <a:pt x="1" y="20"/>
                  </a:lnTo>
                  <a:lnTo>
                    <a:pt x="1" y="21"/>
                  </a:lnTo>
                  <a:lnTo>
                    <a:pt x="0" y="14"/>
                  </a:lnTo>
                  <a:lnTo>
                    <a:pt x="0" y="12"/>
                  </a:lnTo>
                  <a:lnTo>
                    <a:pt x="5" y="12"/>
                  </a:lnTo>
                  <a:lnTo>
                    <a:pt x="11" y="11"/>
                  </a:lnTo>
                  <a:lnTo>
                    <a:pt x="18" y="9"/>
                  </a:lnTo>
                  <a:lnTo>
                    <a:pt x="39" y="6"/>
                  </a:lnTo>
                  <a:lnTo>
                    <a:pt x="62" y="3"/>
                  </a:lnTo>
                  <a:lnTo>
                    <a:pt x="1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74" name="Freeform 73"/>
            <p:cNvSpPr>
              <a:spLocks noEditPoints="1"/>
            </p:cNvSpPr>
            <p:nvPr/>
          </p:nvSpPr>
          <p:spPr bwMode="auto">
            <a:xfrm>
              <a:off x="1402804" y="4223809"/>
              <a:ext cx="38113" cy="314249"/>
            </a:xfrm>
            <a:custGeom>
              <a:avLst/>
              <a:gdLst/>
              <a:ahLst/>
              <a:cxnLst>
                <a:cxn ang="0">
                  <a:pos x="0" y="424"/>
                </a:cxn>
                <a:cxn ang="0">
                  <a:pos x="22" y="0"/>
                </a:cxn>
                <a:cxn ang="0">
                  <a:pos x="39" y="3"/>
                </a:cxn>
                <a:cxn ang="0">
                  <a:pos x="50" y="20"/>
                </a:cxn>
                <a:cxn ang="0">
                  <a:pos x="45" y="40"/>
                </a:cxn>
                <a:cxn ang="0">
                  <a:pos x="40" y="48"/>
                </a:cxn>
                <a:cxn ang="0">
                  <a:pos x="45" y="82"/>
                </a:cxn>
                <a:cxn ang="0">
                  <a:pos x="51" y="96"/>
                </a:cxn>
                <a:cxn ang="0">
                  <a:pos x="53" y="152"/>
                </a:cxn>
                <a:cxn ang="0">
                  <a:pos x="50" y="221"/>
                </a:cxn>
                <a:cxn ang="0">
                  <a:pos x="47" y="426"/>
                </a:cxn>
                <a:cxn ang="0">
                  <a:pos x="40" y="431"/>
                </a:cxn>
                <a:cxn ang="0">
                  <a:pos x="28" y="435"/>
                </a:cxn>
                <a:cxn ang="0">
                  <a:pos x="26" y="427"/>
                </a:cxn>
                <a:cxn ang="0">
                  <a:pos x="25" y="424"/>
                </a:cxn>
                <a:cxn ang="0">
                  <a:pos x="23" y="427"/>
                </a:cxn>
                <a:cxn ang="0">
                  <a:pos x="22" y="434"/>
                </a:cxn>
                <a:cxn ang="0">
                  <a:pos x="19" y="437"/>
                </a:cxn>
                <a:cxn ang="0">
                  <a:pos x="11" y="435"/>
                </a:cxn>
                <a:cxn ang="0">
                  <a:pos x="13" y="417"/>
                </a:cxn>
                <a:cxn ang="0">
                  <a:pos x="11" y="406"/>
                </a:cxn>
                <a:cxn ang="0">
                  <a:pos x="8" y="410"/>
                </a:cxn>
                <a:cxn ang="0">
                  <a:pos x="2" y="421"/>
                </a:cxn>
                <a:cxn ang="0">
                  <a:pos x="6" y="400"/>
                </a:cxn>
                <a:cxn ang="0">
                  <a:pos x="2" y="352"/>
                </a:cxn>
                <a:cxn ang="0">
                  <a:pos x="5" y="313"/>
                </a:cxn>
                <a:cxn ang="0">
                  <a:pos x="6" y="235"/>
                </a:cxn>
                <a:cxn ang="0">
                  <a:pos x="3" y="176"/>
                </a:cxn>
                <a:cxn ang="0">
                  <a:pos x="5" y="99"/>
                </a:cxn>
                <a:cxn ang="0">
                  <a:pos x="9" y="83"/>
                </a:cxn>
                <a:cxn ang="0">
                  <a:pos x="16" y="79"/>
                </a:cxn>
                <a:cxn ang="0">
                  <a:pos x="11" y="38"/>
                </a:cxn>
                <a:cxn ang="0">
                  <a:pos x="6" y="20"/>
                </a:cxn>
                <a:cxn ang="0">
                  <a:pos x="9" y="10"/>
                </a:cxn>
                <a:cxn ang="0">
                  <a:pos x="14" y="4"/>
                </a:cxn>
                <a:cxn ang="0">
                  <a:pos x="20" y="1"/>
                </a:cxn>
              </a:cxnLst>
              <a:rect l="0" t="0" r="r" b="b"/>
              <a:pathLst>
                <a:path w="53" h="437">
                  <a:moveTo>
                    <a:pt x="0" y="423"/>
                  </a:moveTo>
                  <a:lnTo>
                    <a:pt x="0" y="424"/>
                  </a:lnTo>
                  <a:lnTo>
                    <a:pt x="0" y="423"/>
                  </a:lnTo>
                  <a:close/>
                  <a:moveTo>
                    <a:pt x="22" y="0"/>
                  </a:moveTo>
                  <a:lnTo>
                    <a:pt x="25" y="0"/>
                  </a:lnTo>
                  <a:lnTo>
                    <a:pt x="39" y="3"/>
                  </a:lnTo>
                  <a:lnTo>
                    <a:pt x="47" y="9"/>
                  </a:lnTo>
                  <a:lnTo>
                    <a:pt x="50" y="20"/>
                  </a:lnTo>
                  <a:lnTo>
                    <a:pt x="48" y="32"/>
                  </a:lnTo>
                  <a:lnTo>
                    <a:pt x="45" y="40"/>
                  </a:lnTo>
                  <a:lnTo>
                    <a:pt x="42" y="46"/>
                  </a:lnTo>
                  <a:lnTo>
                    <a:pt x="40" y="48"/>
                  </a:lnTo>
                  <a:lnTo>
                    <a:pt x="40" y="79"/>
                  </a:lnTo>
                  <a:lnTo>
                    <a:pt x="45" y="82"/>
                  </a:lnTo>
                  <a:lnTo>
                    <a:pt x="48" y="88"/>
                  </a:lnTo>
                  <a:lnTo>
                    <a:pt x="51" y="96"/>
                  </a:lnTo>
                  <a:lnTo>
                    <a:pt x="53" y="105"/>
                  </a:lnTo>
                  <a:lnTo>
                    <a:pt x="53" y="152"/>
                  </a:lnTo>
                  <a:lnTo>
                    <a:pt x="51" y="189"/>
                  </a:lnTo>
                  <a:lnTo>
                    <a:pt x="50" y="221"/>
                  </a:lnTo>
                  <a:lnTo>
                    <a:pt x="50" y="423"/>
                  </a:lnTo>
                  <a:lnTo>
                    <a:pt x="47" y="426"/>
                  </a:lnTo>
                  <a:lnTo>
                    <a:pt x="44" y="427"/>
                  </a:lnTo>
                  <a:lnTo>
                    <a:pt x="40" y="431"/>
                  </a:lnTo>
                  <a:lnTo>
                    <a:pt x="34" y="434"/>
                  </a:lnTo>
                  <a:lnTo>
                    <a:pt x="28" y="435"/>
                  </a:lnTo>
                  <a:lnTo>
                    <a:pt x="28" y="432"/>
                  </a:lnTo>
                  <a:lnTo>
                    <a:pt x="26" y="427"/>
                  </a:lnTo>
                  <a:lnTo>
                    <a:pt x="26" y="426"/>
                  </a:lnTo>
                  <a:lnTo>
                    <a:pt x="25" y="424"/>
                  </a:lnTo>
                  <a:lnTo>
                    <a:pt x="25" y="426"/>
                  </a:lnTo>
                  <a:lnTo>
                    <a:pt x="23" y="427"/>
                  </a:lnTo>
                  <a:lnTo>
                    <a:pt x="23" y="431"/>
                  </a:lnTo>
                  <a:lnTo>
                    <a:pt x="22" y="434"/>
                  </a:lnTo>
                  <a:lnTo>
                    <a:pt x="22" y="437"/>
                  </a:lnTo>
                  <a:lnTo>
                    <a:pt x="19" y="437"/>
                  </a:lnTo>
                  <a:lnTo>
                    <a:pt x="16" y="435"/>
                  </a:lnTo>
                  <a:lnTo>
                    <a:pt x="11" y="435"/>
                  </a:lnTo>
                  <a:lnTo>
                    <a:pt x="9" y="432"/>
                  </a:lnTo>
                  <a:lnTo>
                    <a:pt x="13" y="417"/>
                  </a:lnTo>
                  <a:lnTo>
                    <a:pt x="13" y="406"/>
                  </a:lnTo>
                  <a:lnTo>
                    <a:pt x="11" y="406"/>
                  </a:lnTo>
                  <a:lnTo>
                    <a:pt x="9" y="407"/>
                  </a:lnTo>
                  <a:lnTo>
                    <a:pt x="8" y="410"/>
                  </a:lnTo>
                  <a:lnTo>
                    <a:pt x="5" y="415"/>
                  </a:lnTo>
                  <a:lnTo>
                    <a:pt x="2" y="421"/>
                  </a:lnTo>
                  <a:lnTo>
                    <a:pt x="0" y="423"/>
                  </a:lnTo>
                  <a:lnTo>
                    <a:pt x="6" y="400"/>
                  </a:lnTo>
                  <a:lnTo>
                    <a:pt x="2" y="375"/>
                  </a:lnTo>
                  <a:lnTo>
                    <a:pt x="2" y="352"/>
                  </a:lnTo>
                  <a:lnTo>
                    <a:pt x="3" y="331"/>
                  </a:lnTo>
                  <a:lnTo>
                    <a:pt x="5" y="313"/>
                  </a:lnTo>
                  <a:lnTo>
                    <a:pt x="6" y="291"/>
                  </a:lnTo>
                  <a:lnTo>
                    <a:pt x="6" y="235"/>
                  </a:lnTo>
                  <a:lnTo>
                    <a:pt x="5" y="207"/>
                  </a:lnTo>
                  <a:lnTo>
                    <a:pt x="3" y="176"/>
                  </a:lnTo>
                  <a:lnTo>
                    <a:pt x="3" y="141"/>
                  </a:lnTo>
                  <a:lnTo>
                    <a:pt x="5" y="99"/>
                  </a:lnTo>
                  <a:lnTo>
                    <a:pt x="6" y="93"/>
                  </a:lnTo>
                  <a:lnTo>
                    <a:pt x="9" y="83"/>
                  </a:lnTo>
                  <a:lnTo>
                    <a:pt x="13" y="82"/>
                  </a:lnTo>
                  <a:lnTo>
                    <a:pt x="16" y="79"/>
                  </a:lnTo>
                  <a:lnTo>
                    <a:pt x="16" y="48"/>
                  </a:lnTo>
                  <a:lnTo>
                    <a:pt x="11" y="38"/>
                  </a:lnTo>
                  <a:lnTo>
                    <a:pt x="8" y="29"/>
                  </a:lnTo>
                  <a:lnTo>
                    <a:pt x="6" y="20"/>
                  </a:lnTo>
                  <a:lnTo>
                    <a:pt x="6" y="14"/>
                  </a:lnTo>
                  <a:lnTo>
                    <a:pt x="9" y="10"/>
                  </a:lnTo>
                  <a:lnTo>
                    <a:pt x="11" y="6"/>
                  </a:lnTo>
                  <a:lnTo>
                    <a:pt x="14" y="4"/>
                  </a:lnTo>
                  <a:lnTo>
                    <a:pt x="17" y="1"/>
                  </a:lnTo>
                  <a:lnTo>
                    <a:pt x="20" y="1"/>
                  </a:lnTo>
                  <a:lnTo>
                    <a:pt x="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75" name="Line 66"/>
            <p:cNvSpPr>
              <a:spLocks noChangeShapeType="1"/>
            </p:cNvSpPr>
            <p:nvPr/>
          </p:nvSpPr>
          <p:spPr bwMode="auto">
            <a:xfrm flipV="1">
              <a:off x="1368287" y="4161966"/>
              <a:ext cx="8629" cy="1438"/>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76" name="Line 67"/>
            <p:cNvSpPr>
              <a:spLocks noChangeShapeType="1"/>
            </p:cNvSpPr>
            <p:nvPr/>
          </p:nvSpPr>
          <p:spPr bwMode="auto">
            <a:xfrm flipV="1">
              <a:off x="1376916" y="4159809"/>
              <a:ext cx="12944" cy="2158"/>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77" name="Line 68"/>
            <p:cNvSpPr>
              <a:spLocks noChangeShapeType="1"/>
            </p:cNvSpPr>
            <p:nvPr/>
          </p:nvSpPr>
          <p:spPr bwMode="auto">
            <a:xfrm flipV="1">
              <a:off x="1389860" y="4159090"/>
              <a:ext cx="12944" cy="71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78" name="Line 69"/>
            <p:cNvSpPr>
              <a:spLocks noChangeShapeType="1"/>
            </p:cNvSpPr>
            <p:nvPr/>
          </p:nvSpPr>
          <p:spPr bwMode="auto">
            <a:xfrm>
              <a:off x="1402804" y="4159090"/>
              <a:ext cx="14382" cy="71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79" name="Line 70"/>
            <p:cNvSpPr>
              <a:spLocks noChangeShapeType="1"/>
            </p:cNvSpPr>
            <p:nvPr/>
          </p:nvSpPr>
          <p:spPr bwMode="auto">
            <a:xfrm>
              <a:off x="1417186" y="4159090"/>
              <a:ext cx="7191" cy="71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80" name="Line 71"/>
            <p:cNvSpPr>
              <a:spLocks noChangeShapeType="1"/>
            </p:cNvSpPr>
            <p:nvPr/>
          </p:nvSpPr>
          <p:spPr bwMode="auto">
            <a:xfrm>
              <a:off x="1424377" y="4159809"/>
              <a:ext cx="5034" cy="3596"/>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81" name="Line 72"/>
            <p:cNvSpPr>
              <a:spLocks noChangeShapeType="1"/>
            </p:cNvSpPr>
            <p:nvPr/>
          </p:nvSpPr>
          <p:spPr bwMode="auto">
            <a:xfrm>
              <a:off x="1429411" y="4163404"/>
              <a:ext cx="2158" cy="4315"/>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82" name="Line 73"/>
            <p:cNvSpPr>
              <a:spLocks noChangeShapeType="1"/>
            </p:cNvSpPr>
            <p:nvPr/>
          </p:nvSpPr>
          <p:spPr bwMode="auto">
            <a:xfrm>
              <a:off x="1431568" y="4167719"/>
              <a:ext cx="719" cy="2158"/>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83" name="Line 74"/>
            <p:cNvSpPr>
              <a:spLocks noChangeShapeType="1"/>
            </p:cNvSpPr>
            <p:nvPr/>
          </p:nvSpPr>
          <p:spPr bwMode="auto">
            <a:xfrm flipH="1">
              <a:off x="1430849" y="4169876"/>
              <a:ext cx="719" cy="2158"/>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84" name="Line 75"/>
            <p:cNvSpPr>
              <a:spLocks noChangeShapeType="1"/>
            </p:cNvSpPr>
            <p:nvPr/>
          </p:nvSpPr>
          <p:spPr bwMode="auto">
            <a:xfrm>
              <a:off x="1430849" y="4172034"/>
              <a:ext cx="719" cy="2158"/>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85" name="Line 76"/>
            <p:cNvSpPr>
              <a:spLocks noChangeShapeType="1"/>
            </p:cNvSpPr>
            <p:nvPr/>
          </p:nvSpPr>
          <p:spPr bwMode="auto">
            <a:xfrm flipH="1">
              <a:off x="1428691" y="4174191"/>
              <a:ext cx="2158" cy="7910"/>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86" name="Line 77"/>
            <p:cNvSpPr>
              <a:spLocks noChangeShapeType="1"/>
            </p:cNvSpPr>
            <p:nvPr/>
          </p:nvSpPr>
          <p:spPr bwMode="auto">
            <a:xfrm flipH="1">
              <a:off x="1426534" y="4182101"/>
              <a:ext cx="2158" cy="9349"/>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87" name="Line 78"/>
            <p:cNvSpPr>
              <a:spLocks noChangeShapeType="1"/>
            </p:cNvSpPr>
            <p:nvPr/>
          </p:nvSpPr>
          <p:spPr bwMode="auto">
            <a:xfrm flipH="1">
              <a:off x="1422938" y="4191449"/>
              <a:ext cx="3596" cy="10787"/>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88" name="Line 79"/>
            <p:cNvSpPr>
              <a:spLocks noChangeShapeType="1"/>
            </p:cNvSpPr>
            <p:nvPr/>
          </p:nvSpPr>
          <p:spPr bwMode="auto">
            <a:xfrm flipH="1">
              <a:off x="1420781" y="4202236"/>
              <a:ext cx="2158" cy="10067"/>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89" name="Line 80"/>
            <p:cNvSpPr>
              <a:spLocks noChangeShapeType="1"/>
            </p:cNvSpPr>
            <p:nvPr/>
          </p:nvSpPr>
          <p:spPr bwMode="auto">
            <a:xfrm>
              <a:off x="1420781" y="4212303"/>
              <a:ext cx="719" cy="11506"/>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90" name="Line 81"/>
            <p:cNvSpPr>
              <a:spLocks noChangeShapeType="1"/>
            </p:cNvSpPr>
            <p:nvPr/>
          </p:nvSpPr>
          <p:spPr bwMode="auto">
            <a:xfrm>
              <a:off x="1420781" y="4223809"/>
              <a:ext cx="719" cy="6472"/>
            </a:xfrm>
            <a:prstGeom prst="line">
              <a:avLst/>
            </a:prstGeom>
            <a:solidFill>
              <a:schemeClr val="tx1"/>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91" name="Rectangle 90"/>
            <p:cNvSpPr>
              <a:spLocks noChangeArrowheads="1"/>
            </p:cNvSpPr>
            <p:nvPr/>
          </p:nvSpPr>
          <p:spPr bwMode="auto">
            <a:xfrm>
              <a:off x="1414309" y="4258326"/>
              <a:ext cx="17258" cy="22292"/>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92" name="Freeform 91"/>
            <p:cNvSpPr>
              <a:spLocks/>
            </p:cNvSpPr>
            <p:nvPr/>
          </p:nvSpPr>
          <p:spPr bwMode="auto">
            <a:xfrm>
              <a:off x="1193545" y="4155494"/>
              <a:ext cx="230832" cy="20135"/>
            </a:xfrm>
            <a:custGeom>
              <a:avLst/>
              <a:gdLst/>
              <a:ahLst/>
              <a:cxnLst>
                <a:cxn ang="0">
                  <a:pos x="0" y="0"/>
                </a:cxn>
                <a:cxn ang="0">
                  <a:pos x="35" y="2"/>
                </a:cxn>
                <a:cxn ang="0">
                  <a:pos x="79" y="3"/>
                </a:cxn>
                <a:cxn ang="0">
                  <a:pos x="127" y="5"/>
                </a:cxn>
                <a:cxn ang="0">
                  <a:pos x="178" y="5"/>
                </a:cxn>
                <a:cxn ang="0">
                  <a:pos x="228" y="6"/>
                </a:cxn>
                <a:cxn ang="0">
                  <a:pos x="274" y="6"/>
                </a:cxn>
                <a:cxn ang="0">
                  <a:pos x="313" y="8"/>
                </a:cxn>
                <a:cxn ang="0">
                  <a:pos x="316" y="9"/>
                </a:cxn>
                <a:cxn ang="0">
                  <a:pos x="321" y="14"/>
                </a:cxn>
                <a:cxn ang="0">
                  <a:pos x="321" y="20"/>
                </a:cxn>
                <a:cxn ang="0">
                  <a:pos x="316" y="20"/>
                </a:cxn>
                <a:cxn ang="0">
                  <a:pos x="302" y="22"/>
                </a:cxn>
                <a:cxn ang="0">
                  <a:pos x="283" y="23"/>
                </a:cxn>
                <a:cxn ang="0">
                  <a:pos x="262" y="23"/>
                </a:cxn>
                <a:cxn ang="0">
                  <a:pos x="240" y="25"/>
                </a:cxn>
                <a:cxn ang="0">
                  <a:pos x="221" y="26"/>
                </a:cxn>
                <a:cxn ang="0">
                  <a:pos x="207" y="28"/>
                </a:cxn>
                <a:cxn ang="0">
                  <a:pos x="195" y="28"/>
                </a:cxn>
                <a:cxn ang="0">
                  <a:pos x="183" y="26"/>
                </a:cxn>
                <a:cxn ang="0">
                  <a:pos x="170" y="23"/>
                </a:cxn>
                <a:cxn ang="0">
                  <a:pos x="161" y="22"/>
                </a:cxn>
                <a:cxn ang="0">
                  <a:pos x="156" y="22"/>
                </a:cxn>
                <a:cxn ang="0">
                  <a:pos x="155" y="19"/>
                </a:cxn>
                <a:cxn ang="0">
                  <a:pos x="0" y="0"/>
                </a:cxn>
              </a:cxnLst>
              <a:rect l="0" t="0" r="r" b="b"/>
              <a:pathLst>
                <a:path w="321" h="28">
                  <a:moveTo>
                    <a:pt x="0" y="0"/>
                  </a:moveTo>
                  <a:lnTo>
                    <a:pt x="35" y="2"/>
                  </a:lnTo>
                  <a:lnTo>
                    <a:pt x="79" y="3"/>
                  </a:lnTo>
                  <a:lnTo>
                    <a:pt x="127" y="5"/>
                  </a:lnTo>
                  <a:lnTo>
                    <a:pt x="178" y="5"/>
                  </a:lnTo>
                  <a:lnTo>
                    <a:pt x="228" y="6"/>
                  </a:lnTo>
                  <a:lnTo>
                    <a:pt x="274" y="6"/>
                  </a:lnTo>
                  <a:lnTo>
                    <a:pt x="313" y="8"/>
                  </a:lnTo>
                  <a:lnTo>
                    <a:pt x="316" y="9"/>
                  </a:lnTo>
                  <a:lnTo>
                    <a:pt x="321" y="14"/>
                  </a:lnTo>
                  <a:lnTo>
                    <a:pt x="321" y="20"/>
                  </a:lnTo>
                  <a:lnTo>
                    <a:pt x="316" y="20"/>
                  </a:lnTo>
                  <a:lnTo>
                    <a:pt x="302" y="22"/>
                  </a:lnTo>
                  <a:lnTo>
                    <a:pt x="283" y="23"/>
                  </a:lnTo>
                  <a:lnTo>
                    <a:pt x="262" y="23"/>
                  </a:lnTo>
                  <a:lnTo>
                    <a:pt x="240" y="25"/>
                  </a:lnTo>
                  <a:lnTo>
                    <a:pt x="221" y="26"/>
                  </a:lnTo>
                  <a:lnTo>
                    <a:pt x="207" y="28"/>
                  </a:lnTo>
                  <a:lnTo>
                    <a:pt x="195" y="28"/>
                  </a:lnTo>
                  <a:lnTo>
                    <a:pt x="183" y="26"/>
                  </a:lnTo>
                  <a:lnTo>
                    <a:pt x="170" y="23"/>
                  </a:lnTo>
                  <a:lnTo>
                    <a:pt x="161" y="22"/>
                  </a:lnTo>
                  <a:lnTo>
                    <a:pt x="156" y="22"/>
                  </a:lnTo>
                  <a:lnTo>
                    <a:pt x="155" y="19"/>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grpSp>
      <p:grpSp>
        <p:nvGrpSpPr>
          <p:cNvPr id="93" name="Group 92"/>
          <p:cNvGrpSpPr/>
          <p:nvPr/>
        </p:nvGrpSpPr>
        <p:grpSpPr>
          <a:xfrm>
            <a:off x="796121" y="1714102"/>
            <a:ext cx="914400" cy="914400"/>
            <a:chOff x="708660" y="1691202"/>
            <a:chExt cx="914400" cy="914400"/>
          </a:xfrm>
          <a:effectLst>
            <a:outerShdw blurRad="63500" sx="102000" sy="102000" algn="ctr" rotWithShape="0">
              <a:prstClr val="black">
                <a:alpha val="40000"/>
              </a:prstClr>
            </a:outerShdw>
          </a:effectLst>
        </p:grpSpPr>
        <p:sp>
          <p:nvSpPr>
            <p:cNvPr id="94" name="Oval 93"/>
            <p:cNvSpPr/>
            <p:nvPr/>
          </p:nvSpPr>
          <p:spPr bwMode="gray">
            <a:xfrm>
              <a:off x="708660" y="1691202"/>
              <a:ext cx="914400" cy="914400"/>
            </a:xfrm>
            <a:prstGeom prst="ellipse">
              <a:avLst/>
            </a:prstGeom>
            <a:solidFill>
              <a:schemeClr val="tx2"/>
            </a:solidFill>
            <a:ln w="19050" algn="ctr">
              <a:solidFill>
                <a:schemeClr val="bg1"/>
              </a:solidFill>
              <a:miter lim="800000"/>
              <a:headEnd/>
              <a:tailEnd/>
            </a:ln>
            <a:effectLst>
              <a:outerShdw blurRad="50800" dist="38100" dir="5400000" algn="t"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solidFill>
                    <a:schemeClr val="tx1"/>
                  </a:solidFill>
                </a:ln>
                <a:effectLst/>
                <a:uLnTx/>
                <a:uFillTx/>
                <a:ea typeface="Arial Unicode MS" pitchFamily="34" charset="-128"/>
                <a:cs typeface="Arial Unicode MS" pitchFamily="34" charset="-128"/>
              </a:endParaRPr>
            </a:p>
          </p:txBody>
        </p:sp>
        <p:grpSp>
          <p:nvGrpSpPr>
            <p:cNvPr id="95" name="Group 10"/>
            <p:cNvGrpSpPr>
              <a:grpSpLocks noChangeAspect="1"/>
            </p:cNvGrpSpPr>
            <p:nvPr/>
          </p:nvGrpSpPr>
          <p:grpSpPr bwMode="auto">
            <a:xfrm>
              <a:off x="860267" y="1889640"/>
              <a:ext cx="611187" cy="517525"/>
              <a:chOff x="537" y="1190"/>
              <a:chExt cx="385" cy="326"/>
            </a:xfrm>
          </p:grpSpPr>
          <p:sp>
            <p:nvSpPr>
              <p:cNvPr id="96" name="AutoShape 9"/>
              <p:cNvSpPr>
                <a:spLocks noChangeAspect="1" noChangeArrowheads="1" noTextEdit="1"/>
              </p:cNvSpPr>
              <p:nvPr/>
            </p:nvSpPr>
            <p:spPr bwMode="auto">
              <a:xfrm>
                <a:off x="537" y="1190"/>
                <a:ext cx="38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2"/>
              <p:cNvSpPr>
                <a:spLocks/>
              </p:cNvSpPr>
              <p:nvPr/>
            </p:nvSpPr>
            <p:spPr bwMode="auto">
              <a:xfrm>
                <a:off x="537" y="1190"/>
                <a:ext cx="384" cy="326"/>
              </a:xfrm>
              <a:custGeom>
                <a:avLst/>
                <a:gdLst>
                  <a:gd name="T0" fmla="*/ 3405 w 3453"/>
                  <a:gd name="T1" fmla="*/ 0 h 2931"/>
                  <a:gd name="T2" fmla="*/ 3434 w 3453"/>
                  <a:gd name="T3" fmla="*/ 10 h 2931"/>
                  <a:gd name="T4" fmla="*/ 3450 w 3453"/>
                  <a:gd name="T5" fmla="*/ 34 h 2931"/>
                  <a:gd name="T6" fmla="*/ 3453 w 3453"/>
                  <a:gd name="T7" fmla="*/ 2288 h 2931"/>
                  <a:gd name="T8" fmla="*/ 3444 w 3453"/>
                  <a:gd name="T9" fmla="*/ 2318 h 2931"/>
                  <a:gd name="T10" fmla="*/ 3420 w 3453"/>
                  <a:gd name="T11" fmla="*/ 2335 h 2931"/>
                  <a:gd name="T12" fmla="*/ 2078 w 3453"/>
                  <a:gd name="T13" fmla="*/ 2338 h 2931"/>
                  <a:gd name="T14" fmla="*/ 2082 w 3453"/>
                  <a:gd name="T15" fmla="*/ 2389 h 2931"/>
                  <a:gd name="T16" fmla="*/ 2088 w 3453"/>
                  <a:gd name="T17" fmla="*/ 2455 h 2931"/>
                  <a:gd name="T18" fmla="*/ 2096 w 3453"/>
                  <a:gd name="T19" fmla="*/ 2532 h 2931"/>
                  <a:gd name="T20" fmla="*/ 2103 w 3453"/>
                  <a:gd name="T21" fmla="*/ 2610 h 2931"/>
                  <a:gd name="T22" fmla="*/ 2111 w 3453"/>
                  <a:gd name="T23" fmla="*/ 2683 h 2931"/>
                  <a:gd name="T24" fmla="*/ 2117 w 3453"/>
                  <a:gd name="T25" fmla="*/ 2743 h 2931"/>
                  <a:gd name="T26" fmla="*/ 2121 w 3453"/>
                  <a:gd name="T27" fmla="*/ 2785 h 2931"/>
                  <a:gd name="T28" fmla="*/ 2127 w 3453"/>
                  <a:gd name="T29" fmla="*/ 2805 h 2931"/>
                  <a:gd name="T30" fmla="*/ 2150 w 3453"/>
                  <a:gd name="T31" fmla="*/ 2821 h 2931"/>
                  <a:gd name="T32" fmla="*/ 2188 w 3453"/>
                  <a:gd name="T33" fmla="*/ 2836 h 2931"/>
                  <a:gd name="T34" fmla="*/ 2232 w 3453"/>
                  <a:gd name="T35" fmla="*/ 2850 h 2931"/>
                  <a:gd name="T36" fmla="*/ 2275 w 3453"/>
                  <a:gd name="T37" fmla="*/ 2865 h 2931"/>
                  <a:gd name="T38" fmla="*/ 2312 w 3453"/>
                  <a:gd name="T39" fmla="*/ 2880 h 2931"/>
                  <a:gd name="T40" fmla="*/ 2333 w 3453"/>
                  <a:gd name="T41" fmla="*/ 2898 h 2931"/>
                  <a:gd name="T42" fmla="*/ 2336 w 3453"/>
                  <a:gd name="T43" fmla="*/ 2931 h 2931"/>
                  <a:gd name="T44" fmla="*/ 1111 w 3453"/>
                  <a:gd name="T45" fmla="*/ 2909 h 2931"/>
                  <a:gd name="T46" fmla="*/ 1122 w 3453"/>
                  <a:gd name="T47" fmla="*/ 2889 h 2931"/>
                  <a:gd name="T48" fmla="*/ 1152 w 3453"/>
                  <a:gd name="T49" fmla="*/ 2872 h 2931"/>
                  <a:gd name="T50" fmla="*/ 1193 w 3453"/>
                  <a:gd name="T51" fmla="*/ 2857 h 2931"/>
                  <a:gd name="T52" fmla="*/ 1238 w 3453"/>
                  <a:gd name="T53" fmla="*/ 2843 h 2931"/>
                  <a:gd name="T54" fmla="*/ 1280 w 3453"/>
                  <a:gd name="T55" fmla="*/ 2829 h 2931"/>
                  <a:gd name="T56" fmla="*/ 1310 w 3453"/>
                  <a:gd name="T57" fmla="*/ 2814 h 2931"/>
                  <a:gd name="T58" fmla="*/ 1325 w 3453"/>
                  <a:gd name="T59" fmla="*/ 2796 h 2931"/>
                  <a:gd name="T60" fmla="*/ 1328 w 3453"/>
                  <a:gd name="T61" fmla="*/ 2767 h 2931"/>
                  <a:gd name="T62" fmla="*/ 1334 w 3453"/>
                  <a:gd name="T63" fmla="*/ 2715 h 2931"/>
                  <a:gd name="T64" fmla="*/ 1340 w 3453"/>
                  <a:gd name="T65" fmla="*/ 2647 h 2931"/>
                  <a:gd name="T66" fmla="*/ 1347 w 3453"/>
                  <a:gd name="T67" fmla="*/ 2571 h 2931"/>
                  <a:gd name="T68" fmla="*/ 1355 w 3453"/>
                  <a:gd name="T69" fmla="*/ 2493 h 2931"/>
                  <a:gd name="T70" fmla="*/ 1362 w 3453"/>
                  <a:gd name="T71" fmla="*/ 2420 h 2931"/>
                  <a:gd name="T72" fmla="*/ 1367 w 3453"/>
                  <a:gd name="T73" fmla="*/ 2360 h 2931"/>
                  <a:gd name="T74" fmla="*/ 48 w 3453"/>
                  <a:gd name="T75" fmla="*/ 2338 h 2931"/>
                  <a:gd name="T76" fmla="*/ 20 w 3453"/>
                  <a:gd name="T77" fmla="*/ 2329 h 2931"/>
                  <a:gd name="T78" fmla="*/ 2 w 3453"/>
                  <a:gd name="T79" fmla="*/ 2304 h 2931"/>
                  <a:gd name="T80" fmla="*/ 0 w 3453"/>
                  <a:gd name="T81" fmla="*/ 50 h 2931"/>
                  <a:gd name="T82" fmla="*/ 9 w 3453"/>
                  <a:gd name="T83" fmla="*/ 20 h 2931"/>
                  <a:gd name="T84" fmla="*/ 34 w 3453"/>
                  <a:gd name="T85" fmla="*/ 3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53" h="2931">
                    <a:moveTo>
                      <a:pt x="48" y="0"/>
                    </a:moveTo>
                    <a:lnTo>
                      <a:pt x="3405" y="0"/>
                    </a:lnTo>
                    <a:lnTo>
                      <a:pt x="3420" y="3"/>
                    </a:lnTo>
                    <a:lnTo>
                      <a:pt x="3434" y="10"/>
                    </a:lnTo>
                    <a:lnTo>
                      <a:pt x="3444" y="20"/>
                    </a:lnTo>
                    <a:lnTo>
                      <a:pt x="3450" y="34"/>
                    </a:lnTo>
                    <a:lnTo>
                      <a:pt x="3453" y="50"/>
                    </a:lnTo>
                    <a:lnTo>
                      <a:pt x="3453" y="2288"/>
                    </a:lnTo>
                    <a:lnTo>
                      <a:pt x="3450" y="2304"/>
                    </a:lnTo>
                    <a:lnTo>
                      <a:pt x="3444" y="2318"/>
                    </a:lnTo>
                    <a:lnTo>
                      <a:pt x="3434" y="2329"/>
                    </a:lnTo>
                    <a:lnTo>
                      <a:pt x="3420" y="2335"/>
                    </a:lnTo>
                    <a:lnTo>
                      <a:pt x="3405" y="2338"/>
                    </a:lnTo>
                    <a:lnTo>
                      <a:pt x="2078" y="2338"/>
                    </a:lnTo>
                    <a:lnTo>
                      <a:pt x="2080" y="2360"/>
                    </a:lnTo>
                    <a:lnTo>
                      <a:pt x="2082" y="2389"/>
                    </a:lnTo>
                    <a:lnTo>
                      <a:pt x="2085" y="2420"/>
                    </a:lnTo>
                    <a:lnTo>
                      <a:pt x="2088" y="2455"/>
                    </a:lnTo>
                    <a:lnTo>
                      <a:pt x="2093" y="2493"/>
                    </a:lnTo>
                    <a:lnTo>
                      <a:pt x="2096" y="2532"/>
                    </a:lnTo>
                    <a:lnTo>
                      <a:pt x="2100" y="2571"/>
                    </a:lnTo>
                    <a:lnTo>
                      <a:pt x="2103" y="2610"/>
                    </a:lnTo>
                    <a:lnTo>
                      <a:pt x="2107" y="2647"/>
                    </a:lnTo>
                    <a:lnTo>
                      <a:pt x="2111" y="2683"/>
                    </a:lnTo>
                    <a:lnTo>
                      <a:pt x="2114" y="2715"/>
                    </a:lnTo>
                    <a:lnTo>
                      <a:pt x="2117" y="2743"/>
                    </a:lnTo>
                    <a:lnTo>
                      <a:pt x="2119" y="2767"/>
                    </a:lnTo>
                    <a:lnTo>
                      <a:pt x="2121" y="2785"/>
                    </a:lnTo>
                    <a:lnTo>
                      <a:pt x="2122" y="2796"/>
                    </a:lnTo>
                    <a:lnTo>
                      <a:pt x="2127" y="2805"/>
                    </a:lnTo>
                    <a:lnTo>
                      <a:pt x="2137" y="2814"/>
                    </a:lnTo>
                    <a:lnTo>
                      <a:pt x="2150" y="2821"/>
                    </a:lnTo>
                    <a:lnTo>
                      <a:pt x="2168" y="2829"/>
                    </a:lnTo>
                    <a:lnTo>
                      <a:pt x="2188" y="2836"/>
                    </a:lnTo>
                    <a:lnTo>
                      <a:pt x="2209" y="2843"/>
                    </a:lnTo>
                    <a:lnTo>
                      <a:pt x="2232" y="2850"/>
                    </a:lnTo>
                    <a:lnTo>
                      <a:pt x="2254" y="2857"/>
                    </a:lnTo>
                    <a:lnTo>
                      <a:pt x="2275" y="2865"/>
                    </a:lnTo>
                    <a:lnTo>
                      <a:pt x="2295" y="2872"/>
                    </a:lnTo>
                    <a:lnTo>
                      <a:pt x="2312" y="2880"/>
                    </a:lnTo>
                    <a:lnTo>
                      <a:pt x="2325" y="2889"/>
                    </a:lnTo>
                    <a:lnTo>
                      <a:pt x="2333" y="2898"/>
                    </a:lnTo>
                    <a:lnTo>
                      <a:pt x="2336" y="2909"/>
                    </a:lnTo>
                    <a:lnTo>
                      <a:pt x="2336" y="2931"/>
                    </a:lnTo>
                    <a:lnTo>
                      <a:pt x="1111" y="2931"/>
                    </a:lnTo>
                    <a:lnTo>
                      <a:pt x="1111" y="2909"/>
                    </a:lnTo>
                    <a:lnTo>
                      <a:pt x="1114" y="2898"/>
                    </a:lnTo>
                    <a:lnTo>
                      <a:pt x="1122" y="2889"/>
                    </a:lnTo>
                    <a:lnTo>
                      <a:pt x="1135" y="2880"/>
                    </a:lnTo>
                    <a:lnTo>
                      <a:pt x="1152" y="2872"/>
                    </a:lnTo>
                    <a:lnTo>
                      <a:pt x="1172" y="2865"/>
                    </a:lnTo>
                    <a:lnTo>
                      <a:pt x="1193" y="2857"/>
                    </a:lnTo>
                    <a:lnTo>
                      <a:pt x="1215" y="2850"/>
                    </a:lnTo>
                    <a:lnTo>
                      <a:pt x="1238" y="2843"/>
                    </a:lnTo>
                    <a:lnTo>
                      <a:pt x="1259" y="2836"/>
                    </a:lnTo>
                    <a:lnTo>
                      <a:pt x="1280" y="2829"/>
                    </a:lnTo>
                    <a:lnTo>
                      <a:pt x="1297" y="2821"/>
                    </a:lnTo>
                    <a:lnTo>
                      <a:pt x="1310" y="2814"/>
                    </a:lnTo>
                    <a:lnTo>
                      <a:pt x="1320" y="2805"/>
                    </a:lnTo>
                    <a:lnTo>
                      <a:pt x="1325" y="2796"/>
                    </a:lnTo>
                    <a:lnTo>
                      <a:pt x="1326" y="2785"/>
                    </a:lnTo>
                    <a:lnTo>
                      <a:pt x="1328" y="2767"/>
                    </a:lnTo>
                    <a:lnTo>
                      <a:pt x="1330" y="2743"/>
                    </a:lnTo>
                    <a:lnTo>
                      <a:pt x="1334" y="2715"/>
                    </a:lnTo>
                    <a:lnTo>
                      <a:pt x="1337" y="2683"/>
                    </a:lnTo>
                    <a:lnTo>
                      <a:pt x="1340" y="2647"/>
                    </a:lnTo>
                    <a:lnTo>
                      <a:pt x="1344" y="2610"/>
                    </a:lnTo>
                    <a:lnTo>
                      <a:pt x="1347" y="2571"/>
                    </a:lnTo>
                    <a:lnTo>
                      <a:pt x="1351" y="2532"/>
                    </a:lnTo>
                    <a:lnTo>
                      <a:pt x="1355" y="2493"/>
                    </a:lnTo>
                    <a:lnTo>
                      <a:pt x="1359" y="2455"/>
                    </a:lnTo>
                    <a:lnTo>
                      <a:pt x="1362" y="2420"/>
                    </a:lnTo>
                    <a:lnTo>
                      <a:pt x="1365" y="2389"/>
                    </a:lnTo>
                    <a:lnTo>
                      <a:pt x="1367" y="2360"/>
                    </a:lnTo>
                    <a:lnTo>
                      <a:pt x="1369" y="2338"/>
                    </a:lnTo>
                    <a:lnTo>
                      <a:pt x="48" y="2338"/>
                    </a:lnTo>
                    <a:lnTo>
                      <a:pt x="34" y="2335"/>
                    </a:lnTo>
                    <a:lnTo>
                      <a:pt x="20" y="2329"/>
                    </a:lnTo>
                    <a:lnTo>
                      <a:pt x="9" y="2318"/>
                    </a:lnTo>
                    <a:lnTo>
                      <a:pt x="2" y="2304"/>
                    </a:lnTo>
                    <a:lnTo>
                      <a:pt x="0" y="2288"/>
                    </a:lnTo>
                    <a:lnTo>
                      <a:pt x="0" y="50"/>
                    </a:lnTo>
                    <a:lnTo>
                      <a:pt x="2" y="34"/>
                    </a:lnTo>
                    <a:lnTo>
                      <a:pt x="9" y="20"/>
                    </a:lnTo>
                    <a:lnTo>
                      <a:pt x="20" y="10"/>
                    </a:lnTo>
                    <a:lnTo>
                      <a:pt x="34" y="3"/>
                    </a:lnTo>
                    <a:lnTo>
                      <a:pt x="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13"/>
              <p:cNvSpPr>
                <a:spLocks noChangeArrowheads="1"/>
              </p:cNvSpPr>
              <p:nvPr/>
            </p:nvSpPr>
            <p:spPr bwMode="auto">
              <a:xfrm>
                <a:off x="553" y="1206"/>
                <a:ext cx="352" cy="2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14"/>
              <p:cNvSpPr>
                <a:spLocks noChangeArrowheads="1"/>
              </p:cNvSpPr>
              <p:nvPr/>
            </p:nvSpPr>
            <p:spPr bwMode="auto">
              <a:xfrm>
                <a:off x="553" y="1206"/>
                <a:ext cx="352" cy="228"/>
              </a:xfrm>
              <a:prstGeom prst="rect">
                <a:avLst/>
              </a:prstGeom>
              <a:solidFill>
                <a:schemeClr val="bg1"/>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16"/>
              <p:cNvSpPr>
                <a:spLocks noChangeArrowheads="1"/>
              </p:cNvSpPr>
              <p:nvPr/>
            </p:nvSpPr>
            <p:spPr bwMode="auto">
              <a:xfrm>
                <a:off x="588" y="1229"/>
                <a:ext cx="286" cy="178"/>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7"/>
              <p:cNvSpPr>
                <a:spLocks noEditPoints="1"/>
              </p:cNvSpPr>
              <p:nvPr/>
            </p:nvSpPr>
            <p:spPr bwMode="auto">
              <a:xfrm>
                <a:off x="553" y="1207"/>
                <a:ext cx="352" cy="228"/>
              </a:xfrm>
              <a:custGeom>
                <a:avLst/>
                <a:gdLst>
                  <a:gd name="T0" fmla="*/ 25 w 3168"/>
                  <a:gd name="T1" fmla="*/ 24 h 2050"/>
                  <a:gd name="T2" fmla="*/ 25 w 3168"/>
                  <a:gd name="T3" fmla="*/ 2028 h 2050"/>
                  <a:gd name="T4" fmla="*/ 3146 w 3168"/>
                  <a:gd name="T5" fmla="*/ 2028 h 2050"/>
                  <a:gd name="T6" fmla="*/ 3146 w 3168"/>
                  <a:gd name="T7" fmla="*/ 24 h 2050"/>
                  <a:gd name="T8" fmla="*/ 25 w 3168"/>
                  <a:gd name="T9" fmla="*/ 24 h 2050"/>
                  <a:gd name="T10" fmla="*/ 0 w 3168"/>
                  <a:gd name="T11" fmla="*/ 0 h 2050"/>
                  <a:gd name="T12" fmla="*/ 3168 w 3168"/>
                  <a:gd name="T13" fmla="*/ 0 h 2050"/>
                  <a:gd name="T14" fmla="*/ 3168 w 3168"/>
                  <a:gd name="T15" fmla="*/ 2050 h 2050"/>
                  <a:gd name="T16" fmla="*/ 0 w 3168"/>
                  <a:gd name="T17" fmla="*/ 2050 h 2050"/>
                  <a:gd name="T18" fmla="*/ 0 w 3168"/>
                  <a:gd name="T19" fmla="*/ 0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8" h="2050">
                    <a:moveTo>
                      <a:pt x="25" y="24"/>
                    </a:moveTo>
                    <a:lnTo>
                      <a:pt x="25" y="2028"/>
                    </a:lnTo>
                    <a:lnTo>
                      <a:pt x="3146" y="2028"/>
                    </a:lnTo>
                    <a:lnTo>
                      <a:pt x="3146" y="24"/>
                    </a:lnTo>
                    <a:lnTo>
                      <a:pt x="25" y="24"/>
                    </a:lnTo>
                    <a:close/>
                    <a:moveTo>
                      <a:pt x="0" y="0"/>
                    </a:moveTo>
                    <a:lnTo>
                      <a:pt x="3168" y="0"/>
                    </a:lnTo>
                    <a:lnTo>
                      <a:pt x="3168" y="2050"/>
                    </a:lnTo>
                    <a:lnTo>
                      <a:pt x="0" y="2050"/>
                    </a:lnTo>
                    <a:lnTo>
                      <a:pt x="0" y="0"/>
                    </a:lnTo>
                    <a:close/>
                  </a:path>
                </a:pathLst>
              </a:custGeom>
              <a:solidFill>
                <a:srgbClr val="FFFFFF"/>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Rectangle 18"/>
              <p:cNvSpPr>
                <a:spLocks noChangeArrowheads="1"/>
              </p:cNvSpPr>
              <p:nvPr/>
            </p:nvSpPr>
            <p:spPr bwMode="auto">
              <a:xfrm>
                <a:off x="626" y="1345"/>
                <a:ext cx="44" cy="63"/>
              </a:xfrm>
              <a:prstGeom prst="rect">
                <a:avLst/>
              </a:prstGeom>
              <a:solidFill>
                <a:schemeClr val="tx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Rectangle 19"/>
              <p:cNvSpPr>
                <a:spLocks noChangeArrowheads="1"/>
              </p:cNvSpPr>
              <p:nvPr/>
            </p:nvSpPr>
            <p:spPr bwMode="auto">
              <a:xfrm>
                <a:off x="709" y="1306"/>
                <a:ext cx="44" cy="102"/>
              </a:xfrm>
              <a:prstGeom prst="rect">
                <a:avLst/>
              </a:prstGeom>
              <a:solidFill>
                <a:schemeClr val="tx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20"/>
              <p:cNvSpPr>
                <a:spLocks noChangeArrowheads="1"/>
              </p:cNvSpPr>
              <p:nvPr/>
            </p:nvSpPr>
            <p:spPr bwMode="auto">
              <a:xfrm>
                <a:off x="791" y="1267"/>
                <a:ext cx="44" cy="141"/>
              </a:xfrm>
              <a:prstGeom prst="rect">
                <a:avLst/>
              </a:prstGeom>
              <a:solidFill>
                <a:schemeClr val="tx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105" name="Straight Arrow Connector 104"/>
          <p:cNvCxnSpPr/>
          <p:nvPr/>
        </p:nvCxnSpPr>
        <p:spPr>
          <a:xfrm>
            <a:off x="431721" y="1691202"/>
            <a:ext cx="0" cy="4395273"/>
          </a:xfrm>
          <a:prstGeom prst="straightConnector1">
            <a:avLst/>
          </a:prstGeom>
          <a:ln w="952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rot="16200000">
            <a:off x="-701359" y="3765728"/>
            <a:ext cx="2266161" cy="246221"/>
          </a:xfrm>
          <a:prstGeom prst="rect">
            <a:avLst/>
          </a:prstGeom>
          <a:solidFill>
            <a:schemeClr val="bg1"/>
          </a:solidFill>
          <a:ln>
            <a:solidFill>
              <a:schemeClr val="bg1"/>
            </a:solidFill>
          </a:ln>
        </p:spPr>
        <p:txBody>
          <a:bodyPr wrap="square" lIns="0" tIns="0" rIns="0" bIns="0" rtlCol="0">
            <a:spAutoFit/>
          </a:bodyPr>
          <a:lstStyle/>
          <a:p>
            <a:pPr algn="ctr" fontAlgn="base">
              <a:spcBef>
                <a:spcPct val="50000"/>
              </a:spcBef>
              <a:spcAft>
                <a:spcPct val="0"/>
              </a:spcAft>
              <a:buClr>
                <a:srgbClr val="F0AB00"/>
              </a:buClr>
              <a:buSzPct val="80000"/>
            </a:pPr>
            <a:r>
              <a:rPr lang="de-DE" sz="1600" kern="0" dirty="0" smtClean="0">
                <a:solidFill>
                  <a:schemeClr val="accent1"/>
                </a:solidFill>
                <a:ea typeface="Arial Unicode MS" pitchFamily="34" charset="-128"/>
                <a:cs typeface="Arial Unicode MS" pitchFamily="34" charset="-128"/>
              </a:rPr>
              <a:t>SAP PartnerEdge Portal</a:t>
            </a:r>
            <a:endParaRPr lang="en-US" sz="1600" kern="0" dirty="0" err="1" smtClean="0">
              <a:solidFill>
                <a:schemeClr val="accent1"/>
              </a:solidFill>
              <a:ea typeface="Arial Unicode MS" pitchFamily="34" charset="-128"/>
              <a:cs typeface="Arial Unicode MS" pitchFamily="34" charset="-128"/>
            </a:endParaRPr>
          </a:p>
        </p:txBody>
      </p:sp>
      <p:grpSp>
        <p:nvGrpSpPr>
          <p:cNvPr id="107" name="Group 106"/>
          <p:cNvGrpSpPr/>
          <p:nvPr/>
        </p:nvGrpSpPr>
        <p:grpSpPr>
          <a:xfrm>
            <a:off x="788170" y="4994751"/>
            <a:ext cx="914400" cy="930078"/>
            <a:chOff x="708660" y="5072357"/>
            <a:chExt cx="914400" cy="930078"/>
          </a:xfrm>
        </p:grpSpPr>
        <p:sp>
          <p:nvSpPr>
            <p:cNvPr id="108" name="Oval 107"/>
            <p:cNvSpPr/>
            <p:nvPr/>
          </p:nvSpPr>
          <p:spPr bwMode="gray">
            <a:xfrm>
              <a:off x="708660" y="5088035"/>
              <a:ext cx="914400" cy="914400"/>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9" name="Oval 108"/>
            <p:cNvSpPr/>
            <p:nvPr/>
          </p:nvSpPr>
          <p:spPr bwMode="gray">
            <a:xfrm>
              <a:off x="708660" y="5072357"/>
              <a:ext cx="914400" cy="914400"/>
            </a:xfrm>
            <a:prstGeom prst="ellipse">
              <a:avLst/>
            </a:prstGeom>
            <a:solidFill>
              <a:schemeClr val="tx2"/>
            </a:solidFill>
            <a:ln w="19050" algn="ctr">
              <a:solidFill>
                <a:schemeClr val="bg1"/>
              </a:solidFill>
              <a:miter lim="800000"/>
              <a:headEnd/>
              <a:tailEnd/>
            </a:ln>
            <a:effectLst>
              <a:outerShdw blurRad="63500" sx="102000" sy="102000" algn="ctr"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1" i="0" u="none" strike="noStrike" kern="0" cap="none" spc="0" normalizeH="0" baseline="0" noProof="0" dirty="0" smtClean="0">
                <a:ln>
                  <a:solidFill>
                    <a:schemeClr val="tx1"/>
                  </a:solidFill>
                </a:ln>
                <a:effectLst/>
                <a:uLnTx/>
                <a:uFillTx/>
                <a:ea typeface="Arial Unicode MS" pitchFamily="34" charset="-128"/>
                <a:cs typeface="Arial Unicode MS" pitchFamily="34" charset="-128"/>
              </a:endParaRPr>
            </a:p>
          </p:txBody>
        </p:sp>
        <p:grpSp>
          <p:nvGrpSpPr>
            <p:cNvPr id="110" name="Group 109"/>
            <p:cNvGrpSpPr>
              <a:grpSpLocks noChangeAspect="1"/>
            </p:cNvGrpSpPr>
            <p:nvPr/>
          </p:nvGrpSpPr>
          <p:grpSpPr>
            <a:xfrm>
              <a:off x="859860" y="5221822"/>
              <a:ext cx="612000" cy="615470"/>
              <a:chOff x="-1349375" y="4594226"/>
              <a:chExt cx="1400175" cy="1408113"/>
            </a:xfrm>
          </p:grpSpPr>
          <p:sp>
            <p:nvSpPr>
              <p:cNvPr id="111" name="Freeform 12"/>
              <p:cNvSpPr>
                <a:spLocks noEditPoints="1"/>
              </p:cNvSpPr>
              <p:nvPr/>
            </p:nvSpPr>
            <p:spPr bwMode="auto">
              <a:xfrm>
                <a:off x="-631825" y="5321301"/>
                <a:ext cx="682625" cy="681038"/>
              </a:xfrm>
              <a:custGeom>
                <a:avLst/>
                <a:gdLst>
                  <a:gd name="T0" fmla="*/ 829 w 1719"/>
                  <a:gd name="T1" fmla="*/ 608 h 1718"/>
                  <a:gd name="T2" fmla="*/ 756 w 1719"/>
                  <a:gd name="T3" fmla="*/ 633 h 1718"/>
                  <a:gd name="T4" fmla="*/ 695 w 1719"/>
                  <a:gd name="T5" fmla="*/ 677 h 1718"/>
                  <a:gd name="T6" fmla="*/ 649 w 1719"/>
                  <a:gd name="T7" fmla="*/ 739 h 1718"/>
                  <a:gd name="T8" fmla="*/ 626 w 1719"/>
                  <a:gd name="T9" fmla="*/ 813 h 1718"/>
                  <a:gd name="T10" fmla="*/ 626 w 1719"/>
                  <a:gd name="T11" fmla="*/ 892 h 1718"/>
                  <a:gd name="T12" fmla="*/ 649 w 1719"/>
                  <a:gd name="T13" fmla="*/ 966 h 1718"/>
                  <a:gd name="T14" fmla="*/ 695 w 1719"/>
                  <a:gd name="T15" fmla="*/ 1027 h 1718"/>
                  <a:gd name="T16" fmla="*/ 756 w 1719"/>
                  <a:gd name="T17" fmla="*/ 1072 h 1718"/>
                  <a:gd name="T18" fmla="*/ 829 w 1719"/>
                  <a:gd name="T19" fmla="*/ 1096 h 1718"/>
                  <a:gd name="T20" fmla="*/ 909 w 1719"/>
                  <a:gd name="T21" fmla="*/ 1096 h 1718"/>
                  <a:gd name="T22" fmla="*/ 983 w 1719"/>
                  <a:gd name="T23" fmla="*/ 1072 h 1718"/>
                  <a:gd name="T24" fmla="*/ 1043 w 1719"/>
                  <a:gd name="T25" fmla="*/ 1027 h 1718"/>
                  <a:gd name="T26" fmla="*/ 1088 w 1719"/>
                  <a:gd name="T27" fmla="*/ 966 h 1718"/>
                  <a:gd name="T28" fmla="*/ 1113 w 1719"/>
                  <a:gd name="T29" fmla="*/ 892 h 1718"/>
                  <a:gd name="T30" fmla="*/ 1113 w 1719"/>
                  <a:gd name="T31" fmla="*/ 813 h 1718"/>
                  <a:gd name="T32" fmla="*/ 1088 w 1719"/>
                  <a:gd name="T33" fmla="*/ 739 h 1718"/>
                  <a:gd name="T34" fmla="*/ 1043 w 1719"/>
                  <a:gd name="T35" fmla="*/ 677 h 1718"/>
                  <a:gd name="T36" fmla="*/ 983 w 1719"/>
                  <a:gd name="T37" fmla="*/ 633 h 1718"/>
                  <a:gd name="T38" fmla="*/ 909 w 1719"/>
                  <a:gd name="T39" fmla="*/ 608 h 1718"/>
                  <a:gd name="T40" fmla="*/ 751 w 1719"/>
                  <a:gd name="T41" fmla="*/ 0 h 1718"/>
                  <a:gd name="T42" fmla="*/ 1028 w 1719"/>
                  <a:gd name="T43" fmla="*/ 263 h 1718"/>
                  <a:gd name="T44" fmla="*/ 1390 w 1719"/>
                  <a:gd name="T45" fmla="*/ 173 h 1718"/>
                  <a:gd name="T46" fmla="*/ 1401 w 1719"/>
                  <a:gd name="T47" fmla="*/ 557 h 1718"/>
                  <a:gd name="T48" fmla="*/ 1719 w 1719"/>
                  <a:gd name="T49" fmla="*/ 749 h 1718"/>
                  <a:gd name="T50" fmla="*/ 1457 w 1719"/>
                  <a:gd name="T51" fmla="*/ 1027 h 1718"/>
                  <a:gd name="T52" fmla="*/ 1545 w 1719"/>
                  <a:gd name="T53" fmla="*/ 1389 h 1718"/>
                  <a:gd name="T54" fmla="*/ 1163 w 1719"/>
                  <a:gd name="T55" fmla="*/ 1399 h 1718"/>
                  <a:gd name="T56" fmla="*/ 969 w 1719"/>
                  <a:gd name="T57" fmla="*/ 1718 h 1718"/>
                  <a:gd name="T58" fmla="*/ 691 w 1719"/>
                  <a:gd name="T59" fmla="*/ 1455 h 1718"/>
                  <a:gd name="T60" fmla="*/ 330 w 1719"/>
                  <a:gd name="T61" fmla="*/ 1544 h 1718"/>
                  <a:gd name="T62" fmla="*/ 319 w 1719"/>
                  <a:gd name="T63" fmla="*/ 1162 h 1718"/>
                  <a:gd name="T64" fmla="*/ 0 w 1719"/>
                  <a:gd name="T65" fmla="*/ 968 h 1718"/>
                  <a:gd name="T66" fmla="*/ 263 w 1719"/>
                  <a:gd name="T67" fmla="*/ 691 h 1718"/>
                  <a:gd name="T68" fmla="*/ 175 w 1719"/>
                  <a:gd name="T69" fmla="*/ 328 h 1718"/>
                  <a:gd name="T70" fmla="*/ 557 w 1719"/>
                  <a:gd name="T71" fmla="*/ 318 h 1718"/>
                  <a:gd name="T72" fmla="*/ 751 w 1719"/>
                  <a:gd name="T73" fmla="*/ 0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9" h="1718">
                    <a:moveTo>
                      <a:pt x="869" y="605"/>
                    </a:moveTo>
                    <a:lnTo>
                      <a:pt x="829" y="608"/>
                    </a:lnTo>
                    <a:lnTo>
                      <a:pt x="791" y="618"/>
                    </a:lnTo>
                    <a:lnTo>
                      <a:pt x="756" y="633"/>
                    </a:lnTo>
                    <a:lnTo>
                      <a:pt x="724" y="653"/>
                    </a:lnTo>
                    <a:lnTo>
                      <a:pt x="695" y="677"/>
                    </a:lnTo>
                    <a:lnTo>
                      <a:pt x="670" y="706"/>
                    </a:lnTo>
                    <a:lnTo>
                      <a:pt x="649" y="739"/>
                    </a:lnTo>
                    <a:lnTo>
                      <a:pt x="634" y="774"/>
                    </a:lnTo>
                    <a:lnTo>
                      <a:pt x="626" y="813"/>
                    </a:lnTo>
                    <a:lnTo>
                      <a:pt x="622" y="853"/>
                    </a:lnTo>
                    <a:lnTo>
                      <a:pt x="626" y="892"/>
                    </a:lnTo>
                    <a:lnTo>
                      <a:pt x="634" y="930"/>
                    </a:lnTo>
                    <a:lnTo>
                      <a:pt x="649" y="966"/>
                    </a:lnTo>
                    <a:lnTo>
                      <a:pt x="670" y="998"/>
                    </a:lnTo>
                    <a:lnTo>
                      <a:pt x="695" y="1027"/>
                    </a:lnTo>
                    <a:lnTo>
                      <a:pt x="724" y="1052"/>
                    </a:lnTo>
                    <a:lnTo>
                      <a:pt x="756" y="1072"/>
                    </a:lnTo>
                    <a:lnTo>
                      <a:pt x="791" y="1087"/>
                    </a:lnTo>
                    <a:lnTo>
                      <a:pt x="829" y="1096"/>
                    </a:lnTo>
                    <a:lnTo>
                      <a:pt x="869" y="1099"/>
                    </a:lnTo>
                    <a:lnTo>
                      <a:pt x="909" y="1096"/>
                    </a:lnTo>
                    <a:lnTo>
                      <a:pt x="947" y="1087"/>
                    </a:lnTo>
                    <a:lnTo>
                      <a:pt x="983" y="1072"/>
                    </a:lnTo>
                    <a:lnTo>
                      <a:pt x="1015" y="1052"/>
                    </a:lnTo>
                    <a:lnTo>
                      <a:pt x="1043" y="1027"/>
                    </a:lnTo>
                    <a:lnTo>
                      <a:pt x="1068" y="998"/>
                    </a:lnTo>
                    <a:lnTo>
                      <a:pt x="1088" y="966"/>
                    </a:lnTo>
                    <a:lnTo>
                      <a:pt x="1104" y="930"/>
                    </a:lnTo>
                    <a:lnTo>
                      <a:pt x="1113" y="892"/>
                    </a:lnTo>
                    <a:lnTo>
                      <a:pt x="1116" y="853"/>
                    </a:lnTo>
                    <a:lnTo>
                      <a:pt x="1113" y="813"/>
                    </a:lnTo>
                    <a:lnTo>
                      <a:pt x="1104" y="774"/>
                    </a:lnTo>
                    <a:lnTo>
                      <a:pt x="1088" y="739"/>
                    </a:lnTo>
                    <a:lnTo>
                      <a:pt x="1068" y="706"/>
                    </a:lnTo>
                    <a:lnTo>
                      <a:pt x="1043" y="677"/>
                    </a:lnTo>
                    <a:lnTo>
                      <a:pt x="1015" y="653"/>
                    </a:lnTo>
                    <a:lnTo>
                      <a:pt x="983" y="633"/>
                    </a:lnTo>
                    <a:lnTo>
                      <a:pt x="947" y="618"/>
                    </a:lnTo>
                    <a:lnTo>
                      <a:pt x="909" y="608"/>
                    </a:lnTo>
                    <a:lnTo>
                      <a:pt x="869" y="605"/>
                    </a:lnTo>
                    <a:close/>
                    <a:moveTo>
                      <a:pt x="751" y="0"/>
                    </a:moveTo>
                    <a:lnTo>
                      <a:pt x="985" y="2"/>
                    </a:lnTo>
                    <a:lnTo>
                      <a:pt x="1028" y="263"/>
                    </a:lnTo>
                    <a:lnTo>
                      <a:pt x="1172" y="324"/>
                    </a:lnTo>
                    <a:lnTo>
                      <a:pt x="1390" y="173"/>
                    </a:lnTo>
                    <a:lnTo>
                      <a:pt x="1555" y="341"/>
                    </a:lnTo>
                    <a:lnTo>
                      <a:pt x="1401" y="557"/>
                    </a:lnTo>
                    <a:lnTo>
                      <a:pt x="1459" y="702"/>
                    </a:lnTo>
                    <a:lnTo>
                      <a:pt x="1719" y="749"/>
                    </a:lnTo>
                    <a:lnTo>
                      <a:pt x="1717" y="984"/>
                    </a:lnTo>
                    <a:lnTo>
                      <a:pt x="1457" y="1027"/>
                    </a:lnTo>
                    <a:lnTo>
                      <a:pt x="1395" y="1171"/>
                    </a:lnTo>
                    <a:lnTo>
                      <a:pt x="1545" y="1389"/>
                    </a:lnTo>
                    <a:lnTo>
                      <a:pt x="1377" y="1553"/>
                    </a:lnTo>
                    <a:lnTo>
                      <a:pt x="1163" y="1399"/>
                    </a:lnTo>
                    <a:lnTo>
                      <a:pt x="1017" y="1459"/>
                    </a:lnTo>
                    <a:lnTo>
                      <a:pt x="969" y="1718"/>
                    </a:lnTo>
                    <a:lnTo>
                      <a:pt x="734" y="1716"/>
                    </a:lnTo>
                    <a:lnTo>
                      <a:pt x="691" y="1455"/>
                    </a:lnTo>
                    <a:lnTo>
                      <a:pt x="547" y="1394"/>
                    </a:lnTo>
                    <a:lnTo>
                      <a:pt x="330" y="1544"/>
                    </a:lnTo>
                    <a:lnTo>
                      <a:pt x="165" y="1377"/>
                    </a:lnTo>
                    <a:lnTo>
                      <a:pt x="319" y="1162"/>
                    </a:lnTo>
                    <a:lnTo>
                      <a:pt x="261" y="1016"/>
                    </a:lnTo>
                    <a:lnTo>
                      <a:pt x="0" y="968"/>
                    </a:lnTo>
                    <a:lnTo>
                      <a:pt x="2" y="734"/>
                    </a:lnTo>
                    <a:lnTo>
                      <a:pt x="263" y="691"/>
                    </a:lnTo>
                    <a:lnTo>
                      <a:pt x="324" y="546"/>
                    </a:lnTo>
                    <a:lnTo>
                      <a:pt x="175" y="328"/>
                    </a:lnTo>
                    <a:lnTo>
                      <a:pt x="343" y="165"/>
                    </a:lnTo>
                    <a:lnTo>
                      <a:pt x="557" y="318"/>
                    </a:lnTo>
                    <a:lnTo>
                      <a:pt x="702" y="260"/>
                    </a:lnTo>
                    <a:lnTo>
                      <a:pt x="7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3"/>
              <p:cNvSpPr>
                <a:spLocks noEditPoints="1"/>
              </p:cNvSpPr>
              <p:nvPr/>
            </p:nvSpPr>
            <p:spPr bwMode="auto">
              <a:xfrm>
                <a:off x="-1349375" y="4594226"/>
                <a:ext cx="927100" cy="927100"/>
              </a:xfrm>
              <a:custGeom>
                <a:avLst/>
                <a:gdLst>
                  <a:gd name="T0" fmla="*/ 1117 w 2336"/>
                  <a:gd name="T1" fmla="*/ 919 h 2336"/>
                  <a:gd name="T2" fmla="*/ 1044 w 2336"/>
                  <a:gd name="T3" fmla="*/ 943 h 2336"/>
                  <a:gd name="T4" fmla="*/ 983 w 2336"/>
                  <a:gd name="T5" fmla="*/ 988 h 2336"/>
                  <a:gd name="T6" fmla="*/ 939 w 2336"/>
                  <a:gd name="T7" fmla="*/ 1050 h 2336"/>
                  <a:gd name="T8" fmla="*/ 914 w 2336"/>
                  <a:gd name="T9" fmla="*/ 1123 h 2336"/>
                  <a:gd name="T10" fmla="*/ 914 w 2336"/>
                  <a:gd name="T11" fmla="*/ 1203 h 2336"/>
                  <a:gd name="T12" fmla="*/ 939 w 2336"/>
                  <a:gd name="T13" fmla="*/ 1277 h 2336"/>
                  <a:gd name="T14" fmla="*/ 983 w 2336"/>
                  <a:gd name="T15" fmla="*/ 1337 h 2336"/>
                  <a:gd name="T16" fmla="*/ 1044 w 2336"/>
                  <a:gd name="T17" fmla="*/ 1382 h 2336"/>
                  <a:gd name="T18" fmla="*/ 1117 w 2336"/>
                  <a:gd name="T19" fmla="*/ 1407 h 2336"/>
                  <a:gd name="T20" fmla="*/ 1198 w 2336"/>
                  <a:gd name="T21" fmla="*/ 1407 h 2336"/>
                  <a:gd name="T22" fmla="*/ 1271 w 2336"/>
                  <a:gd name="T23" fmla="*/ 1382 h 2336"/>
                  <a:gd name="T24" fmla="*/ 1333 w 2336"/>
                  <a:gd name="T25" fmla="*/ 1337 h 2336"/>
                  <a:gd name="T26" fmla="*/ 1377 w 2336"/>
                  <a:gd name="T27" fmla="*/ 1277 h 2336"/>
                  <a:gd name="T28" fmla="*/ 1401 w 2336"/>
                  <a:gd name="T29" fmla="*/ 1203 h 2336"/>
                  <a:gd name="T30" fmla="*/ 1401 w 2336"/>
                  <a:gd name="T31" fmla="*/ 1123 h 2336"/>
                  <a:gd name="T32" fmla="*/ 1377 w 2336"/>
                  <a:gd name="T33" fmla="*/ 1050 h 2336"/>
                  <a:gd name="T34" fmla="*/ 1333 w 2336"/>
                  <a:gd name="T35" fmla="*/ 988 h 2336"/>
                  <a:gd name="T36" fmla="*/ 1271 w 2336"/>
                  <a:gd name="T37" fmla="*/ 943 h 2336"/>
                  <a:gd name="T38" fmla="*/ 1198 w 2336"/>
                  <a:gd name="T39" fmla="*/ 919 h 2336"/>
                  <a:gd name="T40" fmla="*/ 877 w 2336"/>
                  <a:gd name="T41" fmla="*/ 0 h 2336"/>
                  <a:gd name="T42" fmla="*/ 1288 w 2336"/>
                  <a:gd name="T43" fmla="*/ 316 h 2336"/>
                  <a:gd name="T44" fmla="*/ 1788 w 2336"/>
                  <a:gd name="T45" fmla="*/ 137 h 2336"/>
                  <a:gd name="T46" fmla="*/ 1856 w 2336"/>
                  <a:gd name="T47" fmla="*/ 650 h 2336"/>
                  <a:gd name="T48" fmla="*/ 2336 w 2336"/>
                  <a:gd name="T49" fmla="*/ 877 h 2336"/>
                  <a:gd name="T50" fmla="*/ 2020 w 2336"/>
                  <a:gd name="T51" fmla="*/ 1289 h 2336"/>
                  <a:gd name="T52" fmla="*/ 2199 w 2336"/>
                  <a:gd name="T53" fmla="*/ 1788 h 2336"/>
                  <a:gd name="T54" fmla="*/ 1686 w 2336"/>
                  <a:gd name="T55" fmla="*/ 1856 h 2336"/>
                  <a:gd name="T56" fmla="*/ 1457 w 2336"/>
                  <a:gd name="T57" fmla="*/ 2336 h 2336"/>
                  <a:gd name="T58" fmla="*/ 1047 w 2336"/>
                  <a:gd name="T59" fmla="*/ 2021 h 2336"/>
                  <a:gd name="T60" fmla="*/ 547 w 2336"/>
                  <a:gd name="T61" fmla="*/ 2199 h 2336"/>
                  <a:gd name="T62" fmla="*/ 480 w 2336"/>
                  <a:gd name="T63" fmla="*/ 1686 h 2336"/>
                  <a:gd name="T64" fmla="*/ 0 w 2336"/>
                  <a:gd name="T65" fmla="*/ 1459 h 2336"/>
                  <a:gd name="T66" fmla="*/ 315 w 2336"/>
                  <a:gd name="T67" fmla="*/ 1048 h 2336"/>
                  <a:gd name="T68" fmla="*/ 137 w 2336"/>
                  <a:gd name="T69" fmla="*/ 548 h 2336"/>
                  <a:gd name="T70" fmla="*/ 650 w 2336"/>
                  <a:gd name="T71" fmla="*/ 480 h 2336"/>
                  <a:gd name="T72" fmla="*/ 877 w 2336"/>
                  <a:gd name="T73" fmla="*/ 0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36" h="2336">
                    <a:moveTo>
                      <a:pt x="1158" y="916"/>
                    </a:moveTo>
                    <a:lnTo>
                      <a:pt x="1117" y="919"/>
                    </a:lnTo>
                    <a:lnTo>
                      <a:pt x="1080" y="928"/>
                    </a:lnTo>
                    <a:lnTo>
                      <a:pt x="1044" y="943"/>
                    </a:lnTo>
                    <a:lnTo>
                      <a:pt x="1012" y="964"/>
                    </a:lnTo>
                    <a:lnTo>
                      <a:pt x="983" y="988"/>
                    </a:lnTo>
                    <a:lnTo>
                      <a:pt x="958" y="1017"/>
                    </a:lnTo>
                    <a:lnTo>
                      <a:pt x="939" y="1050"/>
                    </a:lnTo>
                    <a:lnTo>
                      <a:pt x="924" y="1085"/>
                    </a:lnTo>
                    <a:lnTo>
                      <a:pt x="914" y="1123"/>
                    </a:lnTo>
                    <a:lnTo>
                      <a:pt x="911" y="1163"/>
                    </a:lnTo>
                    <a:lnTo>
                      <a:pt x="914" y="1203"/>
                    </a:lnTo>
                    <a:lnTo>
                      <a:pt x="924" y="1241"/>
                    </a:lnTo>
                    <a:lnTo>
                      <a:pt x="939" y="1277"/>
                    </a:lnTo>
                    <a:lnTo>
                      <a:pt x="958" y="1309"/>
                    </a:lnTo>
                    <a:lnTo>
                      <a:pt x="983" y="1337"/>
                    </a:lnTo>
                    <a:lnTo>
                      <a:pt x="1012" y="1362"/>
                    </a:lnTo>
                    <a:lnTo>
                      <a:pt x="1044" y="1382"/>
                    </a:lnTo>
                    <a:lnTo>
                      <a:pt x="1080" y="1397"/>
                    </a:lnTo>
                    <a:lnTo>
                      <a:pt x="1117" y="1407"/>
                    </a:lnTo>
                    <a:lnTo>
                      <a:pt x="1158" y="1410"/>
                    </a:lnTo>
                    <a:lnTo>
                      <a:pt x="1198" y="1407"/>
                    </a:lnTo>
                    <a:lnTo>
                      <a:pt x="1236" y="1397"/>
                    </a:lnTo>
                    <a:lnTo>
                      <a:pt x="1271" y="1382"/>
                    </a:lnTo>
                    <a:lnTo>
                      <a:pt x="1303" y="1362"/>
                    </a:lnTo>
                    <a:lnTo>
                      <a:pt x="1333" y="1337"/>
                    </a:lnTo>
                    <a:lnTo>
                      <a:pt x="1357" y="1309"/>
                    </a:lnTo>
                    <a:lnTo>
                      <a:pt x="1377" y="1277"/>
                    </a:lnTo>
                    <a:lnTo>
                      <a:pt x="1392" y="1241"/>
                    </a:lnTo>
                    <a:lnTo>
                      <a:pt x="1401" y="1203"/>
                    </a:lnTo>
                    <a:lnTo>
                      <a:pt x="1405" y="1163"/>
                    </a:lnTo>
                    <a:lnTo>
                      <a:pt x="1401" y="1123"/>
                    </a:lnTo>
                    <a:lnTo>
                      <a:pt x="1392" y="1085"/>
                    </a:lnTo>
                    <a:lnTo>
                      <a:pt x="1377" y="1050"/>
                    </a:lnTo>
                    <a:lnTo>
                      <a:pt x="1357" y="1017"/>
                    </a:lnTo>
                    <a:lnTo>
                      <a:pt x="1333" y="988"/>
                    </a:lnTo>
                    <a:lnTo>
                      <a:pt x="1303" y="964"/>
                    </a:lnTo>
                    <a:lnTo>
                      <a:pt x="1271" y="943"/>
                    </a:lnTo>
                    <a:lnTo>
                      <a:pt x="1236" y="928"/>
                    </a:lnTo>
                    <a:lnTo>
                      <a:pt x="1198" y="919"/>
                    </a:lnTo>
                    <a:lnTo>
                      <a:pt x="1158" y="916"/>
                    </a:lnTo>
                    <a:close/>
                    <a:moveTo>
                      <a:pt x="877" y="0"/>
                    </a:moveTo>
                    <a:lnTo>
                      <a:pt x="1070" y="312"/>
                    </a:lnTo>
                    <a:lnTo>
                      <a:pt x="1288" y="316"/>
                    </a:lnTo>
                    <a:lnTo>
                      <a:pt x="1489" y="9"/>
                    </a:lnTo>
                    <a:lnTo>
                      <a:pt x="1788" y="137"/>
                    </a:lnTo>
                    <a:lnTo>
                      <a:pt x="1704" y="494"/>
                    </a:lnTo>
                    <a:lnTo>
                      <a:pt x="1856" y="650"/>
                    </a:lnTo>
                    <a:lnTo>
                      <a:pt x="2215" y="575"/>
                    </a:lnTo>
                    <a:lnTo>
                      <a:pt x="2336" y="877"/>
                    </a:lnTo>
                    <a:lnTo>
                      <a:pt x="2022" y="1070"/>
                    </a:lnTo>
                    <a:lnTo>
                      <a:pt x="2020" y="1289"/>
                    </a:lnTo>
                    <a:lnTo>
                      <a:pt x="2327" y="1490"/>
                    </a:lnTo>
                    <a:lnTo>
                      <a:pt x="2199" y="1788"/>
                    </a:lnTo>
                    <a:lnTo>
                      <a:pt x="1842" y="1704"/>
                    </a:lnTo>
                    <a:lnTo>
                      <a:pt x="1686" y="1856"/>
                    </a:lnTo>
                    <a:lnTo>
                      <a:pt x="1760" y="2215"/>
                    </a:lnTo>
                    <a:lnTo>
                      <a:pt x="1457" y="2336"/>
                    </a:lnTo>
                    <a:lnTo>
                      <a:pt x="1266" y="2024"/>
                    </a:lnTo>
                    <a:lnTo>
                      <a:pt x="1047" y="2021"/>
                    </a:lnTo>
                    <a:lnTo>
                      <a:pt x="846" y="2327"/>
                    </a:lnTo>
                    <a:lnTo>
                      <a:pt x="547" y="2199"/>
                    </a:lnTo>
                    <a:lnTo>
                      <a:pt x="632" y="1842"/>
                    </a:lnTo>
                    <a:lnTo>
                      <a:pt x="480" y="1686"/>
                    </a:lnTo>
                    <a:lnTo>
                      <a:pt x="121" y="1761"/>
                    </a:lnTo>
                    <a:lnTo>
                      <a:pt x="0" y="1459"/>
                    </a:lnTo>
                    <a:lnTo>
                      <a:pt x="312" y="1266"/>
                    </a:lnTo>
                    <a:lnTo>
                      <a:pt x="315" y="1048"/>
                    </a:lnTo>
                    <a:lnTo>
                      <a:pt x="9" y="846"/>
                    </a:lnTo>
                    <a:lnTo>
                      <a:pt x="137" y="548"/>
                    </a:lnTo>
                    <a:lnTo>
                      <a:pt x="494" y="632"/>
                    </a:lnTo>
                    <a:lnTo>
                      <a:pt x="650" y="480"/>
                    </a:lnTo>
                    <a:lnTo>
                      <a:pt x="575" y="121"/>
                    </a:lnTo>
                    <a:lnTo>
                      <a:pt x="87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13" name="Rectangle 112"/>
          <p:cNvSpPr/>
          <p:nvPr/>
        </p:nvSpPr>
        <p:spPr>
          <a:xfrm>
            <a:off x="1931692" y="1493751"/>
            <a:ext cx="5789907" cy="347724"/>
          </a:xfrm>
          <a:prstGeom prst="rect">
            <a:avLst/>
          </a:prstGeom>
        </p:spPr>
        <p:txBody>
          <a:bodyPr wrap="square">
            <a:spAutoFit/>
          </a:bodyPr>
          <a:lstStyle/>
          <a:p>
            <a:pPr>
              <a:lnSpc>
                <a:spcPct val="113000"/>
              </a:lnSpc>
              <a:buClr>
                <a:schemeClr val="accent1"/>
              </a:buClr>
            </a:pPr>
            <a:r>
              <a:rPr lang="en-US" sz="1600" dirty="0" smtClean="0">
                <a:solidFill>
                  <a:schemeClr val="accent1"/>
                </a:solidFill>
              </a:rPr>
              <a:t>Innovation </a:t>
            </a:r>
            <a:r>
              <a:rPr lang="en-US" sz="1600" dirty="0">
                <a:solidFill>
                  <a:schemeClr val="accent1"/>
                </a:solidFill>
              </a:rPr>
              <a:t>&amp; </a:t>
            </a:r>
            <a:r>
              <a:rPr lang="en-US" sz="1600" dirty="0" err="1" smtClean="0">
                <a:solidFill>
                  <a:schemeClr val="accent1"/>
                </a:solidFill>
              </a:rPr>
              <a:t>Kontinuierliche</a:t>
            </a:r>
            <a:r>
              <a:rPr lang="en-US" sz="1600" dirty="0" smtClean="0">
                <a:solidFill>
                  <a:schemeClr val="accent1"/>
                </a:solidFill>
              </a:rPr>
              <a:t> </a:t>
            </a:r>
            <a:r>
              <a:rPr lang="en-US" sz="1600" dirty="0" err="1" smtClean="0">
                <a:solidFill>
                  <a:schemeClr val="accent1"/>
                </a:solidFill>
              </a:rPr>
              <a:t>Verbesserungen</a:t>
            </a:r>
            <a:endParaRPr lang="en-US" sz="1600" dirty="0">
              <a:solidFill>
                <a:schemeClr val="accent1"/>
              </a:solidFill>
            </a:endParaRPr>
          </a:p>
        </p:txBody>
      </p:sp>
      <p:sp>
        <p:nvSpPr>
          <p:cNvPr id="2" name="TextBox 1"/>
          <p:cNvSpPr txBox="1"/>
          <p:nvPr/>
        </p:nvSpPr>
        <p:spPr>
          <a:xfrm>
            <a:off x="2027103" y="1828804"/>
            <a:ext cx="6926065" cy="973856"/>
          </a:xfrm>
          <a:prstGeom prst="rect">
            <a:avLst/>
          </a:prstGeom>
          <a:noFill/>
        </p:spPr>
        <p:txBody>
          <a:bodyPr wrap="square" lIns="0" tIns="0" rIns="0" bIns="0" rtlCol="0">
            <a:spAutoFit/>
          </a:bodyPr>
          <a:lstStyle/>
          <a:p>
            <a:pPr marL="180975" lvl="0" indent="-180975">
              <a:lnSpc>
                <a:spcPct val="113000"/>
              </a:lnSpc>
              <a:buClr>
                <a:srgbClr val="F0AB00"/>
              </a:buClr>
              <a:buFont typeface="Arial" pitchFamily="34" charset="0"/>
              <a:buChar char="•"/>
            </a:pPr>
            <a:r>
              <a:rPr lang="en-US" sz="1400" dirty="0" smtClean="0">
                <a:solidFill>
                  <a:srgbClr val="000000"/>
                </a:solidFill>
              </a:rPr>
              <a:t>Software Upgrades </a:t>
            </a:r>
            <a:r>
              <a:rPr lang="en-US" sz="1400" dirty="0" err="1" smtClean="0">
                <a:solidFill>
                  <a:srgbClr val="000000"/>
                </a:solidFill>
              </a:rPr>
              <a:t>durch</a:t>
            </a:r>
            <a:r>
              <a:rPr lang="en-US" sz="1400" dirty="0" smtClean="0">
                <a:solidFill>
                  <a:srgbClr val="000000"/>
                </a:solidFill>
              </a:rPr>
              <a:t> </a:t>
            </a:r>
            <a:r>
              <a:rPr lang="en-US" sz="1400" dirty="0" err="1" smtClean="0">
                <a:solidFill>
                  <a:srgbClr val="000000"/>
                </a:solidFill>
              </a:rPr>
              <a:t>Haupt</a:t>
            </a:r>
            <a:r>
              <a:rPr lang="en-US" sz="1400" dirty="0" smtClean="0">
                <a:solidFill>
                  <a:srgbClr val="000000"/>
                </a:solidFill>
              </a:rPr>
              <a:t>- und </a:t>
            </a:r>
            <a:r>
              <a:rPr lang="en-US" sz="1400" dirty="0" err="1" smtClean="0">
                <a:solidFill>
                  <a:srgbClr val="000000"/>
                </a:solidFill>
              </a:rPr>
              <a:t>Neben</a:t>
            </a:r>
            <a:r>
              <a:rPr lang="en-US" sz="1400" dirty="0" smtClean="0">
                <a:solidFill>
                  <a:srgbClr val="000000"/>
                </a:solidFill>
              </a:rPr>
              <a:t>-Release, Patches und Hotfixes </a:t>
            </a:r>
            <a:endParaRPr lang="en-US" sz="1400" dirty="0">
              <a:solidFill>
                <a:srgbClr val="000000"/>
              </a:solidFill>
            </a:endParaRPr>
          </a:p>
          <a:p>
            <a:pPr marL="180975" lvl="0" indent="-180975">
              <a:lnSpc>
                <a:spcPct val="113000"/>
              </a:lnSpc>
              <a:buClr>
                <a:srgbClr val="F0AB00"/>
              </a:buClr>
              <a:buFont typeface="Arial" pitchFamily="34" charset="0"/>
              <a:buChar char="•"/>
            </a:pPr>
            <a:r>
              <a:rPr lang="en-US" sz="1400" dirty="0" err="1" smtClean="0">
                <a:solidFill>
                  <a:srgbClr val="000000"/>
                </a:solidFill>
              </a:rPr>
              <a:t>Technische</a:t>
            </a:r>
            <a:r>
              <a:rPr lang="en-US" sz="1400" dirty="0" smtClean="0">
                <a:solidFill>
                  <a:srgbClr val="000000"/>
                </a:solidFill>
              </a:rPr>
              <a:t> </a:t>
            </a:r>
            <a:r>
              <a:rPr lang="en-US" sz="1400" dirty="0" err="1" smtClean="0">
                <a:solidFill>
                  <a:srgbClr val="000000"/>
                </a:solidFill>
              </a:rPr>
              <a:t>Innovationen</a:t>
            </a:r>
            <a:r>
              <a:rPr lang="en-US" sz="1400" dirty="0" smtClean="0">
                <a:solidFill>
                  <a:srgbClr val="000000"/>
                </a:solidFill>
              </a:rPr>
              <a:t>, </a:t>
            </a:r>
            <a:r>
              <a:rPr lang="en-US" sz="1400" dirty="0" err="1" smtClean="0">
                <a:solidFill>
                  <a:srgbClr val="000000"/>
                </a:solidFill>
              </a:rPr>
              <a:t>funktionale</a:t>
            </a:r>
            <a:r>
              <a:rPr lang="en-US" sz="1400" dirty="0" smtClean="0">
                <a:solidFill>
                  <a:srgbClr val="000000"/>
                </a:solidFill>
              </a:rPr>
              <a:t> </a:t>
            </a:r>
            <a:r>
              <a:rPr lang="en-US" sz="1400" dirty="0" err="1" smtClean="0">
                <a:solidFill>
                  <a:srgbClr val="000000"/>
                </a:solidFill>
              </a:rPr>
              <a:t>Verbesserungen</a:t>
            </a:r>
            <a:r>
              <a:rPr lang="en-US" sz="1400" dirty="0" smtClean="0">
                <a:solidFill>
                  <a:srgbClr val="000000"/>
                </a:solidFill>
              </a:rPr>
              <a:t>, </a:t>
            </a:r>
            <a:r>
              <a:rPr lang="en-US" sz="1400" dirty="0" err="1" smtClean="0">
                <a:solidFill>
                  <a:srgbClr val="000000"/>
                </a:solidFill>
              </a:rPr>
              <a:t>rechtliche</a:t>
            </a:r>
            <a:r>
              <a:rPr lang="en-US" sz="1400" dirty="0" smtClean="0">
                <a:solidFill>
                  <a:srgbClr val="000000"/>
                </a:solidFill>
              </a:rPr>
              <a:t> </a:t>
            </a:r>
            <a:r>
              <a:rPr lang="en-US" sz="1400" dirty="0" err="1" smtClean="0">
                <a:solidFill>
                  <a:srgbClr val="000000"/>
                </a:solidFill>
              </a:rPr>
              <a:t>Anforderungen</a:t>
            </a:r>
            <a:r>
              <a:rPr lang="en-US" sz="1400" dirty="0" smtClean="0">
                <a:solidFill>
                  <a:srgbClr val="000000"/>
                </a:solidFill>
              </a:rPr>
              <a:t>, </a:t>
            </a:r>
            <a:r>
              <a:rPr lang="en-US" sz="1400" dirty="0" err="1" smtClean="0">
                <a:solidFill>
                  <a:srgbClr val="000000"/>
                </a:solidFill>
              </a:rPr>
              <a:t>Korrekturen</a:t>
            </a:r>
            <a:endParaRPr lang="en-US" sz="1400" dirty="0" smtClean="0">
              <a:solidFill>
                <a:srgbClr val="000000"/>
              </a:solidFill>
            </a:endParaRPr>
          </a:p>
          <a:p>
            <a:pPr marL="180975" indent="-180975">
              <a:lnSpc>
                <a:spcPct val="113000"/>
              </a:lnSpc>
              <a:buClr>
                <a:srgbClr val="F0AB00"/>
              </a:buClr>
              <a:buFont typeface="Arial" pitchFamily="34" charset="0"/>
              <a:buChar char="•"/>
            </a:pPr>
            <a:r>
              <a:rPr lang="en-US" sz="1400" dirty="0" err="1" smtClean="0"/>
              <a:t>Proaktive</a:t>
            </a:r>
            <a:r>
              <a:rPr lang="en-US" sz="1400" dirty="0" smtClean="0"/>
              <a:t> Remote Services </a:t>
            </a:r>
            <a:r>
              <a:rPr lang="en-US" sz="1400" dirty="0" err="1" smtClean="0"/>
              <a:t>durch</a:t>
            </a:r>
            <a:r>
              <a:rPr lang="en-US" sz="1400" dirty="0" smtClean="0"/>
              <a:t> Remote Support Platform </a:t>
            </a:r>
            <a:r>
              <a:rPr lang="en-US" sz="1400" dirty="0" err="1" smtClean="0"/>
              <a:t>für</a:t>
            </a:r>
            <a:r>
              <a:rPr lang="en-US" sz="1400" dirty="0" smtClean="0"/>
              <a:t> SAP Business One</a:t>
            </a:r>
            <a:endParaRPr lang="en-US" sz="1400" dirty="0">
              <a:solidFill>
                <a:srgbClr val="000000"/>
              </a:solidFill>
            </a:endParaRPr>
          </a:p>
        </p:txBody>
      </p:sp>
      <p:sp>
        <p:nvSpPr>
          <p:cNvPr id="114" name="Rectangle 113"/>
          <p:cNvSpPr/>
          <p:nvPr/>
        </p:nvSpPr>
        <p:spPr>
          <a:xfrm>
            <a:off x="1931693" y="2919566"/>
            <a:ext cx="4572000" cy="347724"/>
          </a:xfrm>
          <a:prstGeom prst="rect">
            <a:avLst/>
          </a:prstGeom>
        </p:spPr>
        <p:txBody>
          <a:bodyPr>
            <a:spAutoFit/>
          </a:bodyPr>
          <a:lstStyle/>
          <a:p>
            <a:pPr>
              <a:lnSpc>
                <a:spcPct val="113000"/>
              </a:lnSpc>
              <a:buClr>
                <a:schemeClr val="accent1"/>
              </a:buClr>
            </a:pPr>
            <a:r>
              <a:rPr lang="en-US" sz="1600" dirty="0" err="1" smtClean="0">
                <a:solidFill>
                  <a:schemeClr val="accent1"/>
                </a:solidFill>
              </a:rPr>
              <a:t>Wissenstransfer</a:t>
            </a:r>
            <a:endParaRPr lang="en-US" sz="1600" dirty="0">
              <a:solidFill>
                <a:schemeClr val="accent1"/>
              </a:solidFill>
            </a:endParaRPr>
          </a:p>
        </p:txBody>
      </p:sp>
      <p:sp>
        <p:nvSpPr>
          <p:cNvPr id="115" name="TextBox 114"/>
          <p:cNvSpPr txBox="1"/>
          <p:nvPr/>
        </p:nvSpPr>
        <p:spPr>
          <a:xfrm>
            <a:off x="2027104" y="3254619"/>
            <a:ext cx="6576199" cy="1217321"/>
          </a:xfrm>
          <a:prstGeom prst="rect">
            <a:avLst/>
          </a:prstGeom>
          <a:noFill/>
        </p:spPr>
        <p:txBody>
          <a:bodyPr wrap="square" lIns="0" tIns="0" rIns="0" bIns="0" rtlCol="0">
            <a:spAutoFit/>
          </a:bodyPr>
          <a:lstStyle/>
          <a:p>
            <a:pPr marL="174625" indent="-174625">
              <a:lnSpc>
                <a:spcPct val="113000"/>
              </a:lnSpc>
              <a:buClr>
                <a:schemeClr val="accent1"/>
              </a:buClr>
              <a:buFont typeface="Arial" pitchFamily="34" charset="0"/>
              <a:buChar char="•"/>
            </a:pPr>
            <a:r>
              <a:rPr lang="en-US" sz="1400" dirty="0"/>
              <a:t>Solution database (SAP notes)</a:t>
            </a:r>
          </a:p>
          <a:p>
            <a:pPr marL="174625" indent="-174625">
              <a:lnSpc>
                <a:spcPct val="113000"/>
              </a:lnSpc>
              <a:buClr>
                <a:schemeClr val="accent1"/>
              </a:buClr>
              <a:buFont typeface="Arial" pitchFamily="34" charset="0"/>
              <a:buChar char="•"/>
            </a:pPr>
            <a:r>
              <a:rPr lang="en-US" sz="1400" dirty="0"/>
              <a:t>Documentation resource </a:t>
            </a:r>
            <a:r>
              <a:rPr lang="en-US" sz="1400" dirty="0" smtClean="0"/>
              <a:t>center</a:t>
            </a:r>
          </a:p>
          <a:p>
            <a:pPr marL="174625" lvl="1" indent="-174625">
              <a:lnSpc>
                <a:spcPct val="113000"/>
              </a:lnSpc>
              <a:buClr>
                <a:schemeClr val="accent1"/>
              </a:buClr>
              <a:buSzTx/>
              <a:buFont typeface="Arial" pitchFamily="34" charset="0"/>
              <a:buChar char="•"/>
            </a:pPr>
            <a:r>
              <a:rPr lang="en-US" altLang="zh-CN" sz="1400" dirty="0"/>
              <a:t>SAP Business One Education area</a:t>
            </a:r>
            <a:endParaRPr lang="en-US" sz="1400" dirty="0"/>
          </a:p>
          <a:p>
            <a:pPr marL="174625" lvl="1" indent="-174625">
              <a:lnSpc>
                <a:spcPct val="113000"/>
              </a:lnSpc>
              <a:buClr>
                <a:schemeClr val="accent1"/>
              </a:buClr>
              <a:buSzTx/>
              <a:buFont typeface="Arial" pitchFamily="34" charset="0"/>
              <a:buChar char="•"/>
            </a:pPr>
            <a:r>
              <a:rPr lang="en-US" sz="1400" dirty="0"/>
              <a:t>SAP Community Network (SCN) / Forum</a:t>
            </a:r>
          </a:p>
          <a:p>
            <a:pPr marL="174625" lvl="1" indent="-174625">
              <a:lnSpc>
                <a:spcPct val="113000"/>
              </a:lnSpc>
              <a:buClr>
                <a:schemeClr val="accent1"/>
              </a:buClr>
              <a:buSzTx/>
              <a:buFont typeface="Arial" pitchFamily="34" charset="0"/>
              <a:buChar char="•"/>
            </a:pPr>
            <a:r>
              <a:rPr lang="en-US" sz="1400" dirty="0" err="1" smtClean="0"/>
              <a:t>Verzeichnis</a:t>
            </a:r>
            <a:r>
              <a:rPr lang="en-US" sz="1400" dirty="0" smtClean="0"/>
              <a:t> von ‘Legal Requirements’ und ‘Important Corrections’</a:t>
            </a:r>
            <a:endParaRPr lang="en-US" altLang="zh-CN" sz="1200" dirty="0"/>
          </a:p>
        </p:txBody>
      </p:sp>
      <p:sp>
        <p:nvSpPr>
          <p:cNvPr id="116" name="Rectangle 115"/>
          <p:cNvSpPr/>
          <p:nvPr/>
        </p:nvSpPr>
        <p:spPr>
          <a:xfrm>
            <a:off x="1931693" y="4719124"/>
            <a:ext cx="4572000" cy="347724"/>
          </a:xfrm>
          <a:prstGeom prst="rect">
            <a:avLst/>
          </a:prstGeom>
        </p:spPr>
        <p:txBody>
          <a:bodyPr>
            <a:spAutoFit/>
          </a:bodyPr>
          <a:lstStyle/>
          <a:p>
            <a:pPr>
              <a:lnSpc>
                <a:spcPct val="113000"/>
              </a:lnSpc>
              <a:buClr>
                <a:schemeClr val="accent1"/>
              </a:buClr>
            </a:pPr>
            <a:r>
              <a:rPr lang="en-US" sz="1600" dirty="0" err="1" smtClean="0">
                <a:solidFill>
                  <a:schemeClr val="accent1"/>
                </a:solidFill>
              </a:rPr>
              <a:t>Problemlösung</a:t>
            </a:r>
            <a:endParaRPr lang="en-US" sz="1600" dirty="0">
              <a:solidFill>
                <a:schemeClr val="accent1"/>
              </a:solidFill>
            </a:endParaRPr>
          </a:p>
        </p:txBody>
      </p:sp>
      <p:sp>
        <p:nvSpPr>
          <p:cNvPr id="117" name="TextBox 116"/>
          <p:cNvSpPr txBox="1"/>
          <p:nvPr/>
        </p:nvSpPr>
        <p:spPr>
          <a:xfrm>
            <a:off x="2027104" y="5054177"/>
            <a:ext cx="6576199" cy="1217321"/>
          </a:xfrm>
          <a:prstGeom prst="rect">
            <a:avLst/>
          </a:prstGeom>
          <a:noFill/>
        </p:spPr>
        <p:txBody>
          <a:bodyPr wrap="square" lIns="0" tIns="0" rIns="0" bIns="0" rtlCol="0">
            <a:spAutoFit/>
          </a:bodyPr>
          <a:lstStyle/>
          <a:p>
            <a:pPr marL="182563" indent="-182563">
              <a:lnSpc>
                <a:spcPct val="113000"/>
              </a:lnSpc>
              <a:buClr>
                <a:schemeClr val="accent1"/>
              </a:buClr>
              <a:buFont typeface="Arial" pitchFamily="34" charset="0"/>
              <a:buChar char="•"/>
            </a:pPr>
            <a:r>
              <a:rPr lang="en-US" sz="1400" dirty="0" err="1" smtClean="0"/>
              <a:t>Weltweite</a:t>
            </a:r>
            <a:r>
              <a:rPr lang="en-US" sz="1400" dirty="0" smtClean="0"/>
              <a:t> </a:t>
            </a:r>
            <a:r>
              <a:rPr lang="en-US" sz="1400" dirty="0" err="1" smtClean="0"/>
              <a:t>Supportorganisation</a:t>
            </a:r>
            <a:endParaRPr lang="en-US" sz="1400" dirty="0"/>
          </a:p>
          <a:p>
            <a:pPr marL="182563" indent="-182563">
              <a:lnSpc>
                <a:spcPct val="113000"/>
              </a:lnSpc>
              <a:buClr>
                <a:schemeClr val="accent1"/>
              </a:buClr>
              <a:buFont typeface="Arial" pitchFamily="34" charset="0"/>
              <a:buChar char="•"/>
            </a:pPr>
            <a:r>
              <a:rPr lang="en-US" sz="1400" dirty="0"/>
              <a:t>24x7 </a:t>
            </a:r>
            <a:r>
              <a:rPr lang="en-US" sz="1400" dirty="0" err="1" smtClean="0"/>
              <a:t>Bearbeitung</a:t>
            </a:r>
            <a:r>
              <a:rPr lang="en-US" sz="1400" dirty="0" smtClean="0"/>
              <a:t> von Incidents </a:t>
            </a:r>
            <a:r>
              <a:rPr lang="en-US" sz="1400" dirty="0" err="1" smtClean="0"/>
              <a:t>mit</a:t>
            </a:r>
            <a:r>
              <a:rPr lang="en-US" sz="1400" dirty="0" smtClean="0"/>
              <a:t> </a:t>
            </a:r>
            <a:r>
              <a:rPr lang="en-US" sz="1400" dirty="0" err="1" smtClean="0"/>
              <a:t>sehr</a:t>
            </a:r>
            <a:r>
              <a:rPr lang="en-US" sz="1400" dirty="0" smtClean="0"/>
              <a:t> </a:t>
            </a:r>
            <a:r>
              <a:rPr lang="en-US" sz="1400" dirty="0" err="1" smtClean="0"/>
              <a:t>hoher</a:t>
            </a:r>
            <a:r>
              <a:rPr lang="en-US" sz="1400" dirty="0" smtClean="0"/>
              <a:t> </a:t>
            </a:r>
            <a:r>
              <a:rPr lang="en-US" sz="1400" dirty="0" err="1" smtClean="0"/>
              <a:t>Priorität</a:t>
            </a:r>
            <a:r>
              <a:rPr lang="en-US" sz="1400" dirty="0" smtClean="0"/>
              <a:t>  </a:t>
            </a:r>
          </a:p>
          <a:p>
            <a:pPr marL="182563" indent="-182563">
              <a:lnSpc>
                <a:spcPct val="113000"/>
              </a:lnSpc>
              <a:buClr>
                <a:schemeClr val="accent1"/>
              </a:buClr>
              <a:buFont typeface="Arial" pitchFamily="34" charset="0"/>
              <a:buChar char="•"/>
            </a:pPr>
            <a:r>
              <a:rPr lang="en-US" sz="1400" dirty="0" err="1" smtClean="0">
                <a:solidFill>
                  <a:srgbClr val="000000"/>
                </a:solidFill>
              </a:rPr>
              <a:t>Eskalationshandling</a:t>
            </a:r>
            <a:endParaRPr lang="en-US" sz="1400" dirty="0" smtClean="0">
              <a:solidFill>
                <a:srgbClr val="000000"/>
              </a:solidFill>
            </a:endParaRPr>
          </a:p>
          <a:p>
            <a:pPr marL="182563" indent="-182563">
              <a:lnSpc>
                <a:spcPct val="113000"/>
              </a:lnSpc>
              <a:buClr>
                <a:schemeClr val="accent1"/>
              </a:buClr>
              <a:buFont typeface="Arial" pitchFamily="34" charset="0"/>
              <a:buChar char="•"/>
            </a:pPr>
            <a:r>
              <a:rPr lang="en-US" sz="1400" dirty="0" smtClean="0">
                <a:solidFill>
                  <a:srgbClr val="000000"/>
                </a:solidFill>
              </a:rPr>
              <a:t>Message </a:t>
            </a:r>
            <a:r>
              <a:rPr lang="en-US" sz="1400" dirty="0">
                <a:solidFill>
                  <a:srgbClr val="000000"/>
                </a:solidFill>
              </a:rPr>
              <a:t>queue </a:t>
            </a:r>
            <a:r>
              <a:rPr lang="en-US" sz="1400" dirty="0" smtClean="0">
                <a:solidFill>
                  <a:srgbClr val="000000"/>
                </a:solidFill>
              </a:rPr>
              <a:t>platform</a:t>
            </a:r>
          </a:p>
          <a:p>
            <a:pPr marL="182563" indent="-182563">
              <a:lnSpc>
                <a:spcPct val="113000"/>
              </a:lnSpc>
              <a:buClr>
                <a:schemeClr val="accent1"/>
              </a:buClr>
              <a:buFont typeface="Arial" pitchFamily="34" charset="0"/>
              <a:buChar char="•"/>
            </a:pPr>
            <a:r>
              <a:rPr lang="en-US" sz="1400" dirty="0" smtClean="0">
                <a:solidFill>
                  <a:srgbClr val="000000"/>
                </a:solidFill>
              </a:rPr>
              <a:t>Remote Support</a:t>
            </a:r>
            <a:endParaRPr lang="de-DE" sz="1200" dirty="0"/>
          </a:p>
        </p:txBody>
      </p:sp>
    </p:spTree>
    <p:extLst>
      <p:ext uri="{BB962C8B-B14F-4D97-AF65-F5344CB8AC3E}">
        <p14:creationId xmlns:p14="http://schemas.microsoft.com/office/powerpoint/2010/main" val="867407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24000"/>
            <a:ext cx="6610200" cy="756000"/>
          </a:xfrm>
        </p:spPr>
        <p:txBody>
          <a:bodyPr/>
          <a:lstStyle/>
          <a:p>
            <a:r>
              <a:rPr lang="en-US" b="0" dirty="0" err="1" smtClean="0"/>
              <a:t>Kundenzitate</a:t>
            </a:r>
            <a:endParaRPr lang="en-US" b="0" dirty="0"/>
          </a:p>
        </p:txBody>
      </p:sp>
      <p:sp>
        <p:nvSpPr>
          <p:cNvPr id="4" name="Rectangle 3"/>
          <p:cNvSpPr/>
          <p:nvPr/>
        </p:nvSpPr>
        <p:spPr>
          <a:xfrm>
            <a:off x="1885950" y="1629368"/>
            <a:ext cx="7000875" cy="907909"/>
          </a:xfrm>
          <a:prstGeom prst="rect">
            <a:avLst/>
          </a:prstGeom>
          <a:solidFill>
            <a:schemeClr val="accent1">
              <a:lumMod val="40000"/>
              <a:lumOff val="60000"/>
            </a:schemeClr>
          </a:solidFill>
        </p:spPr>
        <p:txBody>
          <a:bodyPr wrap="square" lIns="91410" tIns="45704" rIns="91410" bIns="45704">
            <a:spAutoFit/>
          </a:bodyPr>
          <a:lstStyle/>
          <a:p>
            <a:pPr fontAlgn="base">
              <a:spcBef>
                <a:spcPct val="50000"/>
              </a:spcBef>
              <a:spcAft>
                <a:spcPct val="0"/>
              </a:spcAft>
              <a:buClr>
                <a:srgbClr val="F0AB00"/>
              </a:buClr>
              <a:buSzPct val="80000"/>
            </a:pPr>
            <a:r>
              <a:rPr lang="de-DE" sz="1400" dirty="0" smtClean="0"/>
              <a:t>„SAP Business One, Version for SAP HANA, läuft stabil und ist einfach zu bedienen. Die Software übertrifft unsere Erwartungen bei weitem. Weil sie vorkonfiguriert ausgeliefert wird, konnten wir bereits innerhalb einer Woche produktiv mit ihr arbeiten“ </a:t>
            </a:r>
            <a:r>
              <a:rPr lang="de-DE" sz="1100" i="1" kern="0" dirty="0" smtClean="0">
                <a:solidFill>
                  <a:schemeClr val="accent2"/>
                </a:solidFill>
                <a:ea typeface="Arial Unicode MS" pitchFamily="34" charset="-128"/>
                <a:cs typeface="Arial Unicode MS" pitchFamily="34" charset="-128"/>
              </a:rPr>
              <a:t>Stefan Schaffer, CEO, Glooobal GmbH</a:t>
            </a:r>
            <a:endParaRPr lang="de-DE" sz="1100" i="1" kern="0" dirty="0">
              <a:solidFill>
                <a:schemeClr val="accent2"/>
              </a:solidFill>
              <a:ea typeface="Arial Unicode MS" pitchFamily="34" charset="-128"/>
              <a:cs typeface="Arial Unicode MS" pitchFamily="34" charset="-128"/>
            </a:endParaRPr>
          </a:p>
        </p:txBody>
      </p:sp>
      <p:pic>
        <p:nvPicPr>
          <p:cNvPr id="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285900" y="1943134"/>
            <a:ext cx="1552422" cy="26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2"/>
          <p:cNvSpPr txBox="1">
            <a:spLocks/>
          </p:cNvSpPr>
          <p:nvPr/>
        </p:nvSpPr>
        <p:spPr bwMode="gray">
          <a:xfrm>
            <a:off x="2209800" y="2911395"/>
            <a:ext cx="6677025" cy="528866"/>
          </a:xfrm>
          <a:prstGeom prst="rect">
            <a:avLst/>
          </a:prstGeom>
          <a:solidFill>
            <a:schemeClr val="accent1">
              <a:lumMod val="40000"/>
              <a:lumOff val="60000"/>
            </a:schemeClr>
          </a:solidFill>
        </p:spPr>
        <p:txBody>
          <a:bodyPr/>
          <a:lstStyle/>
          <a:p>
            <a:r>
              <a:rPr lang="de-DE" sz="1400" dirty="0" smtClean="0"/>
              <a:t>„Wir wollen weiter wachsen und mit leistungsstarken Innovationen die Konkurrenz hinter uns lassen.“ </a:t>
            </a:r>
            <a:r>
              <a:rPr lang="de-DE" sz="1100" i="1" dirty="0" smtClean="0">
                <a:solidFill>
                  <a:schemeClr val="bg1">
                    <a:lumMod val="50000"/>
                  </a:schemeClr>
                </a:solidFill>
              </a:rPr>
              <a:t>André Engel, Geschäftsführer, tde – trans data elektronik GmbH</a:t>
            </a:r>
            <a:endParaRPr lang="de-DE" sz="1100" i="1" dirty="0">
              <a:solidFill>
                <a:schemeClr val="bg1">
                  <a:lumMod val="50000"/>
                </a:schemeClr>
              </a:solidFill>
            </a:endParaRPr>
          </a:p>
        </p:txBody>
      </p:sp>
      <p:pic>
        <p:nvPicPr>
          <p:cNvPr id="18434" name="Picture 2" descr="tde trans data elektronik GmbH"/>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0400" y="2792561"/>
            <a:ext cx="1352550" cy="647700"/>
          </a:xfrm>
          <a:prstGeom prst="rect">
            <a:avLst/>
          </a:prstGeom>
          <a:noFill/>
        </p:spPr>
      </p:pic>
      <p:grpSp>
        <p:nvGrpSpPr>
          <p:cNvPr id="22" name="Group 21"/>
          <p:cNvGrpSpPr/>
          <p:nvPr/>
        </p:nvGrpSpPr>
        <p:grpSpPr>
          <a:xfrm>
            <a:off x="800100" y="5320633"/>
            <a:ext cx="8048625" cy="692497"/>
            <a:chOff x="428625" y="5590967"/>
            <a:chExt cx="8048625" cy="692497"/>
          </a:xfrm>
        </p:grpSpPr>
        <p:sp>
          <p:nvSpPr>
            <p:cNvPr id="17" name="Rectangle 16"/>
            <p:cNvSpPr/>
            <p:nvPr/>
          </p:nvSpPr>
          <p:spPr>
            <a:xfrm>
              <a:off x="1799697" y="5590967"/>
              <a:ext cx="6677553" cy="692497"/>
            </a:xfrm>
            <a:prstGeom prst="rect">
              <a:avLst/>
            </a:prstGeom>
            <a:solidFill>
              <a:schemeClr val="accent1">
                <a:lumMod val="40000"/>
                <a:lumOff val="60000"/>
              </a:schemeClr>
            </a:solidFill>
          </p:spPr>
          <p:txBody>
            <a:bodyPr wrap="square">
              <a:spAutoFit/>
            </a:bodyPr>
            <a:lstStyle/>
            <a:p>
              <a:r>
                <a:rPr lang="de-DE" sz="1400" dirty="0" smtClean="0"/>
                <a:t>„Wir </a:t>
              </a:r>
              <a:r>
                <a:rPr lang="de-DE" sz="1400" dirty="0"/>
                <a:t>konnten unsere Durchlaufzeiten um 30 Prozent und unsere internen Kosten um 15 Prozent reduzieren. Und wir stehen erst am Anfang unserer Optimierung</a:t>
              </a:r>
              <a:r>
                <a:rPr lang="de-DE" sz="1400" dirty="0" smtClean="0"/>
                <a:t>.“</a:t>
              </a:r>
            </a:p>
            <a:p>
              <a:r>
                <a:rPr lang="de-DE" sz="1100" i="1" dirty="0" smtClean="0">
                  <a:solidFill>
                    <a:schemeClr val="bg1">
                      <a:lumMod val="50000"/>
                    </a:schemeClr>
                  </a:solidFill>
                </a:rPr>
                <a:t>Steffen </a:t>
              </a:r>
              <a:r>
                <a:rPr lang="de-DE" sz="1100" i="1" dirty="0">
                  <a:solidFill>
                    <a:schemeClr val="bg1">
                      <a:lumMod val="50000"/>
                    </a:schemeClr>
                  </a:solidFill>
                </a:rPr>
                <a:t>Jaiser, Produktionsleitung, REICH </a:t>
              </a:r>
              <a:r>
                <a:rPr lang="de-DE" sz="1100" i="1" dirty="0" smtClean="0">
                  <a:solidFill>
                    <a:schemeClr val="bg1">
                      <a:lumMod val="50000"/>
                    </a:schemeClr>
                  </a:solidFill>
                </a:rPr>
                <a:t>Klima-Räuchertechnik</a:t>
              </a:r>
              <a:endParaRPr lang="de-DE" dirty="0"/>
            </a:p>
          </p:txBody>
        </p:sp>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28625" y="5637712"/>
              <a:ext cx="1238250" cy="590550"/>
            </a:xfrm>
            <a:prstGeom prst="rect">
              <a:avLst/>
            </a:prstGeom>
            <a:noFill/>
            <a:ln w="9525">
              <a:noFill/>
              <a:miter lim="800000"/>
              <a:headEnd/>
              <a:tailEnd/>
            </a:ln>
          </p:spPr>
        </p:pic>
      </p:grpSp>
      <p:sp>
        <p:nvSpPr>
          <p:cNvPr id="19" name="Text Placeholder 2"/>
          <p:cNvSpPr txBox="1">
            <a:spLocks/>
          </p:cNvSpPr>
          <p:nvPr/>
        </p:nvSpPr>
        <p:spPr bwMode="gray">
          <a:xfrm>
            <a:off x="133349" y="4157435"/>
            <a:ext cx="8753475" cy="738415"/>
          </a:xfrm>
          <a:prstGeom prst="rect">
            <a:avLst/>
          </a:prstGeom>
          <a:solidFill>
            <a:schemeClr val="accent1">
              <a:lumMod val="40000"/>
              <a:lumOff val="60000"/>
            </a:schemeClr>
          </a:solidFill>
        </p:spPr>
        <p:txBody>
          <a:bodyPr/>
          <a:lstStyle/>
          <a:p>
            <a:r>
              <a:rPr lang="de-DE" sz="1400" dirty="0"/>
              <a:t>„Unsere Kunden erwarten, dass wir maßgeschneiderte Produkte </a:t>
            </a:r>
            <a:r>
              <a:rPr lang="de-DE" sz="1400" dirty="0" smtClean="0"/>
              <a:t>innerhalb </a:t>
            </a:r>
            <a:r>
              <a:rPr lang="de-DE" sz="1400" dirty="0"/>
              <a:t>weniger Tage herstellen und liefern – angesichts </a:t>
            </a:r>
            <a:r>
              <a:rPr lang="de-DE" sz="1400" dirty="0" smtClean="0"/>
              <a:t>umfassender Entwicklungs- </a:t>
            </a:r>
            <a:r>
              <a:rPr lang="de-DE" sz="1400" dirty="0"/>
              <a:t>und Fertigungsprozesse eine echte Herausforderung</a:t>
            </a:r>
            <a:r>
              <a:rPr lang="de-DE" sz="1400" dirty="0" smtClean="0"/>
              <a:t>. </a:t>
            </a:r>
            <a:br>
              <a:rPr lang="de-DE" sz="1400" dirty="0" smtClean="0"/>
            </a:br>
            <a:r>
              <a:rPr lang="de-DE" sz="1400" dirty="0" smtClean="0"/>
              <a:t>Mit </a:t>
            </a:r>
            <a:r>
              <a:rPr lang="de-DE" sz="1400" dirty="0"/>
              <a:t>SAP Business One bewältigen wir diese jedoch spielend</a:t>
            </a:r>
            <a:r>
              <a:rPr lang="de-DE" sz="1400" dirty="0" smtClean="0"/>
              <a:t>.“ </a:t>
            </a:r>
            <a:r>
              <a:rPr lang="de-DE" sz="1100" i="1" dirty="0" smtClean="0">
                <a:solidFill>
                  <a:schemeClr val="bg1">
                    <a:lumMod val="50000"/>
                  </a:schemeClr>
                </a:solidFill>
              </a:rPr>
              <a:t>Holger </a:t>
            </a:r>
            <a:r>
              <a:rPr lang="de-DE" sz="1100" i="1" dirty="0">
                <a:solidFill>
                  <a:schemeClr val="bg1">
                    <a:lumMod val="50000"/>
                  </a:schemeClr>
                </a:solidFill>
              </a:rPr>
              <a:t>Koch, Geschäftsführer, Polyfoam Kautschuk GmbH</a:t>
            </a:r>
          </a:p>
        </p:txBody>
      </p:sp>
      <p:pic>
        <p:nvPicPr>
          <p:cNvPr id="18437" name="Picture 5" descr="http://www.polyfoam.de/content/img/logo.pn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4950" y="3800476"/>
            <a:ext cx="2212975" cy="333940"/>
          </a:xfrm>
          <a:prstGeom prst="rect">
            <a:avLst/>
          </a:prstGeom>
          <a:noFill/>
        </p:spPr>
      </p:pic>
      <p:pic>
        <p:nvPicPr>
          <p:cNvPr id="18" name="Picture 2" descr="C:\Users\d030215\Desktop\B1Logo_Blu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4000" y="401033"/>
            <a:ext cx="1720016" cy="6019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247900" y="324000"/>
            <a:ext cx="6572100" cy="756000"/>
          </a:xfrm>
        </p:spPr>
        <p:txBody>
          <a:bodyPr/>
          <a:lstStyle/>
          <a:p>
            <a:r>
              <a:rPr lang="de-DE" b="0" dirty="0" smtClean="0"/>
              <a:t>Zusammenfassung und aktuelle Fakten</a:t>
            </a:r>
            <a:endParaRPr lang="de-DE" b="0" dirty="0"/>
          </a:p>
        </p:txBody>
      </p:sp>
      <p:pic>
        <p:nvPicPr>
          <p:cNvPr id="20" name="Picture 2" descr="C:\Users\d030215\Desktop\B1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000" y="401033"/>
            <a:ext cx="1720016" cy="60193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10119" y="2063093"/>
            <a:ext cx="4498849" cy="407016"/>
          </a:xfrm>
          <a:prstGeom prst="rect">
            <a:avLst/>
          </a:prstGeom>
          <a:noFill/>
          <a:ln>
            <a:solidFill>
              <a:schemeClr val="bg1"/>
            </a:solidFill>
          </a:ln>
        </p:spPr>
        <p:txBody>
          <a:bodyPr wrap="square" lIns="72000" tIns="72000" rIns="72000" bIns="72000" rtlCol="0">
            <a:spAutoFit/>
          </a:bodyPr>
          <a:lstStyle/>
          <a:p>
            <a:pPr fontAlgn="base">
              <a:spcBef>
                <a:spcPct val="50000"/>
              </a:spcBef>
              <a:spcAft>
                <a:spcPct val="0"/>
              </a:spcAft>
              <a:buClr>
                <a:srgbClr val="F0AB00"/>
              </a:buClr>
              <a:buSzPct val="80000"/>
            </a:pPr>
            <a:r>
              <a:rPr lang="en-US" sz="1700" dirty="0" smtClean="0">
                <a:solidFill>
                  <a:srgbClr val="000000"/>
                </a:solidFill>
              </a:rPr>
              <a:t>SAP’s </a:t>
            </a:r>
            <a:r>
              <a:rPr lang="en-US" sz="1700" dirty="0" err="1" smtClean="0">
                <a:solidFill>
                  <a:srgbClr val="000000"/>
                </a:solidFill>
              </a:rPr>
              <a:t>kompakte</a:t>
            </a:r>
            <a:r>
              <a:rPr lang="en-US" sz="1700" dirty="0" smtClean="0">
                <a:solidFill>
                  <a:srgbClr val="000000"/>
                </a:solidFill>
              </a:rPr>
              <a:t> Business </a:t>
            </a:r>
            <a:r>
              <a:rPr lang="en-US" sz="1700" dirty="0">
                <a:solidFill>
                  <a:srgbClr val="000000"/>
                </a:solidFill>
              </a:rPr>
              <a:t>S</a:t>
            </a:r>
            <a:r>
              <a:rPr lang="en-US" sz="1700" dirty="0" smtClean="0">
                <a:solidFill>
                  <a:srgbClr val="000000"/>
                </a:solidFill>
              </a:rPr>
              <a:t>uite </a:t>
            </a:r>
            <a:r>
              <a:rPr lang="en-US" sz="1700" dirty="0" err="1" smtClean="0">
                <a:solidFill>
                  <a:srgbClr val="000000"/>
                </a:solidFill>
              </a:rPr>
              <a:t>für</a:t>
            </a:r>
            <a:r>
              <a:rPr lang="en-US" sz="1700" dirty="0" smtClean="0">
                <a:solidFill>
                  <a:srgbClr val="000000"/>
                </a:solidFill>
              </a:rPr>
              <a:t> </a:t>
            </a:r>
            <a:r>
              <a:rPr lang="en-US" sz="1700" dirty="0" smtClean="0">
                <a:solidFill>
                  <a:srgbClr val="F0AB00"/>
                </a:solidFill>
              </a:rPr>
              <a:t>SEs </a:t>
            </a:r>
            <a:r>
              <a:rPr lang="en-US" sz="1700" dirty="0" smtClean="0">
                <a:solidFill>
                  <a:srgbClr val="000000"/>
                </a:solidFill>
              </a:rPr>
              <a:t>…</a:t>
            </a:r>
            <a:endParaRPr lang="de-DE" sz="1700" kern="0" dirty="0" err="1">
              <a:solidFill>
                <a:srgbClr val="000000"/>
              </a:solidFill>
              <a:ea typeface="Arial Unicode MS" pitchFamily="34" charset="-128"/>
              <a:cs typeface="Arial Unicode MS" pitchFamily="34" charset="-128"/>
            </a:endParaRPr>
          </a:p>
        </p:txBody>
      </p:sp>
      <p:sp>
        <p:nvSpPr>
          <p:cNvPr id="22" name="TextBox 21"/>
          <p:cNvSpPr txBox="1"/>
          <p:nvPr/>
        </p:nvSpPr>
        <p:spPr>
          <a:xfrm>
            <a:off x="410119" y="2514478"/>
            <a:ext cx="4498849" cy="407016"/>
          </a:xfrm>
          <a:prstGeom prst="rect">
            <a:avLst/>
          </a:prstGeom>
          <a:noFill/>
          <a:ln>
            <a:solidFill>
              <a:schemeClr val="bg1"/>
            </a:solidFill>
          </a:ln>
        </p:spPr>
        <p:txBody>
          <a:bodyPr wrap="square" lIns="72000" tIns="72000" rIns="72000" bIns="72000" rtlCol="0">
            <a:spAutoFit/>
          </a:bodyPr>
          <a:lstStyle/>
          <a:p>
            <a:pPr fontAlgn="base">
              <a:spcBef>
                <a:spcPct val="50000"/>
              </a:spcBef>
              <a:spcAft>
                <a:spcPct val="0"/>
              </a:spcAft>
              <a:buClr>
                <a:srgbClr val="F0AB00"/>
              </a:buClr>
              <a:buSzPct val="80000"/>
            </a:pPr>
            <a:r>
              <a:rPr lang="en-US" sz="1700" dirty="0" err="1" smtClean="0">
                <a:solidFill>
                  <a:srgbClr val="000000"/>
                </a:solidFill>
              </a:rPr>
              <a:t>Perfekt</a:t>
            </a:r>
            <a:r>
              <a:rPr lang="en-US" sz="1700" dirty="0" smtClean="0">
                <a:solidFill>
                  <a:srgbClr val="000000"/>
                </a:solidFill>
              </a:rPr>
              <a:t> </a:t>
            </a:r>
            <a:r>
              <a:rPr lang="en-US" sz="1700" dirty="0" err="1">
                <a:solidFill>
                  <a:srgbClr val="000000"/>
                </a:solidFill>
              </a:rPr>
              <a:t>für</a:t>
            </a:r>
            <a:r>
              <a:rPr lang="en-US" sz="1700" dirty="0">
                <a:solidFill>
                  <a:srgbClr val="000000"/>
                </a:solidFill>
              </a:rPr>
              <a:t> </a:t>
            </a:r>
            <a:r>
              <a:rPr lang="en-US" sz="1700" dirty="0" err="1" smtClean="0">
                <a:solidFill>
                  <a:srgbClr val="F0AB00"/>
                </a:solidFill>
              </a:rPr>
              <a:t>Tochterfirmen</a:t>
            </a:r>
            <a:r>
              <a:rPr lang="en-US" sz="1700" dirty="0" smtClean="0">
                <a:solidFill>
                  <a:srgbClr val="F0AB00"/>
                </a:solidFill>
              </a:rPr>
              <a:t> </a:t>
            </a:r>
            <a:r>
              <a:rPr lang="en-US" sz="1700" dirty="0" smtClean="0">
                <a:solidFill>
                  <a:srgbClr val="000000"/>
                </a:solidFill>
              </a:rPr>
              <a:t>…</a:t>
            </a:r>
            <a:endParaRPr lang="en-US" sz="1700" dirty="0">
              <a:solidFill>
                <a:srgbClr val="000000"/>
              </a:solidFill>
            </a:endParaRPr>
          </a:p>
        </p:txBody>
      </p:sp>
      <p:sp>
        <p:nvSpPr>
          <p:cNvPr id="23" name="TextBox 22"/>
          <p:cNvSpPr txBox="1"/>
          <p:nvPr/>
        </p:nvSpPr>
        <p:spPr>
          <a:xfrm>
            <a:off x="410120" y="3053324"/>
            <a:ext cx="4024340" cy="407016"/>
          </a:xfrm>
          <a:prstGeom prst="rect">
            <a:avLst/>
          </a:prstGeom>
          <a:noFill/>
          <a:ln>
            <a:solidFill>
              <a:schemeClr val="bg1"/>
            </a:solidFill>
          </a:ln>
        </p:spPr>
        <p:txBody>
          <a:bodyPr wrap="square" lIns="72000" tIns="72000" rIns="72000" bIns="72000" rtlCol="0">
            <a:spAutoFit/>
          </a:bodyPr>
          <a:lstStyle/>
          <a:p>
            <a:pPr>
              <a:defRPr/>
            </a:pPr>
            <a:r>
              <a:rPr lang="en-US" sz="1700" dirty="0" err="1" smtClean="0">
                <a:solidFill>
                  <a:srgbClr val="F0AB00"/>
                </a:solidFill>
              </a:rPr>
              <a:t>Globale</a:t>
            </a:r>
            <a:r>
              <a:rPr lang="en-US" sz="1700" dirty="0" smtClean="0">
                <a:solidFill>
                  <a:srgbClr val="000000"/>
                </a:solidFill>
              </a:rPr>
              <a:t> </a:t>
            </a:r>
            <a:r>
              <a:rPr lang="en-US" sz="1700" dirty="0" err="1" smtClean="0">
                <a:solidFill>
                  <a:srgbClr val="000000"/>
                </a:solidFill>
              </a:rPr>
              <a:t>Lösung</a:t>
            </a:r>
            <a:r>
              <a:rPr lang="en-US" sz="1700" dirty="0" smtClean="0">
                <a:solidFill>
                  <a:srgbClr val="000000"/>
                </a:solidFill>
              </a:rPr>
              <a:t> </a:t>
            </a:r>
            <a:r>
              <a:rPr lang="en-US" sz="1700" dirty="0" err="1" smtClean="0">
                <a:solidFill>
                  <a:srgbClr val="000000"/>
                </a:solidFill>
              </a:rPr>
              <a:t>mit</a:t>
            </a:r>
            <a:r>
              <a:rPr lang="en-US" sz="1700" dirty="0">
                <a:solidFill>
                  <a:srgbClr val="000000"/>
                </a:solidFill>
              </a:rPr>
              <a:t> </a:t>
            </a:r>
            <a:r>
              <a:rPr lang="en-US" sz="1700" dirty="0" err="1" smtClean="0">
                <a:solidFill>
                  <a:srgbClr val="000000"/>
                </a:solidFill>
              </a:rPr>
              <a:t>lokalem</a:t>
            </a:r>
            <a:r>
              <a:rPr lang="en-US" sz="1700" dirty="0" smtClean="0">
                <a:solidFill>
                  <a:srgbClr val="000000"/>
                </a:solidFill>
              </a:rPr>
              <a:t> </a:t>
            </a:r>
            <a:r>
              <a:rPr lang="en-US" sz="1700" dirty="0" err="1" smtClean="0">
                <a:solidFill>
                  <a:srgbClr val="000000"/>
                </a:solidFill>
              </a:rPr>
              <a:t>Fokus</a:t>
            </a:r>
            <a:r>
              <a:rPr lang="en-US" sz="1700" dirty="0" smtClean="0">
                <a:solidFill>
                  <a:srgbClr val="000000"/>
                </a:solidFill>
              </a:rPr>
              <a:t> …</a:t>
            </a:r>
            <a:endParaRPr lang="en-US" sz="1700" dirty="0">
              <a:solidFill>
                <a:srgbClr val="000000"/>
              </a:solidFill>
            </a:endParaRPr>
          </a:p>
        </p:txBody>
      </p:sp>
      <p:sp>
        <p:nvSpPr>
          <p:cNvPr id="24" name="TextBox 23"/>
          <p:cNvSpPr txBox="1"/>
          <p:nvPr/>
        </p:nvSpPr>
        <p:spPr>
          <a:xfrm>
            <a:off x="410119" y="3600121"/>
            <a:ext cx="4498849" cy="407016"/>
          </a:xfrm>
          <a:prstGeom prst="rect">
            <a:avLst/>
          </a:prstGeom>
          <a:noFill/>
          <a:ln>
            <a:solidFill>
              <a:schemeClr val="bg1"/>
            </a:solidFill>
          </a:ln>
        </p:spPr>
        <p:txBody>
          <a:bodyPr wrap="square" lIns="72000" tIns="72000" rIns="72000" bIns="72000" rtlCol="0">
            <a:spAutoFit/>
          </a:bodyPr>
          <a:lstStyle/>
          <a:p>
            <a:pPr>
              <a:defRPr/>
            </a:pPr>
            <a:r>
              <a:rPr lang="en-US" sz="1700" dirty="0" err="1" smtClean="0">
                <a:solidFill>
                  <a:schemeClr val="accent1"/>
                </a:solidFill>
              </a:rPr>
              <a:t>Kostengünstiger</a:t>
            </a:r>
            <a:r>
              <a:rPr lang="en-US" sz="1700" dirty="0" smtClean="0"/>
              <a:t> und </a:t>
            </a:r>
            <a:r>
              <a:rPr lang="en-US" sz="1700" dirty="0" err="1" smtClean="0">
                <a:solidFill>
                  <a:schemeClr val="accent1"/>
                </a:solidFill>
              </a:rPr>
              <a:t>flexibler</a:t>
            </a:r>
            <a:r>
              <a:rPr lang="en-US" sz="1700" dirty="0" smtClean="0"/>
              <a:t>  </a:t>
            </a:r>
            <a:r>
              <a:rPr lang="en-US" sz="1700" dirty="0" err="1" smtClean="0"/>
              <a:t>Einsatz</a:t>
            </a:r>
            <a:r>
              <a:rPr lang="en-US" sz="1700" dirty="0" smtClean="0"/>
              <a:t> </a:t>
            </a:r>
            <a:r>
              <a:rPr lang="en-US" sz="1700" dirty="0" smtClean="0">
                <a:solidFill>
                  <a:srgbClr val="000000"/>
                </a:solidFill>
              </a:rPr>
              <a:t>…</a:t>
            </a:r>
            <a:endParaRPr lang="en-US" sz="1700" dirty="0">
              <a:solidFill>
                <a:srgbClr val="000000"/>
              </a:solidFill>
            </a:endParaRPr>
          </a:p>
        </p:txBody>
      </p:sp>
      <p:sp>
        <p:nvSpPr>
          <p:cNvPr id="26" name="TextBox 25"/>
          <p:cNvSpPr txBox="1"/>
          <p:nvPr/>
        </p:nvSpPr>
        <p:spPr>
          <a:xfrm>
            <a:off x="410119" y="4075359"/>
            <a:ext cx="4714453" cy="407016"/>
          </a:xfrm>
          <a:prstGeom prst="rect">
            <a:avLst/>
          </a:prstGeom>
          <a:noFill/>
          <a:ln>
            <a:solidFill>
              <a:schemeClr val="bg1"/>
            </a:solidFill>
          </a:ln>
        </p:spPr>
        <p:txBody>
          <a:bodyPr wrap="square" lIns="72000" tIns="72000" rIns="72000" bIns="72000" rtlCol="0">
            <a:spAutoFit/>
          </a:bodyPr>
          <a:lstStyle/>
          <a:p>
            <a:pPr>
              <a:defRPr/>
            </a:pPr>
            <a:r>
              <a:rPr lang="en-US" sz="1700" dirty="0" err="1" smtClean="0">
                <a:solidFill>
                  <a:srgbClr val="000000"/>
                </a:solidFill>
              </a:rPr>
              <a:t>Unternehmen</a:t>
            </a:r>
            <a:r>
              <a:rPr lang="en-US" sz="1700" dirty="0" smtClean="0">
                <a:solidFill>
                  <a:srgbClr val="000000"/>
                </a:solidFill>
              </a:rPr>
              <a:t> </a:t>
            </a:r>
            <a:r>
              <a:rPr lang="en-US" sz="1700" dirty="0" err="1" smtClean="0">
                <a:solidFill>
                  <a:srgbClr val="000000"/>
                </a:solidFill>
              </a:rPr>
              <a:t>können</a:t>
            </a:r>
            <a:r>
              <a:rPr lang="en-US" sz="1700" dirty="0" smtClean="0">
                <a:solidFill>
                  <a:srgbClr val="F0AB00"/>
                </a:solidFill>
              </a:rPr>
              <a:t> </a:t>
            </a:r>
            <a:r>
              <a:rPr lang="en-US" sz="1700" dirty="0" err="1" smtClean="0">
                <a:solidFill>
                  <a:srgbClr val="F0AB00"/>
                </a:solidFill>
              </a:rPr>
              <a:t>weltweit</a:t>
            </a:r>
            <a:r>
              <a:rPr lang="en-US" sz="1700" dirty="0" smtClean="0">
                <a:solidFill>
                  <a:srgbClr val="F0AB00"/>
                </a:solidFill>
              </a:rPr>
              <a:t> </a:t>
            </a:r>
            <a:r>
              <a:rPr lang="en-US" sz="1700" dirty="0" err="1" smtClean="0"/>
              <a:t>operieren</a:t>
            </a:r>
            <a:r>
              <a:rPr lang="en-US" sz="1700" dirty="0" smtClean="0"/>
              <a:t> </a:t>
            </a:r>
            <a:r>
              <a:rPr lang="en-US" sz="1700" dirty="0" smtClean="0">
                <a:solidFill>
                  <a:srgbClr val="000000"/>
                </a:solidFill>
              </a:rPr>
              <a:t>…</a:t>
            </a:r>
            <a:endParaRPr lang="en-US" sz="1700" dirty="0">
              <a:solidFill>
                <a:srgbClr val="F0AB00"/>
              </a:solidFill>
            </a:endParaRPr>
          </a:p>
        </p:txBody>
      </p:sp>
      <p:sp>
        <p:nvSpPr>
          <p:cNvPr id="27" name="TextBox 26"/>
          <p:cNvSpPr txBox="1"/>
          <p:nvPr/>
        </p:nvSpPr>
        <p:spPr>
          <a:xfrm>
            <a:off x="392866" y="4606254"/>
            <a:ext cx="4498849" cy="407016"/>
          </a:xfrm>
          <a:prstGeom prst="rect">
            <a:avLst/>
          </a:prstGeom>
          <a:noFill/>
          <a:ln>
            <a:solidFill>
              <a:schemeClr val="bg1"/>
            </a:solidFill>
          </a:ln>
        </p:spPr>
        <p:txBody>
          <a:bodyPr wrap="square" lIns="72000" tIns="72000" rIns="72000" bIns="72000" rtlCol="0">
            <a:spAutoFit/>
          </a:bodyPr>
          <a:lstStyle/>
          <a:p>
            <a:pPr marL="0" lvl="2">
              <a:buFont typeface="Wingdings"/>
              <a:buNone/>
              <a:defRPr/>
            </a:pPr>
            <a:r>
              <a:rPr lang="en-US" sz="1700" dirty="0" err="1" smtClean="0">
                <a:solidFill>
                  <a:srgbClr val="000000"/>
                </a:solidFill>
              </a:rPr>
              <a:t>Solide</a:t>
            </a:r>
            <a:r>
              <a:rPr lang="en-US" sz="1700" dirty="0" smtClean="0">
                <a:solidFill>
                  <a:srgbClr val="000000"/>
                </a:solidFill>
              </a:rPr>
              <a:t> </a:t>
            </a:r>
            <a:r>
              <a:rPr lang="en-US" sz="1700" dirty="0" smtClean="0">
                <a:solidFill>
                  <a:srgbClr val="F0AB00"/>
                </a:solidFill>
              </a:rPr>
              <a:t>Roadmap </a:t>
            </a:r>
            <a:r>
              <a:rPr lang="en-US" sz="1700" dirty="0" smtClean="0">
                <a:solidFill>
                  <a:srgbClr val="000000"/>
                </a:solidFill>
              </a:rPr>
              <a:t>…</a:t>
            </a:r>
            <a:endParaRPr lang="en-US" sz="1700" dirty="0">
              <a:solidFill>
                <a:srgbClr val="F0AB00"/>
              </a:solidFill>
            </a:endParaRPr>
          </a:p>
        </p:txBody>
      </p:sp>
      <p:sp>
        <p:nvSpPr>
          <p:cNvPr id="28" name="TextBox 27"/>
          <p:cNvSpPr txBox="1"/>
          <p:nvPr/>
        </p:nvSpPr>
        <p:spPr>
          <a:xfrm>
            <a:off x="410119" y="5105343"/>
            <a:ext cx="4498849" cy="407016"/>
          </a:xfrm>
          <a:prstGeom prst="rect">
            <a:avLst/>
          </a:prstGeom>
          <a:noFill/>
          <a:ln>
            <a:solidFill>
              <a:schemeClr val="bg1"/>
            </a:solidFill>
          </a:ln>
        </p:spPr>
        <p:txBody>
          <a:bodyPr wrap="square" lIns="72000" tIns="72000" rIns="72000" bIns="72000" rtlCol="0">
            <a:spAutoFit/>
          </a:bodyPr>
          <a:lstStyle/>
          <a:p>
            <a:pPr marL="0" lvl="2">
              <a:buFont typeface="Wingdings"/>
              <a:buNone/>
              <a:defRPr/>
            </a:pPr>
            <a:r>
              <a:rPr lang="en-US" sz="1700" dirty="0" smtClean="0">
                <a:solidFill>
                  <a:srgbClr val="000000"/>
                </a:solidFill>
              </a:rPr>
              <a:t>Absolut  </a:t>
            </a:r>
            <a:r>
              <a:rPr lang="en-US" sz="1700" dirty="0" err="1" smtClean="0">
                <a:solidFill>
                  <a:schemeClr val="accent1"/>
                </a:solidFill>
              </a:rPr>
              <a:t>zukunftssicher</a:t>
            </a:r>
            <a:r>
              <a:rPr lang="en-US" sz="1700" dirty="0" smtClean="0">
                <a:solidFill>
                  <a:schemeClr val="accent1"/>
                </a:solidFill>
              </a:rPr>
              <a:t> </a:t>
            </a:r>
            <a:r>
              <a:rPr lang="en-US" sz="1700" dirty="0" smtClean="0">
                <a:solidFill>
                  <a:srgbClr val="000000"/>
                </a:solidFill>
              </a:rPr>
              <a:t>…</a:t>
            </a:r>
            <a:endParaRPr lang="en-US" sz="1700" dirty="0">
              <a:solidFill>
                <a:srgbClr val="F0AB00"/>
              </a:solidFill>
            </a:endParaRPr>
          </a:p>
        </p:txBody>
      </p:sp>
      <p:sp>
        <p:nvSpPr>
          <p:cNvPr id="29" name="TextBox 28"/>
          <p:cNvSpPr txBox="1"/>
          <p:nvPr/>
        </p:nvSpPr>
        <p:spPr>
          <a:xfrm flipH="1">
            <a:off x="5239909" y="2063093"/>
            <a:ext cx="3531893" cy="407016"/>
          </a:xfrm>
          <a:prstGeom prst="rect">
            <a:avLst/>
          </a:prstGeom>
          <a:noFill/>
          <a:ln>
            <a:solidFill>
              <a:schemeClr val="bg1"/>
            </a:solidFill>
          </a:ln>
        </p:spPr>
        <p:txBody>
          <a:bodyPr wrap="square" lIns="72000" tIns="72000" rIns="72000" bIns="72000" rtlCol="0">
            <a:spAutoFit/>
          </a:bodyPr>
          <a:lstStyle/>
          <a:p>
            <a:pPr marL="3225800" indent="-3225800" algn="r">
              <a:defRPr/>
            </a:pPr>
            <a:r>
              <a:rPr lang="en-US" sz="1700" dirty="0" smtClean="0">
                <a:solidFill>
                  <a:srgbClr val="000000"/>
                </a:solidFill>
              </a:rPr>
              <a:t>… </a:t>
            </a:r>
            <a:r>
              <a:rPr lang="en-US" sz="1700" dirty="0" err="1" smtClean="0">
                <a:solidFill>
                  <a:srgbClr val="000000"/>
                </a:solidFill>
              </a:rPr>
              <a:t>erprobt</a:t>
            </a:r>
            <a:r>
              <a:rPr lang="en-US" sz="1700" dirty="0" smtClean="0">
                <a:solidFill>
                  <a:srgbClr val="000000"/>
                </a:solidFill>
              </a:rPr>
              <a:t> von 48.000</a:t>
            </a:r>
            <a:r>
              <a:rPr lang="en-US" sz="1700" dirty="0">
                <a:solidFill>
                  <a:srgbClr val="000000"/>
                </a:solidFill>
              </a:rPr>
              <a:t>+ </a:t>
            </a:r>
            <a:r>
              <a:rPr lang="en-US" sz="1700" dirty="0" err="1" smtClean="0">
                <a:solidFill>
                  <a:srgbClr val="000000"/>
                </a:solidFill>
              </a:rPr>
              <a:t>Kunden</a:t>
            </a:r>
            <a:endParaRPr lang="de-DE" sz="1700" dirty="0">
              <a:solidFill>
                <a:srgbClr val="000000"/>
              </a:solidFill>
            </a:endParaRPr>
          </a:p>
        </p:txBody>
      </p:sp>
      <p:sp>
        <p:nvSpPr>
          <p:cNvPr id="30" name="TextBox 29"/>
          <p:cNvSpPr txBox="1"/>
          <p:nvPr/>
        </p:nvSpPr>
        <p:spPr>
          <a:xfrm flipH="1">
            <a:off x="3275831" y="2514478"/>
            <a:ext cx="5495971" cy="407016"/>
          </a:xfrm>
          <a:prstGeom prst="rect">
            <a:avLst/>
          </a:prstGeom>
          <a:noFill/>
          <a:ln>
            <a:solidFill>
              <a:schemeClr val="bg1"/>
            </a:solidFill>
          </a:ln>
        </p:spPr>
        <p:txBody>
          <a:bodyPr wrap="square" lIns="72000" tIns="72000" rIns="72000" bIns="72000" rtlCol="0">
            <a:spAutoFit/>
          </a:bodyPr>
          <a:lstStyle/>
          <a:p>
            <a:pPr algn="r" fontAlgn="base">
              <a:spcBef>
                <a:spcPct val="50000"/>
              </a:spcBef>
              <a:spcAft>
                <a:spcPct val="0"/>
              </a:spcAft>
              <a:buClr>
                <a:srgbClr val="F0AB00"/>
              </a:buClr>
              <a:buSzPct val="80000"/>
            </a:pPr>
            <a:r>
              <a:rPr lang="en-US" sz="1700" dirty="0" smtClean="0">
                <a:solidFill>
                  <a:srgbClr val="000000"/>
                </a:solidFill>
              </a:rPr>
              <a:t>… 2.300+ </a:t>
            </a:r>
            <a:r>
              <a:rPr lang="en-US" sz="1700" dirty="0" err="1" smtClean="0">
                <a:solidFill>
                  <a:srgbClr val="000000"/>
                </a:solidFill>
              </a:rPr>
              <a:t>Installationen</a:t>
            </a:r>
            <a:r>
              <a:rPr lang="en-US" sz="1700" dirty="0" smtClean="0">
                <a:solidFill>
                  <a:srgbClr val="000000"/>
                </a:solidFill>
              </a:rPr>
              <a:t> </a:t>
            </a:r>
            <a:r>
              <a:rPr lang="en-US" sz="1700" dirty="0" err="1" smtClean="0">
                <a:solidFill>
                  <a:srgbClr val="000000"/>
                </a:solidFill>
              </a:rPr>
              <a:t>bei</a:t>
            </a:r>
            <a:r>
              <a:rPr lang="en-US" sz="1700" dirty="0" smtClean="0">
                <a:solidFill>
                  <a:srgbClr val="000000"/>
                </a:solidFill>
              </a:rPr>
              <a:t> 360</a:t>
            </a:r>
            <a:r>
              <a:rPr lang="en-US" sz="1700" dirty="0">
                <a:solidFill>
                  <a:srgbClr val="000000"/>
                </a:solidFill>
              </a:rPr>
              <a:t>+ </a:t>
            </a:r>
            <a:r>
              <a:rPr lang="en-US" sz="1700" dirty="0" err="1" smtClean="0">
                <a:solidFill>
                  <a:srgbClr val="000000"/>
                </a:solidFill>
              </a:rPr>
              <a:t>großen</a:t>
            </a:r>
            <a:r>
              <a:rPr lang="en-US" sz="1700" dirty="0" smtClean="0">
                <a:solidFill>
                  <a:srgbClr val="000000"/>
                </a:solidFill>
              </a:rPr>
              <a:t> </a:t>
            </a:r>
            <a:r>
              <a:rPr lang="en-US" sz="1700" dirty="0" err="1" smtClean="0">
                <a:solidFill>
                  <a:srgbClr val="000000"/>
                </a:solidFill>
              </a:rPr>
              <a:t>Unternehmen</a:t>
            </a:r>
            <a:endParaRPr lang="en-US" sz="1700" dirty="0">
              <a:solidFill>
                <a:srgbClr val="000000"/>
              </a:solidFill>
            </a:endParaRPr>
          </a:p>
        </p:txBody>
      </p:sp>
      <p:sp>
        <p:nvSpPr>
          <p:cNvPr id="31" name="TextBox 30"/>
          <p:cNvSpPr txBox="1"/>
          <p:nvPr/>
        </p:nvSpPr>
        <p:spPr>
          <a:xfrm flipH="1">
            <a:off x="3688959" y="3053324"/>
            <a:ext cx="5082844" cy="407016"/>
          </a:xfrm>
          <a:prstGeom prst="rect">
            <a:avLst/>
          </a:prstGeom>
          <a:noFill/>
          <a:ln>
            <a:solidFill>
              <a:schemeClr val="bg1"/>
            </a:solidFill>
          </a:ln>
        </p:spPr>
        <p:txBody>
          <a:bodyPr wrap="square" lIns="72000" tIns="72000" rIns="72000" bIns="72000" rtlCol="0">
            <a:spAutoFit/>
          </a:bodyPr>
          <a:lstStyle/>
          <a:p>
            <a:pPr algn="r">
              <a:defRPr/>
            </a:pPr>
            <a:r>
              <a:rPr lang="en-US" sz="1700" dirty="0" smtClean="0">
                <a:solidFill>
                  <a:srgbClr val="000000"/>
                </a:solidFill>
              </a:rPr>
              <a:t>… 41 </a:t>
            </a:r>
            <a:r>
              <a:rPr lang="en-US" sz="1700" dirty="0" err="1" smtClean="0">
                <a:solidFill>
                  <a:srgbClr val="000000"/>
                </a:solidFill>
              </a:rPr>
              <a:t>Länderlokalisierungen</a:t>
            </a:r>
            <a:r>
              <a:rPr lang="en-US" sz="1700" dirty="0" smtClean="0">
                <a:solidFill>
                  <a:srgbClr val="000000"/>
                </a:solidFill>
              </a:rPr>
              <a:t>, 27 </a:t>
            </a:r>
            <a:r>
              <a:rPr lang="en-US" sz="1700" dirty="0" err="1" smtClean="0">
                <a:solidFill>
                  <a:srgbClr val="000000"/>
                </a:solidFill>
              </a:rPr>
              <a:t>Sprachen</a:t>
            </a:r>
            <a:endParaRPr lang="de-DE" sz="1700" dirty="0">
              <a:solidFill>
                <a:srgbClr val="000000"/>
              </a:solidFill>
            </a:endParaRPr>
          </a:p>
        </p:txBody>
      </p:sp>
      <p:sp>
        <p:nvSpPr>
          <p:cNvPr id="32" name="TextBox 31"/>
          <p:cNvSpPr txBox="1"/>
          <p:nvPr/>
        </p:nvSpPr>
        <p:spPr>
          <a:xfrm flipH="1">
            <a:off x="3688959" y="3600121"/>
            <a:ext cx="5082844" cy="407016"/>
          </a:xfrm>
          <a:prstGeom prst="rect">
            <a:avLst/>
          </a:prstGeom>
          <a:noFill/>
          <a:ln>
            <a:solidFill>
              <a:schemeClr val="bg1"/>
            </a:solidFill>
          </a:ln>
        </p:spPr>
        <p:txBody>
          <a:bodyPr wrap="square" lIns="72000" tIns="72000" rIns="72000" bIns="72000" rtlCol="0">
            <a:spAutoFit/>
          </a:bodyPr>
          <a:lstStyle/>
          <a:p>
            <a:pPr algn="r">
              <a:defRPr/>
            </a:pPr>
            <a:r>
              <a:rPr lang="en-US" sz="1700" dirty="0" smtClean="0"/>
              <a:t>… </a:t>
            </a:r>
            <a:r>
              <a:rPr lang="en-US" sz="1700" dirty="0" err="1" smtClean="0"/>
              <a:t>erhältlich</a:t>
            </a:r>
            <a:r>
              <a:rPr lang="en-US" sz="1700" dirty="0" smtClean="0"/>
              <a:t> On-Demand und On-Premise </a:t>
            </a:r>
            <a:endParaRPr lang="de-DE" sz="1700" dirty="0"/>
          </a:p>
        </p:txBody>
      </p:sp>
      <p:sp>
        <p:nvSpPr>
          <p:cNvPr id="33" name="TextBox 32"/>
          <p:cNvSpPr txBox="1"/>
          <p:nvPr/>
        </p:nvSpPr>
        <p:spPr>
          <a:xfrm flipH="1">
            <a:off x="3688959" y="4075359"/>
            <a:ext cx="5082844" cy="407016"/>
          </a:xfrm>
          <a:prstGeom prst="rect">
            <a:avLst/>
          </a:prstGeom>
          <a:noFill/>
          <a:ln>
            <a:solidFill>
              <a:schemeClr val="bg1"/>
            </a:solidFill>
          </a:ln>
        </p:spPr>
        <p:txBody>
          <a:bodyPr wrap="square" lIns="72000" tIns="72000" rIns="72000" bIns="72000" rtlCol="0">
            <a:spAutoFit/>
          </a:bodyPr>
          <a:lstStyle/>
          <a:p>
            <a:pPr algn="r">
              <a:defRPr/>
            </a:pPr>
            <a:r>
              <a:rPr lang="en-US" sz="1700" dirty="0" smtClean="0">
                <a:solidFill>
                  <a:srgbClr val="000000"/>
                </a:solidFill>
              </a:rPr>
              <a:t>… </a:t>
            </a:r>
            <a:r>
              <a:rPr lang="en-US" sz="1700" dirty="0" err="1" smtClean="0">
                <a:solidFill>
                  <a:srgbClr val="000000"/>
                </a:solidFill>
              </a:rPr>
              <a:t>viele</a:t>
            </a:r>
            <a:r>
              <a:rPr lang="en-US" sz="1700" dirty="0" smtClean="0">
                <a:solidFill>
                  <a:srgbClr val="000000"/>
                </a:solidFill>
              </a:rPr>
              <a:t> </a:t>
            </a:r>
            <a:r>
              <a:rPr lang="en-US" sz="1700" dirty="0" err="1" smtClean="0">
                <a:solidFill>
                  <a:srgbClr val="000000"/>
                </a:solidFill>
              </a:rPr>
              <a:t>Integrationsmöglichkeiten</a:t>
            </a:r>
            <a:endParaRPr lang="de-DE" sz="1700" dirty="0">
              <a:solidFill>
                <a:srgbClr val="000000"/>
              </a:solidFill>
            </a:endParaRPr>
          </a:p>
        </p:txBody>
      </p:sp>
      <p:sp>
        <p:nvSpPr>
          <p:cNvPr id="48" name="TextBox 47"/>
          <p:cNvSpPr txBox="1"/>
          <p:nvPr/>
        </p:nvSpPr>
        <p:spPr>
          <a:xfrm flipH="1">
            <a:off x="2748308" y="4606254"/>
            <a:ext cx="6023493" cy="407016"/>
          </a:xfrm>
          <a:prstGeom prst="rect">
            <a:avLst/>
          </a:prstGeom>
          <a:noFill/>
          <a:ln>
            <a:solidFill>
              <a:schemeClr val="bg1"/>
            </a:solidFill>
          </a:ln>
        </p:spPr>
        <p:txBody>
          <a:bodyPr wrap="square" lIns="72000" tIns="72000" rIns="72000" bIns="72000" rtlCol="0">
            <a:spAutoFit/>
          </a:bodyPr>
          <a:lstStyle/>
          <a:p>
            <a:pPr marL="0" lvl="2" algn="r">
              <a:buFont typeface="Wingdings"/>
              <a:buNone/>
              <a:defRPr/>
            </a:pPr>
            <a:r>
              <a:rPr lang="en-US" sz="1700" dirty="0" smtClean="0">
                <a:solidFill>
                  <a:srgbClr val="000000"/>
                </a:solidFill>
              </a:rPr>
              <a:t>… </a:t>
            </a:r>
            <a:r>
              <a:rPr lang="en-US" sz="1700" dirty="0" err="1" smtClean="0"/>
              <a:t>für</a:t>
            </a:r>
            <a:r>
              <a:rPr lang="en-US" sz="1700" dirty="0" smtClean="0"/>
              <a:t> </a:t>
            </a:r>
            <a:r>
              <a:rPr lang="en-US" sz="1700" dirty="0" err="1" smtClean="0"/>
              <a:t>neue</a:t>
            </a:r>
            <a:r>
              <a:rPr lang="en-US" sz="1700" dirty="0" smtClean="0"/>
              <a:t> Anforderungen, </a:t>
            </a:r>
            <a:r>
              <a:rPr lang="en-US" sz="1700" dirty="0" err="1" smtClean="0"/>
              <a:t>Technologien</a:t>
            </a:r>
            <a:r>
              <a:rPr lang="en-US" sz="1700" dirty="0" smtClean="0">
                <a:solidFill>
                  <a:srgbClr val="000000"/>
                </a:solidFill>
              </a:rPr>
              <a:t>, </a:t>
            </a:r>
            <a:r>
              <a:rPr lang="en-US" sz="1700" dirty="0" err="1" smtClean="0">
                <a:solidFill>
                  <a:srgbClr val="000000"/>
                </a:solidFill>
              </a:rPr>
              <a:t>Industrietrends</a:t>
            </a:r>
            <a:endParaRPr lang="de-DE" sz="1700" dirty="0">
              <a:solidFill>
                <a:srgbClr val="000000"/>
              </a:solidFill>
            </a:endParaRPr>
          </a:p>
        </p:txBody>
      </p:sp>
      <p:sp>
        <p:nvSpPr>
          <p:cNvPr id="49" name="TextBox 48"/>
          <p:cNvSpPr txBox="1"/>
          <p:nvPr/>
        </p:nvSpPr>
        <p:spPr>
          <a:xfrm flipH="1">
            <a:off x="2580307" y="5105343"/>
            <a:ext cx="5496593" cy="407016"/>
          </a:xfrm>
          <a:prstGeom prst="rect">
            <a:avLst/>
          </a:prstGeom>
          <a:noFill/>
          <a:ln>
            <a:solidFill>
              <a:schemeClr val="bg1"/>
            </a:solidFill>
          </a:ln>
        </p:spPr>
        <p:txBody>
          <a:bodyPr wrap="square" lIns="72000" tIns="72000" rIns="72000" bIns="72000" rtlCol="0">
            <a:spAutoFit/>
          </a:bodyPr>
          <a:lstStyle/>
          <a:p>
            <a:pPr marL="0" lvl="2" algn="r">
              <a:buFont typeface="Wingdings"/>
              <a:buNone/>
              <a:defRPr/>
            </a:pPr>
            <a:r>
              <a:rPr lang="en-US" sz="1700" dirty="0" smtClean="0">
                <a:solidFill>
                  <a:srgbClr val="000000"/>
                </a:solidFill>
              </a:rPr>
              <a:t>… </a:t>
            </a:r>
            <a:r>
              <a:rPr lang="en-US" sz="1700" dirty="0" err="1" smtClean="0">
                <a:solidFill>
                  <a:srgbClr val="000000"/>
                </a:solidFill>
              </a:rPr>
              <a:t>schützt</a:t>
            </a:r>
            <a:r>
              <a:rPr lang="en-US" sz="1700" dirty="0" smtClean="0">
                <a:solidFill>
                  <a:srgbClr val="000000"/>
                </a:solidFill>
              </a:rPr>
              <a:t> die </a:t>
            </a:r>
            <a:r>
              <a:rPr lang="en-US" sz="1700" dirty="0" err="1" smtClean="0">
                <a:solidFill>
                  <a:srgbClr val="000000"/>
                </a:solidFill>
              </a:rPr>
              <a:t>Investition</a:t>
            </a:r>
            <a:r>
              <a:rPr lang="en-US" sz="1700" dirty="0" smtClean="0">
                <a:solidFill>
                  <a:srgbClr val="000000"/>
                </a:solidFill>
              </a:rPr>
              <a:t> von </a:t>
            </a:r>
            <a:r>
              <a:rPr lang="en-US" sz="1700" dirty="0" err="1" smtClean="0">
                <a:solidFill>
                  <a:srgbClr val="000000"/>
                </a:solidFill>
              </a:rPr>
              <a:t>Partnern</a:t>
            </a:r>
            <a:r>
              <a:rPr lang="en-US" sz="1700" dirty="0" smtClean="0">
                <a:solidFill>
                  <a:srgbClr val="000000"/>
                </a:solidFill>
              </a:rPr>
              <a:t> und </a:t>
            </a:r>
            <a:r>
              <a:rPr lang="en-US" sz="1700" dirty="0" err="1" smtClean="0">
                <a:solidFill>
                  <a:srgbClr val="000000"/>
                </a:solidFill>
              </a:rPr>
              <a:t>Kunden</a:t>
            </a:r>
            <a:endParaRPr lang="de-DE" sz="1700" dirty="0">
              <a:solidFill>
                <a:srgbClr val="000000"/>
              </a:solidFill>
            </a:endParaRPr>
          </a:p>
        </p:txBody>
      </p:sp>
      <p:pic>
        <p:nvPicPr>
          <p:cNvPr id="50" name="Picture 2" descr="C:\Users\D030215\Desktop\PPT\272427_l_srgb_s_g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6900" y="4987309"/>
            <a:ext cx="790383" cy="610412"/>
          </a:xfrm>
          <a:prstGeom prst="rect">
            <a:avLst/>
          </a:prstGeom>
          <a:noFill/>
          <a:ln>
            <a:solidFill>
              <a:schemeClr val="bg1"/>
            </a:solidFill>
          </a:ln>
        </p:spPr>
      </p:pic>
    </p:spTree>
    <p:extLst>
      <p:ext uri="{BB962C8B-B14F-4D97-AF65-F5344CB8AC3E}">
        <p14:creationId xmlns:p14="http://schemas.microsoft.com/office/powerpoint/2010/main" val="258784132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bwMode="gray"/>
        <p:txBody>
          <a:bodyPr/>
          <a:lstStyle/>
          <a:p>
            <a:r>
              <a:rPr lang="en-US" b="0" dirty="0" err="1" smtClean="0"/>
              <a:t>Mehr</a:t>
            </a:r>
            <a:r>
              <a:rPr lang="en-US" b="0" dirty="0" smtClean="0"/>
              <a:t> </a:t>
            </a:r>
            <a:r>
              <a:rPr lang="en-US" b="0" dirty="0" err="1" smtClean="0"/>
              <a:t>Informationen</a:t>
            </a:r>
            <a:r>
              <a:rPr lang="en-US" b="0" dirty="0" smtClean="0"/>
              <a:t> </a:t>
            </a:r>
            <a:r>
              <a:rPr lang="en-US" b="0" dirty="0" err="1" smtClean="0"/>
              <a:t>für</a:t>
            </a:r>
            <a:r>
              <a:rPr lang="en-US" b="0" dirty="0" smtClean="0"/>
              <a:t> </a:t>
            </a:r>
            <a:r>
              <a:rPr lang="en-US" b="0" dirty="0" err="1" smtClean="0"/>
              <a:t>Kunden</a:t>
            </a:r>
            <a:r>
              <a:rPr lang="en-US" b="0" dirty="0" smtClean="0"/>
              <a:t>, </a:t>
            </a:r>
            <a:r>
              <a:rPr lang="en-US" b="0" dirty="0" err="1" smtClean="0"/>
              <a:t>Interessenten</a:t>
            </a:r>
            <a:r>
              <a:rPr lang="en-US" b="0" dirty="0" smtClean="0"/>
              <a:t> und Partner</a:t>
            </a:r>
          </a:p>
        </p:txBody>
      </p:sp>
      <p:graphicFrame>
        <p:nvGraphicFramePr>
          <p:cNvPr id="11" name="Table 10"/>
          <p:cNvGraphicFramePr>
            <a:graphicFrameLocks noGrp="1"/>
          </p:cNvGraphicFramePr>
          <p:nvPr>
            <p:extLst>
              <p:ext uri="{D42A27DB-BD31-4B8C-83A1-F6EECF244321}">
                <p14:modId xmlns:p14="http://schemas.microsoft.com/office/powerpoint/2010/main" val="3877446996"/>
              </p:ext>
            </p:extLst>
          </p:nvPr>
        </p:nvGraphicFramePr>
        <p:xfrm>
          <a:off x="1547664" y="1628800"/>
          <a:ext cx="6738146" cy="4592045"/>
        </p:xfrm>
        <a:graphic>
          <a:graphicData uri="http://schemas.openxmlformats.org/drawingml/2006/table">
            <a:tbl>
              <a:tblPr firstRow="1" bandRow="1">
                <a:tableStyleId>{2D5ABB26-0587-4C30-8999-92F81FD0307C}</a:tableStyleId>
              </a:tblPr>
              <a:tblGrid>
                <a:gridCol w="1728192"/>
                <a:gridCol w="5009954"/>
              </a:tblGrid>
              <a:tr h="957398">
                <a:tc>
                  <a:txBody>
                    <a:bodyPr/>
                    <a:lstStyle/>
                    <a:p>
                      <a:pPr marL="0" marR="0" lvl="1"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endParaRPr lang="de-DE" sz="1200" dirty="0">
                        <a:solidFill>
                          <a:schemeClr val="tx1">
                            <a:lumMod val="75000"/>
                            <a:lumOff val="25000"/>
                          </a:schemeClr>
                        </a:solidFill>
                      </a:endParaRPr>
                    </a:p>
                  </a:txBody>
                  <a:tcPr anchor="ctr">
                    <a:lnB w="12700" cap="flat" cmpd="sng" algn="ctr">
                      <a:solidFill>
                        <a:schemeClr val="bg2"/>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en-US" sz="1600" u="sng" dirty="0" err="1" smtClean="0">
                          <a:solidFill>
                            <a:schemeClr val="tx1">
                              <a:lumMod val="75000"/>
                              <a:lumOff val="25000"/>
                            </a:schemeClr>
                          </a:solidFill>
                          <a:hlinkClick r:id="rId3"/>
                        </a:rPr>
                        <a:t>Öffentliche</a:t>
                      </a:r>
                      <a:r>
                        <a:rPr lang="en-US" sz="1600" u="sng" baseline="0" dirty="0" smtClean="0">
                          <a:solidFill>
                            <a:schemeClr val="tx1">
                              <a:lumMod val="75000"/>
                              <a:lumOff val="25000"/>
                            </a:schemeClr>
                          </a:solidFill>
                          <a:hlinkClick r:id="rId3"/>
                        </a:rPr>
                        <a:t> </a:t>
                      </a:r>
                      <a:r>
                        <a:rPr lang="en-US" sz="1600" u="sng" dirty="0" err="1" smtClean="0">
                          <a:solidFill>
                            <a:schemeClr val="tx1">
                              <a:lumMod val="75000"/>
                              <a:lumOff val="25000"/>
                            </a:schemeClr>
                          </a:solidFill>
                          <a:hlinkClick r:id="rId3"/>
                        </a:rPr>
                        <a:t>Webseite</a:t>
                      </a:r>
                      <a:endParaRPr lang="de-DE" sz="1600" dirty="0">
                        <a:solidFill>
                          <a:schemeClr val="tx1">
                            <a:lumMod val="75000"/>
                            <a:lumOff val="25000"/>
                          </a:schemeClr>
                        </a:solidFill>
                      </a:endParaRPr>
                    </a:p>
                  </a:txBody>
                  <a:tcPr anchor="ctr">
                    <a:lnB w="12700" cap="flat" cmpd="sng" algn="ctr">
                      <a:solidFill>
                        <a:schemeClr val="bg2"/>
                      </a:solidFill>
                      <a:prstDash val="solid"/>
                      <a:round/>
                      <a:headEnd type="none" w="med" len="med"/>
                      <a:tailEnd type="none" w="med" len="med"/>
                    </a:lnB>
                    <a:noFill/>
                  </a:tcPr>
                </a:tc>
              </a:tr>
              <a:tr h="942819">
                <a:tc>
                  <a:txBody>
                    <a:bodyPr/>
                    <a:lstStyle/>
                    <a:p>
                      <a:pPr marL="0" marR="0" lvl="1"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endParaRPr lang="de-DE" sz="1200" dirty="0">
                        <a:solidFill>
                          <a:schemeClr val="tx1">
                            <a:lumMod val="75000"/>
                            <a:lumOff val="25000"/>
                          </a:schemeClr>
                        </a:solidFill>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en-US" sz="1600" dirty="0" smtClean="0">
                          <a:solidFill>
                            <a:schemeClr val="tx1">
                              <a:lumMod val="75000"/>
                              <a:lumOff val="25000"/>
                            </a:schemeClr>
                          </a:solidFill>
                          <a:hlinkClick r:id="rId4"/>
                        </a:rPr>
                        <a:t>SAP Business One Cloud free trial</a:t>
                      </a:r>
                      <a:endParaRPr lang="de-DE" sz="1600" dirty="0">
                        <a:solidFill>
                          <a:schemeClr val="tx1">
                            <a:lumMod val="75000"/>
                            <a:lumOff val="25000"/>
                          </a:schemeClr>
                        </a:solidFill>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884500">
                <a:tc>
                  <a:txBody>
                    <a:bodyPr/>
                    <a:lstStyle/>
                    <a:p>
                      <a:pPr marL="0" marR="0" lvl="1"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endParaRPr lang="de-DE" sz="1100" dirty="0">
                        <a:solidFill>
                          <a:schemeClr val="tx1">
                            <a:lumMod val="75000"/>
                            <a:lumOff val="25000"/>
                          </a:schemeClr>
                        </a:solidFill>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de-DE" sz="1600" dirty="0" smtClean="0">
                          <a:solidFill>
                            <a:srgbClr val="FF0000"/>
                          </a:solidFill>
                          <a:hlinkClick r:id="rId5"/>
                        </a:rPr>
                        <a:t>Youtube</a:t>
                      </a:r>
                      <a:endParaRPr lang="de-DE" sz="1400" dirty="0">
                        <a:solidFill>
                          <a:schemeClr val="tx1">
                            <a:lumMod val="75000"/>
                            <a:lumOff val="25000"/>
                          </a:schemeClr>
                        </a:solidFill>
                      </a:endParaRP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903664">
                <a:tc>
                  <a:txBody>
                    <a:bodyPr/>
                    <a:lstStyle/>
                    <a:p>
                      <a:pPr marL="0" marR="0" lvl="1"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endParaRPr lang="de-DE" sz="1200" dirty="0" smtClean="0">
                        <a:solidFill>
                          <a:srgbClr val="FF0000"/>
                        </a:solidFill>
                      </a:endParaRP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de-DE" sz="1600" dirty="0" smtClean="0">
                          <a:solidFill>
                            <a:schemeClr val="tx1">
                              <a:lumMod val="50000"/>
                              <a:lumOff val="50000"/>
                            </a:schemeClr>
                          </a:solidFill>
                          <a:hlinkClick r:id="rId6"/>
                        </a:rPr>
                        <a:t>SAP Business One Academy </a:t>
                      </a:r>
                      <a:endParaRPr lang="de-DE" sz="1600" dirty="0" smtClean="0">
                        <a:solidFill>
                          <a:schemeClr val="tx1">
                            <a:lumMod val="50000"/>
                            <a:lumOff val="50000"/>
                          </a:schemeClr>
                        </a:solidFill>
                      </a:endParaRPr>
                    </a:p>
                  </a:txBody>
                  <a:tcPr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903664">
                <a:tc>
                  <a:txBody>
                    <a:bodyPr/>
                    <a:lstStyle/>
                    <a:p>
                      <a:pPr marL="0" marR="0" lvl="1"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endParaRPr lang="de-DE" sz="1200" dirty="0" smtClean="0">
                        <a:solidFill>
                          <a:srgbClr val="FF0000"/>
                        </a:solidFill>
                      </a:endParaRPr>
                    </a:p>
                  </a:txBody>
                  <a:tcPr anchor="ctr">
                    <a:lnL>
                      <a:noFill/>
                    </a:lnL>
                    <a:lnR>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r>
                        <a:rPr lang="en-US" sz="1600" kern="1200" dirty="0" smtClean="0">
                          <a:solidFill>
                            <a:schemeClr val="tx1">
                              <a:lumMod val="75000"/>
                              <a:lumOff val="25000"/>
                            </a:schemeClr>
                          </a:solidFill>
                          <a:hlinkClick r:id="rId7"/>
                        </a:rPr>
                        <a:t>SAP PartnerEdge Portal </a:t>
                      </a:r>
                      <a:r>
                        <a:rPr lang="en-US" sz="1600" kern="1200" dirty="0" smtClean="0">
                          <a:solidFill>
                            <a:schemeClr val="tx1">
                              <a:lumMod val="75000"/>
                              <a:lumOff val="25000"/>
                            </a:schemeClr>
                          </a:solidFill>
                        </a:rPr>
                        <a:t/>
                      </a:r>
                      <a:br>
                        <a:rPr lang="en-US" sz="1600" kern="1200" dirty="0" smtClean="0">
                          <a:solidFill>
                            <a:schemeClr val="tx1">
                              <a:lumMod val="75000"/>
                              <a:lumOff val="25000"/>
                            </a:schemeClr>
                          </a:solidFill>
                        </a:rPr>
                      </a:br>
                      <a:r>
                        <a:rPr lang="en-US" sz="1050" kern="1200" dirty="0" smtClean="0">
                          <a:solidFill>
                            <a:schemeClr val="tx1">
                              <a:lumMod val="50000"/>
                              <a:lumOff val="50000"/>
                            </a:schemeClr>
                          </a:solidFill>
                          <a:effectLst/>
                          <a:latin typeface="+mn-lt"/>
                          <a:ea typeface="+mn-ea"/>
                          <a:cs typeface="+mn-cs"/>
                        </a:rPr>
                        <a:t>(</a:t>
                      </a:r>
                      <a:r>
                        <a:rPr lang="en-US" sz="1050" kern="1200" dirty="0" err="1" smtClean="0">
                          <a:solidFill>
                            <a:schemeClr val="tx1">
                              <a:lumMod val="50000"/>
                              <a:lumOff val="50000"/>
                            </a:schemeClr>
                          </a:solidFill>
                          <a:effectLst/>
                          <a:latin typeface="+mn-lt"/>
                          <a:ea typeface="+mn-ea"/>
                          <a:cs typeface="+mn-cs"/>
                        </a:rPr>
                        <a:t>nur</a:t>
                      </a:r>
                      <a:r>
                        <a:rPr lang="en-US" sz="1050" kern="1200" dirty="0" smtClean="0">
                          <a:solidFill>
                            <a:schemeClr val="tx1">
                              <a:lumMod val="50000"/>
                              <a:lumOff val="50000"/>
                            </a:schemeClr>
                          </a:solidFill>
                          <a:effectLst/>
                          <a:latin typeface="+mn-lt"/>
                          <a:ea typeface="+mn-ea"/>
                          <a:cs typeface="+mn-cs"/>
                        </a:rPr>
                        <a:t> für Partner)</a:t>
                      </a:r>
                      <a:endParaRPr lang="de-DE" sz="1600" dirty="0" smtClean="0">
                        <a:solidFill>
                          <a:schemeClr val="tx1">
                            <a:lumMod val="50000"/>
                            <a:lumOff val="50000"/>
                          </a:schemeClr>
                        </a:solidFill>
                      </a:endParaRPr>
                    </a:p>
                  </a:txBody>
                  <a:tcPr anchor="ctr">
                    <a:lnL>
                      <a:noFill/>
                    </a:lnL>
                    <a:lnR>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2" name="Picture 1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064911" y="1737047"/>
            <a:ext cx="827857" cy="827857"/>
          </a:xfrm>
          <a:prstGeom prst="rect">
            <a:avLst/>
          </a:prstGeom>
          <a:noFill/>
          <a:ln w="9525">
            <a:noFill/>
            <a:miter lim="800000"/>
            <a:headEnd/>
            <a:tailEnd/>
          </a:ln>
          <a:effectLst/>
        </p:spPr>
      </p:pic>
      <p:pic>
        <p:nvPicPr>
          <p:cNvPr id="13"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10248" y="2636912"/>
            <a:ext cx="774120" cy="77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87298" y="1736896"/>
            <a:ext cx="1139477" cy="756000"/>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587293" y="2673000"/>
            <a:ext cx="1143624" cy="756000"/>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580470" y="3609104"/>
            <a:ext cx="1148396" cy="756000"/>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176707" y="3645024"/>
            <a:ext cx="673037" cy="6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1580472" y="5409304"/>
            <a:ext cx="1140668" cy="756000"/>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595761" y="4473200"/>
            <a:ext cx="1135892" cy="756000"/>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098119" y="4458654"/>
            <a:ext cx="842554" cy="84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43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Vielen</a:t>
            </a:r>
            <a:r>
              <a:rPr lang="en-US" dirty="0" smtClean="0"/>
              <a:t> Dank!</a:t>
            </a:r>
            <a:endParaRPr lang="en-US" dirty="0"/>
          </a:p>
        </p:txBody>
      </p:sp>
    </p:spTree>
    <p:extLst>
      <p:ext uri="{BB962C8B-B14F-4D97-AF65-F5344CB8AC3E}">
        <p14:creationId xmlns:p14="http://schemas.microsoft.com/office/powerpoint/2010/main" val="385392613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01578" y="324000"/>
            <a:ext cx="7118421" cy="756000"/>
          </a:xfrm>
        </p:spPr>
        <p:txBody>
          <a:bodyPr/>
          <a:lstStyle/>
          <a:p>
            <a:r>
              <a:rPr lang="de-DE" b="0" dirty="0" smtClean="0"/>
              <a:t>Über SAP </a:t>
            </a:r>
            <a:endParaRPr lang="de-DE" b="0" dirty="0"/>
          </a:p>
        </p:txBody>
      </p:sp>
      <p:sp>
        <p:nvSpPr>
          <p:cNvPr id="13" name="Information_Classification"/>
          <p:cNvSpPr txBox="1"/>
          <p:nvPr/>
        </p:nvSpPr>
        <p:spPr>
          <a:xfrm>
            <a:off x="3712555" y="6634693"/>
            <a:ext cx="1692771" cy="153888"/>
          </a:xfrm>
          <a:prstGeom prst="rect">
            <a:avLst/>
          </a:prstGeom>
          <a:noFill/>
        </p:spPr>
        <p:txBody>
          <a:bodyPr vert="horz" wrap="none" lIns="0" tIns="0" rIns="0" bIns="0" rtlCol="0">
            <a:spAutoFit/>
          </a:bodyPr>
          <a:lstStyle/>
          <a:p>
            <a:pPr fontAlgn="base">
              <a:spcBef>
                <a:spcPct val="50000"/>
              </a:spcBef>
              <a:spcAft>
                <a:spcPct val="0"/>
              </a:spcAft>
              <a:buClr>
                <a:srgbClr val="F0AB00"/>
              </a:buClr>
              <a:buSzPct val="80000"/>
            </a:pPr>
            <a:r>
              <a:rPr lang="de-DE" sz="1000" kern="0" dirty="0" smtClean="0">
                <a:solidFill>
                  <a:srgbClr val="FFFFFF"/>
                </a:solidFill>
                <a:ea typeface="Arial Unicode MS"/>
                <a:cs typeface="Arial Unicode MS" pitchFamily="34" charset="-128"/>
                <a:sym typeface="Arial"/>
              </a:rPr>
              <a:t>Quelle: </a:t>
            </a:r>
            <a:r>
              <a:rPr lang="de-DE" sz="1000" kern="0" dirty="0">
                <a:solidFill>
                  <a:srgbClr val="FFFFFF"/>
                </a:solidFill>
                <a:ea typeface="Arial Unicode MS"/>
                <a:cs typeface="Arial Unicode MS" pitchFamily="34" charset="-128"/>
                <a:sym typeface="Arial"/>
                <a:hlinkClick r:id="rId3"/>
              </a:rPr>
              <a:t>Corporate Fact Sheet </a:t>
            </a:r>
            <a:endParaRPr kumimoji="0" lang="de-DE" sz="1000" b="0" i="0" u="none" kern="0" baseline="0" dirty="0" smtClean="0">
              <a:solidFill>
                <a:srgbClr val="FFFFFF"/>
              </a:solidFill>
              <a:latin typeface="Arial"/>
              <a:ea typeface="Arial Unicode MS"/>
              <a:cs typeface="Arial Unicode MS" pitchFamily="34" charset="-128"/>
              <a:sym typeface="Arial"/>
            </a:endParaRPr>
          </a:p>
        </p:txBody>
      </p:sp>
      <p:pic>
        <p:nvPicPr>
          <p:cNvPr id="16" name="Picture 3" descr="C:\Users\d030215\Desktop\SAP_grad_R_pref.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9724" y="380046"/>
            <a:ext cx="1290293" cy="6361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6160" y="3795080"/>
            <a:ext cx="3743369" cy="220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99521" y="1642280"/>
            <a:ext cx="4418654" cy="3168139"/>
          </a:xfrm>
          <a:prstGeom prst="rect">
            <a:avLst/>
          </a:prstGeom>
          <a:noFill/>
          <a:ln w="9525">
            <a:noFill/>
            <a:miter lim="800000"/>
            <a:headEnd/>
            <a:tailEnd/>
          </a:ln>
        </p:spPr>
      </p:pic>
      <p:pic>
        <p:nvPicPr>
          <p:cNvPr id="2"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23866" y="1992400"/>
            <a:ext cx="3011097" cy="759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8691" y="2883669"/>
            <a:ext cx="3348000" cy="69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5111" y="1642280"/>
            <a:ext cx="2921314" cy="20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de-DE" dirty="0" smtClean="0"/>
              <a:t>Appendix / </a:t>
            </a:r>
            <a:r>
              <a:rPr lang="en-US" dirty="0" err="1" smtClean="0"/>
              <a:t>Folien</a:t>
            </a:r>
            <a:r>
              <a:rPr lang="en-US" dirty="0" smtClean="0"/>
              <a:t> </a:t>
            </a:r>
            <a:r>
              <a:rPr lang="en-US" dirty="0" err="1" smtClean="0"/>
              <a:t>für</a:t>
            </a:r>
            <a:r>
              <a:rPr lang="en-US" dirty="0" smtClean="0"/>
              <a:t> Partner</a:t>
            </a:r>
            <a:endParaRPr lang="de-DE" dirty="0"/>
          </a:p>
        </p:txBody>
      </p:sp>
    </p:spTree>
    <p:extLst>
      <p:ext uri="{BB962C8B-B14F-4D97-AF65-F5344CB8AC3E}">
        <p14:creationId xmlns:p14="http://schemas.microsoft.com/office/powerpoint/2010/main" val="160023168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lstStyle/>
          <a:p>
            <a:r>
              <a:rPr lang="de-DE" b="0" dirty="0" smtClean="0">
                <a:solidFill>
                  <a:srgbClr val="666666"/>
                </a:solidFill>
                <a:latin typeface="+mn-lt"/>
              </a:rPr>
              <a:t>Ihr Weg zur SAP Partnerschaft</a:t>
            </a:r>
            <a:r>
              <a:rPr lang="de-DE" dirty="0" smtClean="0">
                <a:solidFill>
                  <a:srgbClr val="666666"/>
                </a:solidFill>
                <a:latin typeface="+mn-lt"/>
              </a:rPr>
              <a:t/>
            </a:r>
            <a:br>
              <a:rPr lang="de-DE" dirty="0" smtClean="0">
                <a:solidFill>
                  <a:srgbClr val="666666"/>
                </a:solidFill>
                <a:latin typeface="+mn-lt"/>
              </a:rPr>
            </a:br>
            <a:r>
              <a:rPr lang="de-DE" sz="1800" b="0" dirty="0">
                <a:solidFill>
                  <a:srgbClr val="666666"/>
                </a:solidFill>
              </a:rPr>
              <a:t>SAP PartnerEdge Programm</a:t>
            </a:r>
            <a:endParaRPr lang="de-DE" sz="1800" b="0" dirty="0" smtClean="0">
              <a:solidFill>
                <a:srgbClr val="666666"/>
              </a:solidFill>
              <a:latin typeface="+mn-lt"/>
            </a:endParaRPr>
          </a:p>
        </p:txBody>
      </p:sp>
      <p:pic>
        <p:nvPicPr>
          <p:cNvPr id="12698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white">
          <a:xfrm>
            <a:off x="323850" y="2705100"/>
            <a:ext cx="8377238" cy="1181100"/>
          </a:xfrm>
          <a:prstGeom prst="rect">
            <a:avLst/>
          </a:prstGeom>
          <a:noFill/>
          <a:ln w="9525" algn="ctr">
            <a:noFill/>
            <a:miter lim="800000"/>
            <a:headEnd/>
            <a:tailEnd type="none" w="sm" len="lg"/>
          </a:ln>
        </p:spPr>
      </p:pic>
      <p:sp>
        <p:nvSpPr>
          <p:cNvPr id="126981" name="Text Box 5"/>
          <p:cNvSpPr txBox="1">
            <a:spLocks noChangeArrowheads="1"/>
          </p:cNvSpPr>
          <p:nvPr/>
        </p:nvSpPr>
        <p:spPr bwMode="white">
          <a:xfrm>
            <a:off x="359125" y="2844800"/>
            <a:ext cx="8341963" cy="433068"/>
          </a:xfrm>
          <a:prstGeom prst="rect">
            <a:avLst/>
          </a:prstGeom>
          <a:noFill/>
          <a:ln w="9525" algn="ctr">
            <a:noFill/>
            <a:miter lim="800000"/>
            <a:headEnd/>
            <a:tailEnd type="none" w="sm" len="lg"/>
          </a:ln>
        </p:spPr>
        <p:txBody>
          <a:bodyPr wrap="square" lIns="90000" tIns="46800" rIns="90000" bIns="46800">
            <a:spAutoFit/>
          </a:bodyPr>
          <a:lstStyle/>
          <a:p>
            <a:pPr marL="244475" indent="-244475" algn="ctr" fontAlgn="base">
              <a:spcBef>
                <a:spcPct val="0"/>
              </a:spcBef>
              <a:spcAft>
                <a:spcPct val="0"/>
              </a:spcAft>
              <a:buClr>
                <a:srgbClr val="F0AB00"/>
              </a:buClr>
              <a:buSzPct val="80000"/>
              <a:buFont typeface="Wingdings" pitchFamily="2" charset="2"/>
              <a:buNone/>
            </a:pPr>
            <a:r>
              <a:rPr sz="2200" dirty="0" smtClean="0">
                <a:solidFill>
                  <a:srgbClr val="F0AB00"/>
                </a:solidFill>
                <a:latin typeface="Arial Black" pitchFamily="34" charset="0"/>
              </a:rPr>
              <a:t>SAP PartnerEdge Programm: 5 Sterne Partnerschaft! </a:t>
            </a:r>
          </a:p>
        </p:txBody>
      </p:sp>
      <p:sp>
        <p:nvSpPr>
          <p:cNvPr id="126985" name="Text Box 9"/>
          <p:cNvSpPr txBox="1">
            <a:spLocks noChangeArrowheads="1"/>
          </p:cNvSpPr>
          <p:nvPr/>
        </p:nvSpPr>
        <p:spPr bwMode="white">
          <a:xfrm>
            <a:off x="317500" y="3345188"/>
            <a:ext cx="8383587" cy="371513"/>
          </a:xfrm>
          <a:prstGeom prst="rect">
            <a:avLst/>
          </a:prstGeom>
          <a:noFill/>
          <a:ln w="9525" algn="ctr">
            <a:noFill/>
            <a:miter lim="800000"/>
            <a:headEnd/>
            <a:tailEnd type="none" w="sm" len="lg"/>
          </a:ln>
        </p:spPr>
        <p:txBody>
          <a:bodyPr wrap="square" lIns="90000" tIns="46800" rIns="90000" bIns="46800">
            <a:spAutoFit/>
          </a:bodyPr>
          <a:lstStyle/>
          <a:p>
            <a:pPr marL="244475" indent="-244475" algn="ctr" fontAlgn="base">
              <a:spcBef>
                <a:spcPct val="0"/>
              </a:spcBef>
              <a:spcAft>
                <a:spcPct val="0"/>
              </a:spcAft>
              <a:buClr>
                <a:srgbClr val="F0AB00"/>
              </a:buClr>
              <a:buSzPct val="80000"/>
              <a:buFont typeface="Wingdings" pitchFamily="2" charset="2"/>
              <a:buNone/>
            </a:pPr>
            <a:r>
              <a:rPr b="1" dirty="0" smtClean="0">
                <a:solidFill>
                  <a:srgbClr val="FFFFFF"/>
                </a:solidFill>
                <a:latin typeface="Arial" pitchFamily="34" charset="0"/>
              </a:rPr>
              <a:t>STEIGERN SIE UMSATZ UND GEWINN ALS SAP BUSINESS ONE PARTNER</a:t>
            </a:r>
          </a:p>
        </p:txBody>
      </p:sp>
      <p:pic>
        <p:nvPicPr>
          <p:cNvPr id="12698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5438" y="1504950"/>
            <a:ext cx="8382000" cy="1198563"/>
          </a:xfrm>
          <a:prstGeom prst="rect">
            <a:avLst/>
          </a:prstGeom>
          <a:noFill/>
          <a:ln w="9525">
            <a:noFill/>
            <a:miter lim="800000"/>
            <a:headEnd/>
            <a:tailEnd/>
          </a:ln>
        </p:spPr>
      </p:pic>
      <p:sp>
        <p:nvSpPr>
          <p:cNvPr id="2" name="Rectangle 1"/>
          <p:cNvSpPr/>
          <p:nvPr/>
        </p:nvSpPr>
        <p:spPr>
          <a:xfrm>
            <a:off x="352425" y="3988905"/>
            <a:ext cx="8448675" cy="1077218"/>
          </a:xfrm>
          <a:prstGeom prst="rect">
            <a:avLst/>
          </a:prstGeom>
        </p:spPr>
        <p:txBody>
          <a:bodyPr wrap="square">
            <a:spAutoFit/>
          </a:bodyPr>
          <a:lstStyle/>
          <a:p>
            <a:pPr algn="just"/>
            <a:r>
              <a:rPr lang="de-DE" sz="1600" dirty="0"/>
              <a:t>Laut Analysten zählt SAP PartnerEdge zu den </a:t>
            </a:r>
            <a:r>
              <a:rPr lang="de-DE" sz="1600" b="1" dirty="0"/>
              <a:t>besten derzeit am Markt verfügbaren Programmen</a:t>
            </a:r>
            <a:r>
              <a:rPr lang="de-DE" sz="1600" dirty="0"/>
              <a:t> für Partner. Entscheiden auch Sie sich für eine Partnerschaft mit SAP und </a:t>
            </a:r>
            <a:r>
              <a:rPr lang="de-DE" sz="1600" b="1" dirty="0"/>
              <a:t>profitieren Sie von zahlreichen Vorteilen</a:t>
            </a:r>
            <a:r>
              <a:rPr lang="de-DE" sz="1600" dirty="0"/>
              <a:t>. Wir begleiten Sie im gesamten Vertriebszyklus und helfen Ihnen bei der Steigerung Ihrer Profitabilität und dem Gewinn neuer Marktanteile.</a:t>
            </a:r>
          </a:p>
        </p:txBody>
      </p:sp>
      <p:pic>
        <p:nvPicPr>
          <p:cNvPr id="12698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126" y="5285100"/>
            <a:ext cx="1263015" cy="674846"/>
          </a:xfrm>
          <a:prstGeom prst="rect">
            <a:avLst/>
          </a:prstGeom>
          <a:noFill/>
          <a:ln w="9525">
            <a:noFill/>
            <a:miter lim="800000"/>
            <a:headEnd/>
            <a:tailEnd/>
          </a:ln>
        </p:spPr>
      </p:pic>
      <p:pic>
        <p:nvPicPr>
          <p:cNvPr id="12698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70004" y="5242238"/>
            <a:ext cx="1293971" cy="742950"/>
          </a:xfrm>
          <a:prstGeom prst="rect">
            <a:avLst/>
          </a:prstGeom>
          <a:noFill/>
          <a:ln w="9525">
            <a:noFill/>
            <a:miter lim="800000"/>
            <a:headEnd/>
            <a:tailEnd/>
          </a:ln>
        </p:spPr>
      </p:pic>
      <p:pic>
        <p:nvPicPr>
          <p:cNvPr id="12698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99603" y="5195374"/>
            <a:ext cx="1293971" cy="761524"/>
          </a:xfrm>
          <a:prstGeom prst="rect">
            <a:avLst/>
          </a:prstGeom>
          <a:noFill/>
          <a:ln w="9525">
            <a:noFill/>
            <a:miter lim="800000"/>
            <a:headEnd/>
            <a:tailEnd/>
          </a:ln>
        </p:spPr>
      </p:pic>
      <p:pic>
        <p:nvPicPr>
          <p:cNvPr id="13" name="Grafik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68113" y="5237600"/>
            <a:ext cx="1276350" cy="757238"/>
          </a:xfrm>
          <a:prstGeom prst="rect">
            <a:avLst/>
          </a:prstGeom>
          <a:noFill/>
          <a:ln w="9525">
            <a:noFill/>
            <a:miter lim="800000"/>
            <a:headEnd/>
            <a:tailEnd/>
          </a:ln>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72146" y="5310404"/>
            <a:ext cx="1143000" cy="628650"/>
          </a:xfrm>
          <a:prstGeom prst="rect">
            <a:avLst/>
          </a:prstGeom>
        </p:spPr>
      </p:pic>
      <p:pic>
        <p:nvPicPr>
          <p:cNvPr id="2050" name="Picture 2" descr="C:\Users\d030215\AppData\Local\Temp\Rar$DR36.928\RGB\SAP_PartnerEdge_R.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04167" y="448847"/>
            <a:ext cx="2296933" cy="2494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de-DE" b="0" dirty="0">
                <a:solidFill>
                  <a:srgbClr val="666666"/>
                </a:solidFill>
              </a:rPr>
              <a:t>SAP PartnerEdge Programm </a:t>
            </a:r>
            <a:r>
              <a:rPr lang="de-DE" dirty="0" smtClean="0">
                <a:solidFill>
                  <a:srgbClr val="666666"/>
                </a:solidFill>
              </a:rPr>
              <a:t/>
            </a:r>
            <a:br>
              <a:rPr lang="de-DE" dirty="0" smtClean="0">
                <a:solidFill>
                  <a:srgbClr val="666666"/>
                </a:solidFill>
              </a:rPr>
            </a:br>
            <a:r>
              <a:rPr lang="de-DE" sz="1800" b="0" dirty="0" smtClean="0">
                <a:latin typeface="+mn-lt"/>
              </a:rPr>
              <a:t>Mindestanforderungen</a:t>
            </a:r>
          </a:p>
        </p:txBody>
      </p:sp>
      <p:sp>
        <p:nvSpPr>
          <p:cNvPr id="132100" name="Rectangle 4"/>
          <p:cNvSpPr>
            <a:spLocks noGrp="1" noChangeArrowheads="1"/>
          </p:cNvSpPr>
          <p:nvPr>
            <p:ph type="body" idx="4294967295"/>
          </p:nvPr>
        </p:nvSpPr>
        <p:spPr>
          <a:xfrm>
            <a:off x="3910979" y="1582738"/>
            <a:ext cx="4867275" cy="3494087"/>
          </a:xfrm>
        </p:spPr>
        <p:txBody>
          <a:bodyPr/>
          <a:lstStyle/>
          <a:p>
            <a:pPr marL="285750" indent="-285750">
              <a:spcBef>
                <a:spcPts val="0"/>
              </a:spcBef>
              <a:buSzPct val="100000"/>
              <a:buFont typeface="Wingdings" pitchFamily="2" charset="2"/>
              <a:buChar char="§"/>
              <a:tabLst>
                <a:tab pos="4978400" algn="r"/>
              </a:tabLst>
            </a:pPr>
            <a:r>
              <a:rPr lang="de-DE" b="0" dirty="0" smtClean="0"/>
              <a:t>Langjährige Erfahrung im Vertrieb von Business Software (ERP/CRM)</a:t>
            </a:r>
          </a:p>
          <a:p>
            <a:pPr marL="285750" indent="-285750">
              <a:spcBef>
                <a:spcPts val="0"/>
              </a:spcBef>
              <a:buSzPct val="100000"/>
              <a:buFont typeface="Wingdings" pitchFamily="2" charset="2"/>
              <a:buChar char="§"/>
              <a:tabLst>
                <a:tab pos="4978400" algn="r"/>
              </a:tabLst>
            </a:pPr>
            <a:endParaRPr lang="de-DE" b="0" dirty="0" smtClean="0"/>
          </a:p>
          <a:p>
            <a:pPr marL="285750" indent="-285750">
              <a:spcBef>
                <a:spcPts val="0"/>
              </a:spcBef>
              <a:buSzPct val="100000"/>
              <a:buFont typeface="Wingdings" pitchFamily="2" charset="2"/>
              <a:buChar char="§"/>
              <a:tabLst>
                <a:tab pos="4978400" algn="r"/>
              </a:tabLst>
            </a:pPr>
            <a:r>
              <a:rPr lang="de-DE" b="0" dirty="0" smtClean="0"/>
              <a:t>Mindestens ein Vertriebs- und ein Consulting-Mitarbeiter</a:t>
            </a:r>
          </a:p>
          <a:p>
            <a:pPr marL="285750" indent="-285750">
              <a:spcBef>
                <a:spcPts val="0"/>
              </a:spcBef>
              <a:buSzPct val="100000"/>
              <a:buFont typeface="Wingdings" pitchFamily="2" charset="2"/>
              <a:buChar char="§"/>
              <a:tabLst>
                <a:tab pos="4978400" algn="r"/>
              </a:tabLst>
            </a:pPr>
            <a:endParaRPr lang="de-DE" b="0" dirty="0" smtClean="0"/>
          </a:p>
          <a:p>
            <a:pPr marL="285750" indent="-285750">
              <a:spcBef>
                <a:spcPts val="0"/>
              </a:spcBef>
              <a:buSzPct val="100000"/>
              <a:buFont typeface="Wingdings" pitchFamily="2" charset="2"/>
              <a:buChar char="§"/>
              <a:tabLst>
                <a:tab pos="4978400" algn="r"/>
              </a:tabLst>
            </a:pPr>
            <a:r>
              <a:rPr lang="de-DE" b="0" dirty="0" smtClean="0"/>
              <a:t>Jährliche Erstellung eines Business Plans gemeinsam mit Ihrem Partnermanager</a:t>
            </a:r>
          </a:p>
          <a:p>
            <a:pPr marL="285750" indent="-285750">
              <a:spcBef>
                <a:spcPts val="0"/>
              </a:spcBef>
              <a:buSzPct val="100000"/>
              <a:buFont typeface="Wingdings" pitchFamily="2" charset="2"/>
              <a:buChar char="§"/>
              <a:tabLst>
                <a:tab pos="4978400" algn="r"/>
              </a:tabLst>
            </a:pPr>
            <a:endParaRPr lang="de-DE" b="0" dirty="0" smtClean="0"/>
          </a:p>
          <a:p>
            <a:pPr marL="285750" indent="-285750">
              <a:spcBef>
                <a:spcPts val="0"/>
              </a:spcBef>
              <a:buSzPct val="100000"/>
              <a:buFont typeface="Wingdings" pitchFamily="2" charset="2"/>
              <a:buChar char="§"/>
              <a:tabLst>
                <a:tab pos="4978400" algn="r"/>
              </a:tabLst>
            </a:pPr>
            <a:r>
              <a:rPr lang="de-DE" b="0" dirty="0" smtClean="0"/>
              <a:t>Ausbildung und Zertifizierung von mindestens je einem dedizierten Vertriebs- und Servicemitarbeiter</a:t>
            </a:r>
          </a:p>
        </p:txBody>
      </p:sp>
      <p:pic>
        <p:nvPicPr>
          <p:cNvPr id="400386" name="Picture 2" descr="C:\Users\D049890\AppData\Local\Microsoft\Windows\Temporary Internet Files\Content.IE5\2TN3UGTI\272040_h_ergb_s_gl[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1571625"/>
            <a:ext cx="3318228" cy="4448175"/>
          </a:xfrm>
          <a:prstGeom prst="rect">
            <a:avLst/>
          </a:prstGeom>
          <a:noFill/>
        </p:spPr>
      </p:pic>
      <p:pic>
        <p:nvPicPr>
          <p:cNvPr id="6" name="Picture 2" descr="C:\Users\d030215\AppData\Local\Temp\Rar$DR36.928\RGB\SAP_PartnerEdge_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4167" y="448847"/>
            <a:ext cx="2296933" cy="2494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6"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1475" y="1544638"/>
            <a:ext cx="4829175" cy="3638550"/>
          </a:xfrm>
          <a:prstGeom prst="rect">
            <a:avLst/>
          </a:prstGeom>
          <a:noFill/>
          <a:ln w="9525">
            <a:noFill/>
            <a:miter lim="800000"/>
            <a:headEnd/>
            <a:tailEnd/>
          </a:ln>
        </p:spPr>
      </p:pic>
      <p:sp>
        <p:nvSpPr>
          <p:cNvPr id="9" name="Rectangle 2"/>
          <p:cNvSpPr txBox="1">
            <a:spLocks noChangeArrowheads="1"/>
          </p:cNvSpPr>
          <p:nvPr/>
        </p:nvSpPr>
        <p:spPr>
          <a:xfrm>
            <a:off x="225488" y="337188"/>
            <a:ext cx="4794188" cy="715962"/>
          </a:xfrm>
          <a:prstGeom prst="rect">
            <a:avLst/>
          </a:prstGeom>
        </p:spPr>
        <p:txBody>
          <a:bodyPr/>
          <a:lstStyle/>
          <a:p>
            <a:pPr fontAlgn="base">
              <a:spcBef>
                <a:spcPct val="0"/>
              </a:spcBef>
              <a:spcAft>
                <a:spcPct val="0"/>
              </a:spcAft>
              <a:defRPr/>
            </a:pPr>
            <a:r>
              <a:rPr lang="de-DE" sz="2400" dirty="0" smtClean="0">
                <a:solidFill>
                  <a:srgbClr val="666666"/>
                </a:solidFill>
                <a:latin typeface="+mj-lt"/>
                <a:ea typeface="+mj-ea"/>
                <a:cs typeface="+mj-cs"/>
              </a:rPr>
              <a:t>Drei Ebenen der Partnerschaft </a:t>
            </a:r>
            <a:br>
              <a:rPr lang="de-DE" sz="2400" dirty="0" smtClean="0">
                <a:solidFill>
                  <a:srgbClr val="666666"/>
                </a:solidFill>
                <a:latin typeface="+mj-lt"/>
                <a:ea typeface="+mj-ea"/>
                <a:cs typeface="+mj-cs"/>
              </a:rPr>
            </a:br>
            <a:r>
              <a:rPr lang="de-DE" dirty="0" smtClean="0">
                <a:solidFill>
                  <a:srgbClr val="666666"/>
                </a:solidFill>
                <a:latin typeface="+mj-lt"/>
                <a:ea typeface="+mj-ea"/>
                <a:cs typeface="+mj-cs"/>
              </a:rPr>
              <a:t>mit unterschiedlichen Leistungen</a:t>
            </a:r>
            <a:endParaRPr dirty="0">
              <a:solidFill>
                <a:srgbClr val="666666"/>
              </a:solidFill>
              <a:latin typeface="+mj-lt"/>
              <a:ea typeface="+mj-ea"/>
              <a:cs typeface="+mj-cs"/>
            </a:endParaRPr>
          </a:p>
        </p:txBody>
      </p:sp>
      <p:sp>
        <p:nvSpPr>
          <p:cNvPr id="7" name="Rectangle 4"/>
          <p:cNvSpPr txBox="1">
            <a:spLocks noChangeArrowheads="1"/>
          </p:cNvSpPr>
          <p:nvPr/>
        </p:nvSpPr>
        <p:spPr>
          <a:xfrm>
            <a:off x="6801376" y="6286054"/>
            <a:ext cx="2333099" cy="311923"/>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4978400" algn="r"/>
              </a:tabLst>
            </a:pPr>
            <a:r>
              <a:rPr lang="de-DE" sz="1000" b="0" dirty="0" smtClean="0"/>
              <a:t>* MDF: Market Development Fund</a:t>
            </a:r>
          </a:p>
        </p:txBody>
      </p:sp>
      <p:sp>
        <p:nvSpPr>
          <p:cNvPr id="16" name="Rectangle 15"/>
          <p:cNvSpPr/>
          <p:nvPr/>
        </p:nvSpPr>
        <p:spPr bwMode="gray">
          <a:xfrm>
            <a:off x="2895600" y="1857375"/>
            <a:ext cx="2314575" cy="38100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 name="Rectangle 16"/>
          <p:cNvSpPr/>
          <p:nvPr/>
        </p:nvSpPr>
        <p:spPr bwMode="gray">
          <a:xfrm>
            <a:off x="4324351" y="4324349"/>
            <a:ext cx="876300" cy="390525"/>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8" name="Rectangle 17"/>
          <p:cNvSpPr/>
          <p:nvPr/>
        </p:nvSpPr>
        <p:spPr bwMode="gray">
          <a:xfrm>
            <a:off x="3781425" y="3076574"/>
            <a:ext cx="1390649" cy="390525"/>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ight Arrow 12"/>
          <p:cNvSpPr/>
          <p:nvPr/>
        </p:nvSpPr>
        <p:spPr bwMode="gray">
          <a:xfrm flipV="1">
            <a:off x="4365625" y="4114800"/>
            <a:ext cx="676275" cy="520700"/>
          </a:xfrm>
          <a:prstGeom prst="rightArrow">
            <a:avLst/>
          </a:prstGeom>
          <a:solidFill>
            <a:srgbClr val="996633"/>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kern="0" dirty="0">
              <a:solidFill>
                <a:srgbClr val="000000"/>
              </a:solidFill>
              <a:ea typeface="Arial Unicode MS" pitchFamily="34" charset="-128"/>
              <a:cs typeface="Arial Unicode MS" pitchFamily="34" charset="-128"/>
            </a:endParaRPr>
          </a:p>
        </p:txBody>
      </p:sp>
      <p:sp>
        <p:nvSpPr>
          <p:cNvPr id="14" name="Right Arrow 13"/>
          <p:cNvSpPr/>
          <p:nvPr/>
        </p:nvSpPr>
        <p:spPr bwMode="gray">
          <a:xfrm flipV="1">
            <a:off x="3941763" y="2965450"/>
            <a:ext cx="676275" cy="520700"/>
          </a:xfrm>
          <a:prstGeom prst="rightArrow">
            <a:avLst/>
          </a:prstGeom>
          <a:solidFill>
            <a:schemeClr val="accent2"/>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kern="0" dirty="0">
              <a:solidFill>
                <a:srgbClr val="000000"/>
              </a:solidFill>
              <a:ea typeface="Arial Unicode MS" pitchFamily="34" charset="-128"/>
              <a:cs typeface="Arial Unicode MS" pitchFamily="34" charset="-128"/>
            </a:endParaRPr>
          </a:p>
        </p:txBody>
      </p:sp>
      <p:sp>
        <p:nvSpPr>
          <p:cNvPr id="15" name="Right Arrow 14"/>
          <p:cNvSpPr/>
          <p:nvPr/>
        </p:nvSpPr>
        <p:spPr bwMode="gray">
          <a:xfrm flipV="1">
            <a:off x="3289300" y="1838325"/>
            <a:ext cx="676275" cy="520700"/>
          </a:xfrm>
          <a:prstGeom prst="rightArrow">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defRPr/>
            </a:pPr>
            <a:endParaRPr lang="en-US" sz="1600" kern="0" dirty="0">
              <a:solidFill>
                <a:srgbClr val="000000"/>
              </a:solidFill>
              <a:ea typeface="Arial Unicode MS" pitchFamily="34" charset="-128"/>
              <a:cs typeface="Arial Unicode MS" pitchFamily="34" charset="-128"/>
            </a:endParaRPr>
          </a:p>
        </p:txBody>
      </p:sp>
      <p:sp>
        <p:nvSpPr>
          <p:cNvPr id="8" name="Rectangle 4"/>
          <p:cNvSpPr txBox="1">
            <a:spLocks noChangeArrowheads="1"/>
          </p:cNvSpPr>
          <p:nvPr/>
        </p:nvSpPr>
        <p:spPr>
          <a:xfrm>
            <a:off x="5305425" y="3955576"/>
            <a:ext cx="3545053" cy="990000"/>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4978400" algn="r"/>
              </a:tabLst>
            </a:pPr>
            <a:r>
              <a:rPr lang="de-DE" b="0" dirty="0" smtClean="0"/>
              <a:t>Eintritt in das PartnerEdge Programm. Standardisierte Anforderungen. Mehrwerte.</a:t>
            </a:r>
          </a:p>
          <a:p>
            <a:pPr>
              <a:spcBef>
                <a:spcPts val="0"/>
              </a:spcBef>
              <a:tabLst>
                <a:tab pos="4978400" algn="r"/>
              </a:tabLst>
            </a:pPr>
            <a:r>
              <a:rPr lang="de-DE" b="0" dirty="0"/>
              <a:t>PartnerEdge Rabatt: </a:t>
            </a:r>
            <a:r>
              <a:rPr lang="de-DE" b="0" dirty="0" smtClean="0"/>
              <a:t>35%</a:t>
            </a:r>
            <a:endParaRPr lang="de-DE" b="0" dirty="0"/>
          </a:p>
        </p:txBody>
      </p:sp>
      <p:sp>
        <p:nvSpPr>
          <p:cNvPr id="10" name="Rectangle 4"/>
          <p:cNvSpPr txBox="1">
            <a:spLocks noChangeArrowheads="1"/>
          </p:cNvSpPr>
          <p:nvPr/>
        </p:nvSpPr>
        <p:spPr>
          <a:xfrm>
            <a:off x="4914899" y="2785241"/>
            <a:ext cx="4029075" cy="623845"/>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4978400" algn="r"/>
              </a:tabLst>
            </a:pPr>
            <a:r>
              <a:rPr lang="de-DE" b="0" dirty="0" smtClean="0"/>
              <a:t>Hohe Identifikation. </a:t>
            </a:r>
            <a:br>
              <a:rPr lang="de-DE" b="0" dirty="0" smtClean="0"/>
            </a:br>
            <a:r>
              <a:rPr lang="de-DE" b="0" dirty="0" smtClean="0"/>
              <a:t>Erweiterte Mehrwerte. </a:t>
            </a:r>
            <a:br>
              <a:rPr lang="de-DE" b="0" dirty="0" smtClean="0"/>
            </a:br>
            <a:r>
              <a:rPr lang="de-DE" b="0" dirty="0" smtClean="0"/>
              <a:t>PartnerEdge </a:t>
            </a:r>
            <a:r>
              <a:rPr lang="de-DE" b="0" dirty="0"/>
              <a:t>Rabatt: </a:t>
            </a:r>
            <a:r>
              <a:rPr lang="de-DE" b="0" dirty="0" smtClean="0"/>
              <a:t>40%. MDF*: 2%</a:t>
            </a:r>
            <a:endParaRPr lang="de-DE" b="0" dirty="0"/>
          </a:p>
        </p:txBody>
      </p:sp>
      <p:sp>
        <p:nvSpPr>
          <p:cNvPr id="11" name="Rectangle 4"/>
          <p:cNvSpPr txBox="1">
            <a:spLocks noChangeArrowheads="1"/>
          </p:cNvSpPr>
          <p:nvPr/>
        </p:nvSpPr>
        <p:spPr>
          <a:xfrm>
            <a:off x="4238625" y="1560103"/>
            <a:ext cx="4610100" cy="623845"/>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4978400" algn="r"/>
              </a:tabLst>
            </a:pPr>
            <a:r>
              <a:rPr lang="de-DE" b="0" dirty="0" smtClean="0"/>
              <a:t>Höchste Identifikation. </a:t>
            </a:r>
            <a:br>
              <a:rPr lang="de-DE" b="0" dirty="0" smtClean="0"/>
            </a:br>
            <a:r>
              <a:rPr lang="de-DE" b="0" dirty="0" smtClean="0"/>
              <a:t>Umfassende Mehrwerte.</a:t>
            </a:r>
          </a:p>
          <a:p>
            <a:pPr>
              <a:spcBef>
                <a:spcPts val="0"/>
              </a:spcBef>
              <a:tabLst>
                <a:tab pos="4978400" algn="r"/>
              </a:tabLst>
            </a:pPr>
            <a:r>
              <a:rPr lang="de-DE" b="0" dirty="0" smtClean="0"/>
              <a:t>PartnerEdge Rabatt: 45%. MDF*: 4%</a:t>
            </a:r>
          </a:p>
        </p:txBody>
      </p:sp>
      <p:sp>
        <p:nvSpPr>
          <p:cNvPr id="20" name="Rectangle 19"/>
          <p:cNvSpPr/>
          <p:nvPr/>
        </p:nvSpPr>
        <p:spPr>
          <a:xfrm>
            <a:off x="219075" y="5566113"/>
            <a:ext cx="8782050" cy="577081"/>
          </a:xfrm>
          <a:prstGeom prst="rect">
            <a:avLst/>
          </a:prstGeom>
          <a:solidFill>
            <a:schemeClr val="accent1"/>
          </a:solidFill>
        </p:spPr>
        <p:txBody>
          <a:bodyPr wrap="square">
            <a:spAutoFit/>
          </a:bodyPr>
          <a:lstStyle/>
          <a:p>
            <a:pPr>
              <a:spcBef>
                <a:spcPts val="300"/>
              </a:spcBef>
            </a:pPr>
            <a:r>
              <a:rPr lang="de-DE" sz="1450" dirty="0" smtClean="0"/>
              <a:t>Die Programm Ebenen werden durch sog. Value Points definiert. Value Points werden bestimmt durch: </a:t>
            </a:r>
          </a:p>
          <a:p>
            <a:pPr>
              <a:spcBef>
                <a:spcPts val="300"/>
              </a:spcBef>
            </a:pPr>
            <a:r>
              <a:rPr lang="de-DE" sz="1450" dirty="0" smtClean="0"/>
              <a:t>Umsatz, Anzahl neu zertifizierter Mitarbeiter, ausgewählte Marketing Aktionen und Kundenreferenzen</a:t>
            </a:r>
            <a:endParaRPr lang="de-DE" sz="1450" dirty="0"/>
          </a:p>
        </p:txBody>
      </p:sp>
      <p:pic>
        <p:nvPicPr>
          <p:cNvPr id="21" name="Picture 2" descr="C:\Users\d030215\AppData\Local\Temp\Rar$DR36.928\RGB\SAP_PartnerEdge_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4167" y="448847"/>
            <a:ext cx="2296933" cy="2494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72730_l_srgb_s_g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267450" y="2654300"/>
            <a:ext cx="2514600" cy="1774825"/>
          </a:xfrm>
          <a:prstGeom prst="rect">
            <a:avLst/>
          </a:prstGeom>
        </p:spPr>
      </p:pic>
      <p:sp>
        <p:nvSpPr>
          <p:cNvPr id="7" name="Title 6"/>
          <p:cNvSpPr>
            <a:spLocks noGrp="1"/>
          </p:cNvSpPr>
          <p:nvPr>
            <p:ph type="title"/>
          </p:nvPr>
        </p:nvSpPr>
        <p:spPr/>
        <p:txBody>
          <a:bodyPr/>
          <a:lstStyle/>
          <a:p>
            <a:pPr lvl="0">
              <a:spcBef>
                <a:spcPts val="0"/>
              </a:spcBef>
            </a:pPr>
            <a:r>
              <a:rPr lang="de-DE" b="0" dirty="0" smtClean="0">
                <a:solidFill>
                  <a:srgbClr val="666666"/>
                </a:solidFill>
              </a:rPr>
              <a:t>SAP PartnerEdge Programm</a:t>
            </a:r>
            <a:r>
              <a:rPr lang="de-DE" dirty="0" smtClean="0">
                <a:solidFill>
                  <a:srgbClr val="666666"/>
                </a:solidFill>
              </a:rPr>
              <a:t/>
            </a:r>
            <a:br>
              <a:rPr lang="de-DE" dirty="0" smtClean="0">
                <a:solidFill>
                  <a:srgbClr val="666666"/>
                </a:solidFill>
              </a:rPr>
            </a:br>
            <a:r>
              <a:rPr lang="de-DE" sz="1800" b="0" dirty="0" smtClean="0">
                <a:solidFill>
                  <a:srgbClr val="666666"/>
                </a:solidFill>
                <a:ea typeface="+mn-ea"/>
                <a:cs typeface="+mn-cs"/>
              </a:rPr>
              <a:t>Ihre Vorteile / Unsere Angebote</a:t>
            </a:r>
            <a:endParaRPr lang="de-DE" dirty="0" smtClean="0">
              <a:solidFill>
                <a:srgbClr val="666666"/>
              </a:solidFill>
            </a:endParaRPr>
          </a:p>
        </p:txBody>
      </p:sp>
      <p:sp>
        <p:nvSpPr>
          <p:cNvPr id="13" name="Text Placeholder 3"/>
          <p:cNvSpPr>
            <a:spLocks noGrp="1"/>
          </p:cNvSpPr>
          <p:nvPr>
            <p:ph type="body" sz="quarter" idx="4294967295"/>
          </p:nvPr>
        </p:nvSpPr>
        <p:spPr>
          <a:xfrm>
            <a:off x="506413" y="3651250"/>
            <a:ext cx="8637587" cy="2701925"/>
          </a:xfrm>
        </p:spPr>
        <p:txBody>
          <a:bodyPr/>
          <a:lstStyle/>
          <a:p>
            <a:pPr>
              <a:spcBef>
                <a:spcPts val="900"/>
              </a:spcBef>
            </a:pPr>
            <a:r>
              <a:rPr lang="en-US" sz="2000" dirty="0" err="1" smtClean="0">
                <a:solidFill>
                  <a:schemeClr val="accent1"/>
                </a:solidFill>
              </a:rPr>
              <a:t>Unsere</a:t>
            </a:r>
            <a:r>
              <a:rPr lang="en-US" sz="2000" dirty="0" smtClean="0">
                <a:solidFill>
                  <a:schemeClr val="accent1"/>
                </a:solidFill>
              </a:rPr>
              <a:t> </a:t>
            </a:r>
            <a:r>
              <a:rPr lang="en-US" sz="2000" dirty="0" err="1" smtClean="0">
                <a:solidFill>
                  <a:schemeClr val="accent1"/>
                </a:solidFill>
              </a:rPr>
              <a:t>Angebote</a:t>
            </a:r>
            <a:r>
              <a:rPr lang="en-US" sz="2000" dirty="0" smtClean="0">
                <a:solidFill>
                  <a:schemeClr val="accent1"/>
                </a:solidFill>
              </a:rPr>
              <a:t> </a:t>
            </a:r>
          </a:p>
          <a:p>
            <a:pPr marL="179388" indent="-179388">
              <a:spcBef>
                <a:spcPts val="500"/>
              </a:spcBef>
              <a:buSzPct val="100000"/>
              <a:buFont typeface="Wingdings" pitchFamily="2" charset="2"/>
              <a:buChar char=""/>
            </a:pPr>
            <a:r>
              <a:rPr lang="en-US" sz="1400" b="0" dirty="0" smtClean="0"/>
              <a:t>Marketing-</a:t>
            </a:r>
            <a:r>
              <a:rPr lang="en-US" sz="1400" b="0" dirty="0" err="1" smtClean="0"/>
              <a:t>Inhalte</a:t>
            </a:r>
            <a:r>
              <a:rPr lang="en-US" sz="1400" b="0" dirty="0" smtClean="0"/>
              <a:t>, </a:t>
            </a:r>
            <a:r>
              <a:rPr lang="en-US" sz="1400" b="0" dirty="0" err="1" smtClean="0"/>
              <a:t>Programme</a:t>
            </a:r>
            <a:r>
              <a:rPr lang="en-US" sz="1400" b="0" dirty="0" smtClean="0"/>
              <a:t> und Tools</a:t>
            </a:r>
          </a:p>
          <a:p>
            <a:pPr marL="179388" indent="-179388">
              <a:spcBef>
                <a:spcPts val="500"/>
              </a:spcBef>
              <a:buSzPct val="100000"/>
              <a:buFont typeface="Wingdings" pitchFamily="2" charset="2"/>
              <a:buChar char=""/>
            </a:pPr>
            <a:r>
              <a:rPr lang="en-US" sz="1400" b="0" dirty="0" err="1" smtClean="0"/>
              <a:t>Vielfältige</a:t>
            </a:r>
            <a:r>
              <a:rPr lang="en-US" sz="1400" b="0" dirty="0" smtClean="0"/>
              <a:t> </a:t>
            </a:r>
            <a:r>
              <a:rPr lang="en-US" sz="1400" b="0" dirty="0" err="1" smtClean="0"/>
              <a:t>Trainingsangebote</a:t>
            </a:r>
            <a:r>
              <a:rPr lang="en-US" sz="1400" b="0" dirty="0" smtClean="0"/>
              <a:t> und E-</a:t>
            </a:r>
            <a:r>
              <a:rPr lang="en-US" sz="1400" b="0" dirty="0" err="1" smtClean="0"/>
              <a:t>Learnings</a:t>
            </a:r>
            <a:r>
              <a:rPr lang="en-US" sz="1400" b="0" dirty="0" smtClean="0"/>
              <a:t> </a:t>
            </a:r>
            <a:r>
              <a:rPr lang="en-US" sz="1400" b="0" dirty="0" err="1" smtClean="0"/>
              <a:t>kostenlos</a:t>
            </a:r>
            <a:r>
              <a:rPr lang="en-US" sz="1400" b="0" dirty="0" smtClean="0"/>
              <a:t> </a:t>
            </a:r>
          </a:p>
          <a:p>
            <a:pPr marL="179388" indent="-179388">
              <a:spcBef>
                <a:spcPts val="500"/>
              </a:spcBef>
              <a:buSzPct val="100000"/>
              <a:buFont typeface="Wingdings" pitchFamily="2" charset="2"/>
              <a:buChar char=""/>
            </a:pPr>
            <a:r>
              <a:rPr lang="de-DE" sz="1400" b="0" dirty="0" smtClean="0"/>
              <a:t>Zugang zu SAP-Partner-Systemen, direkter Zugang zu SAP-Informationen</a:t>
            </a:r>
          </a:p>
          <a:p>
            <a:pPr marL="179388" indent="-179388">
              <a:spcBef>
                <a:spcPts val="500"/>
              </a:spcBef>
              <a:buSzPct val="100000"/>
              <a:buFont typeface="Wingdings" pitchFamily="2" charset="2"/>
              <a:buChar char=""/>
            </a:pPr>
            <a:r>
              <a:rPr lang="en-US" sz="1400" b="0" dirty="0" err="1" smtClean="0"/>
              <a:t>Partnerinfotage</a:t>
            </a:r>
            <a:r>
              <a:rPr lang="en-US" sz="1400" b="0" dirty="0" smtClean="0"/>
              <a:t>, </a:t>
            </a:r>
            <a:r>
              <a:rPr lang="en-US" sz="1400" b="0" dirty="0" err="1" smtClean="0"/>
              <a:t>Partnerstammtische</a:t>
            </a:r>
            <a:r>
              <a:rPr lang="en-US" sz="1400" b="0" dirty="0" smtClean="0"/>
              <a:t>, </a:t>
            </a:r>
            <a:r>
              <a:rPr lang="en-US" sz="1400" b="0" dirty="0" err="1" smtClean="0"/>
              <a:t>Vertriebs-Foren</a:t>
            </a:r>
            <a:r>
              <a:rPr lang="en-US" sz="1400" b="0" dirty="0" smtClean="0"/>
              <a:t>, </a:t>
            </a:r>
            <a:r>
              <a:rPr lang="en-US" sz="1400" b="0" dirty="0" err="1" smtClean="0"/>
              <a:t>Aktionstage</a:t>
            </a:r>
            <a:r>
              <a:rPr lang="en-US" sz="1400" b="0" dirty="0" smtClean="0"/>
              <a:t> etc.</a:t>
            </a:r>
          </a:p>
          <a:p>
            <a:pPr marL="179388" indent="-179388">
              <a:spcBef>
                <a:spcPts val="500"/>
              </a:spcBef>
              <a:buSzPct val="100000"/>
              <a:buFont typeface="Wingdings" pitchFamily="2" charset="2"/>
              <a:buChar char=""/>
            </a:pPr>
            <a:r>
              <a:rPr lang="en-US" sz="1400" b="0" dirty="0" smtClean="0"/>
              <a:t>Channel Partner Solution Network </a:t>
            </a:r>
            <a:r>
              <a:rPr lang="en-US" sz="1400" b="0" dirty="0" err="1" smtClean="0"/>
              <a:t>für</a:t>
            </a:r>
            <a:r>
              <a:rPr lang="en-US" sz="1400" b="0" dirty="0" smtClean="0"/>
              <a:t> </a:t>
            </a:r>
            <a:r>
              <a:rPr lang="en-US" sz="1400" b="0" dirty="0" err="1" smtClean="0"/>
              <a:t>branchenspezifische</a:t>
            </a:r>
            <a:r>
              <a:rPr lang="en-US" sz="1400" b="0" dirty="0" smtClean="0"/>
              <a:t> </a:t>
            </a:r>
            <a:r>
              <a:rPr lang="en-US" sz="1400" b="0" dirty="0" err="1" smtClean="0"/>
              <a:t>Lösungen</a:t>
            </a:r>
            <a:endParaRPr lang="en-US" sz="1400" b="0" dirty="0" smtClean="0"/>
          </a:p>
          <a:p>
            <a:pPr marL="179388" indent="-179388">
              <a:spcBef>
                <a:spcPts val="500"/>
              </a:spcBef>
              <a:buSzPct val="100000"/>
              <a:buFont typeface="Wingdings" pitchFamily="2" charset="2"/>
              <a:buChar char=""/>
            </a:pPr>
            <a:r>
              <a:rPr lang="en-US" sz="1400" b="0" dirty="0" err="1" smtClean="0"/>
              <a:t>Kostenloser</a:t>
            </a:r>
            <a:r>
              <a:rPr lang="en-US" sz="1400" b="0" dirty="0" smtClean="0"/>
              <a:t> </a:t>
            </a:r>
            <a:r>
              <a:rPr lang="en-US" sz="1400" b="0" dirty="0" err="1" smtClean="0"/>
              <a:t>PreSales</a:t>
            </a:r>
            <a:r>
              <a:rPr lang="en-US" sz="1400" b="0" dirty="0" smtClean="0"/>
              <a:t>-Support </a:t>
            </a:r>
            <a:r>
              <a:rPr lang="en-US" sz="1400" b="0" dirty="0" err="1" smtClean="0"/>
              <a:t>vor</a:t>
            </a:r>
            <a:r>
              <a:rPr lang="en-US" sz="1400" b="0" dirty="0" smtClean="0"/>
              <a:t> Ort, Marketing-Coaching </a:t>
            </a:r>
            <a:r>
              <a:rPr lang="en-US" sz="1400" b="0" dirty="0" err="1" smtClean="0"/>
              <a:t>durch</a:t>
            </a:r>
            <a:r>
              <a:rPr lang="en-US" sz="1400" b="0" dirty="0" smtClean="0"/>
              <a:t> SAP</a:t>
            </a:r>
          </a:p>
          <a:p>
            <a:pPr marL="179388" indent="-179388">
              <a:spcBef>
                <a:spcPts val="500"/>
              </a:spcBef>
              <a:buSzPct val="100000"/>
              <a:buFont typeface="Wingdings" pitchFamily="2" charset="2"/>
              <a:buChar char=""/>
            </a:pPr>
            <a:r>
              <a:rPr lang="de-DE" sz="1400" b="0" dirty="0" smtClean="0"/>
              <a:t>Leads durch Werbung, Telemarketing und das SAP Referral Program</a:t>
            </a:r>
          </a:p>
          <a:p>
            <a:pPr marL="179388" indent="-179388">
              <a:spcBef>
                <a:spcPts val="500"/>
              </a:spcBef>
              <a:buSzPct val="100000"/>
              <a:buFont typeface="Wingdings" pitchFamily="2" charset="2"/>
              <a:buChar char=""/>
            </a:pPr>
            <a:r>
              <a:rPr lang="de-DE" sz="1400" b="0" dirty="0" smtClean="0"/>
              <a:t>Kostenloser Second-Level-Support, 24/7</a:t>
            </a:r>
            <a:endParaRPr lang="en-US" sz="1400" b="0" dirty="0" smtClean="0"/>
          </a:p>
        </p:txBody>
      </p:sp>
      <p:sp>
        <p:nvSpPr>
          <p:cNvPr id="11" name="Text Placeholder 2"/>
          <p:cNvSpPr txBox="1">
            <a:spLocks/>
          </p:cNvSpPr>
          <p:nvPr/>
        </p:nvSpPr>
        <p:spPr bwMode="gray">
          <a:xfrm>
            <a:off x="516305" y="1430460"/>
            <a:ext cx="6103570" cy="2141415"/>
          </a:xfrm>
          <a:prstGeom prst="rect">
            <a:avLst/>
          </a:prstGeom>
        </p:spPr>
        <p:txBody>
          <a:bodyPr vert="horz" lIns="0" tIns="0" rIns="0" bIns="0" rtlCol="0">
            <a:noAutofit/>
          </a:bodyPr>
          <a:lstStyle/>
          <a:p>
            <a:pPr marL="0" marR="0" lvl="0" indent="0" algn="l" defTabSz="914091" rtl="0" eaLnBrk="1" fontAlgn="auto" latinLnBrk="0" hangingPunct="1">
              <a:lnSpc>
                <a:spcPct val="100000"/>
              </a:lnSpc>
              <a:spcBef>
                <a:spcPts val="900"/>
              </a:spcBef>
              <a:spcAft>
                <a:spcPts val="0"/>
              </a:spcAft>
              <a:buClr>
                <a:schemeClr val="accent1"/>
              </a:buClr>
              <a:buSzPct val="80000"/>
              <a:buFontTx/>
              <a:buNone/>
              <a:tabLst/>
              <a:defRPr/>
            </a:pPr>
            <a:r>
              <a:rPr kumimoji="0" lang="en-US" sz="2000" b="1" i="0" u="none" strike="noStrike" kern="1200" cap="none" spc="0" normalizeH="0" baseline="0" noProof="0" dirty="0" err="1" smtClean="0">
                <a:ln>
                  <a:noFill/>
                </a:ln>
                <a:solidFill>
                  <a:schemeClr val="accent1"/>
                </a:solidFill>
                <a:effectLst/>
                <a:uLnTx/>
                <a:uFillTx/>
                <a:latin typeface="+mn-lt"/>
                <a:ea typeface="+mn-ea"/>
                <a:cs typeface="+mn-cs"/>
              </a:rPr>
              <a:t>Ihre</a:t>
            </a:r>
            <a:r>
              <a:rPr kumimoji="0" lang="en-US" sz="2000" b="1" i="0" u="none" strike="noStrike" kern="1200" cap="none" spc="0" normalizeH="0" baseline="0" noProof="0" dirty="0" smtClean="0">
                <a:ln>
                  <a:noFill/>
                </a:ln>
                <a:solidFill>
                  <a:schemeClr val="accent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accent1"/>
                </a:solidFill>
                <a:effectLst/>
                <a:uLnTx/>
                <a:uFillTx/>
                <a:latin typeface="+mn-lt"/>
                <a:ea typeface="+mn-ea"/>
                <a:cs typeface="+mn-cs"/>
              </a:rPr>
              <a:t>Vorteile</a:t>
            </a:r>
            <a:r>
              <a:rPr kumimoji="0" lang="en-US" sz="2000" b="1" i="0" u="none" strike="noStrike" kern="1200" cap="none" spc="0" normalizeH="0" baseline="0" noProof="0" dirty="0" smtClean="0">
                <a:ln>
                  <a:noFill/>
                </a:ln>
                <a:solidFill>
                  <a:schemeClr val="accent1"/>
                </a:solidFill>
                <a:effectLst/>
                <a:uLnTx/>
                <a:uFillTx/>
                <a:latin typeface="+mn-lt"/>
                <a:ea typeface="+mn-ea"/>
                <a:cs typeface="+mn-cs"/>
              </a:rPr>
              <a:t> </a:t>
            </a:r>
          </a:p>
          <a:p>
            <a:pPr marL="179388" marR="0" lvl="0" indent="-179388" algn="l" defTabSz="914091" rtl="0" eaLnBrk="1" fontAlgn="auto" latinLnBrk="0" hangingPunct="1">
              <a:lnSpc>
                <a:spcPct val="100000"/>
              </a:lnSpc>
              <a:spcBef>
                <a:spcPts val="500"/>
              </a:spcBef>
              <a:spcAft>
                <a:spcPts val="0"/>
              </a:spcAft>
              <a:buClr>
                <a:schemeClr val="accent1"/>
              </a:buClr>
              <a:buSzPct val="100000"/>
              <a:buFont typeface="Wingdings" pitchFamily="2" charset="2"/>
              <a:buChar char=""/>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Leichter Einstieg in die SAP-Welt mit kalkulierbarer Investition und Risiko </a:t>
            </a:r>
          </a:p>
          <a:p>
            <a:pPr marL="179388" marR="0" lvl="0" indent="-179388" algn="l" defTabSz="914091" rtl="0" eaLnBrk="1" fontAlgn="auto" latinLnBrk="0" hangingPunct="1">
              <a:lnSpc>
                <a:spcPct val="100000"/>
              </a:lnSpc>
              <a:spcBef>
                <a:spcPts val="500"/>
              </a:spcBef>
              <a:spcAft>
                <a:spcPts val="0"/>
              </a:spcAft>
              <a:buClr>
                <a:schemeClr val="accent1"/>
              </a:buClr>
              <a:buSzPct val="100000"/>
              <a:buFont typeface="Wingdings" pitchFamily="2" charset="2"/>
              <a:buChar char=""/>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Sicherung</a:t>
            </a:r>
            <a:r>
              <a:rPr kumimoji="0" lang="de-DE" sz="1400" b="0" i="0" u="none" strike="noStrike" kern="1200" cap="none" spc="0" normalizeH="0" noProof="0" dirty="0" smtClean="0">
                <a:ln>
                  <a:noFill/>
                </a:ln>
                <a:solidFill>
                  <a:schemeClr val="tx1"/>
                </a:solidFill>
                <a:effectLst/>
                <a:uLnTx/>
                <a:uFillTx/>
                <a:latin typeface="+mn-lt"/>
                <a:ea typeface="+mn-ea"/>
                <a:cs typeface="+mn-cs"/>
              </a:rPr>
              <a:t> der </a:t>
            </a:r>
            <a:r>
              <a:rPr kumimoji="0" lang="de-DE" sz="1400" b="0" i="0" u="none" strike="noStrike" kern="1200" cap="none" spc="0" normalizeH="0" baseline="0" noProof="0" dirty="0" smtClean="0">
                <a:ln>
                  <a:noFill/>
                </a:ln>
                <a:solidFill>
                  <a:schemeClr val="tx1"/>
                </a:solidFill>
                <a:effectLst/>
                <a:uLnTx/>
                <a:uFillTx/>
                <a:latin typeface="+mn-lt"/>
                <a:ea typeface="+mn-ea"/>
                <a:cs typeface="+mn-cs"/>
              </a:rPr>
              <a:t>Bestandskunden, Erweiterung des</a:t>
            </a:r>
            <a:r>
              <a:rPr kumimoji="0" lang="de-DE" sz="1400" b="0" i="0" u="none" strike="noStrike" kern="1200" cap="none" spc="0" normalizeH="0" noProof="0" dirty="0" smtClean="0">
                <a:ln>
                  <a:noFill/>
                </a:ln>
                <a:solidFill>
                  <a:schemeClr val="tx1"/>
                </a:solidFill>
                <a:effectLst/>
                <a:uLnTx/>
                <a:uFillTx/>
                <a:latin typeface="+mn-lt"/>
                <a:ea typeface="+mn-ea"/>
                <a:cs typeface="+mn-cs"/>
              </a:rPr>
              <a:t> </a:t>
            </a:r>
            <a:r>
              <a:rPr kumimoji="0" lang="de-DE" sz="1400" b="0" i="0" u="none" strike="noStrike" kern="1200" cap="none" spc="0" normalizeH="0" baseline="0" noProof="0" dirty="0" smtClean="0">
                <a:ln>
                  <a:noFill/>
                </a:ln>
                <a:solidFill>
                  <a:schemeClr val="tx1"/>
                </a:solidFill>
                <a:effectLst/>
                <a:uLnTx/>
                <a:uFillTx/>
                <a:latin typeface="+mn-lt"/>
                <a:ea typeface="+mn-ea"/>
                <a:cs typeface="+mn-cs"/>
              </a:rPr>
              <a:t>Lösungs-Portfolios</a:t>
            </a:r>
          </a:p>
          <a:p>
            <a:pPr marL="179388" marR="0" lvl="0" indent="-179388" algn="l" defTabSz="914091" rtl="0" eaLnBrk="1" fontAlgn="auto" latinLnBrk="0" hangingPunct="1">
              <a:lnSpc>
                <a:spcPct val="100000"/>
              </a:lnSpc>
              <a:spcBef>
                <a:spcPts val="500"/>
              </a:spcBef>
              <a:spcAft>
                <a:spcPts val="0"/>
              </a:spcAft>
              <a:buClr>
                <a:schemeClr val="accent1"/>
              </a:buClr>
              <a:buSzPct val="100000"/>
              <a:buFont typeface="Wingdings" pitchFamily="2" charset="2"/>
              <a:buChar char=""/>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Bessere Ausnutzung bestehender Kapazitäten und Kontakte</a:t>
            </a:r>
          </a:p>
          <a:p>
            <a:pPr marL="179388" marR="0" lvl="0" indent="-179388" algn="l" defTabSz="914091" rtl="0" eaLnBrk="1" fontAlgn="auto" latinLnBrk="0" hangingPunct="1">
              <a:lnSpc>
                <a:spcPct val="100000"/>
              </a:lnSpc>
              <a:spcBef>
                <a:spcPts val="500"/>
              </a:spcBef>
              <a:spcAft>
                <a:spcPts val="0"/>
              </a:spcAft>
              <a:buClr>
                <a:schemeClr val="accent1"/>
              </a:buClr>
              <a:buSzPct val="100000"/>
              <a:buFont typeface="Wingdings" pitchFamily="2" charset="2"/>
              <a:buChar char=""/>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Von SAP Eco-System profitieren, höhere Marktreichweite</a:t>
            </a:r>
          </a:p>
          <a:p>
            <a:pPr marL="179388" marR="0" lvl="0" indent="-179388" algn="l" defTabSz="914091" rtl="0" eaLnBrk="1" fontAlgn="auto" latinLnBrk="0" hangingPunct="1">
              <a:lnSpc>
                <a:spcPct val="100000"/>
              </a:lnSpc>
              <a:spcBef>
                <a:spcPts val="500"/>
              </a:spcBef>
              <a:spcAft>
                <a:spcPts val="0"/>
              </a:spcAft>
              <a:buClr>
                <a:schemeClr val="accent1"/>
              </a:buClr>
              <a:buSzPct val="100000"/>
              <a:buFont typeface="Wingdings" pitchFamily="2" charset="2"/>
              <a:buChar char=""/>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Nutzung von SAP Marketing, Branding und dem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SAP Partner Logo</a:t>
            </a: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p>
            <a:pPr marL="179388" marR="0" lvl="0" indent="-179388" algn="l" defTabSz="914091" rtl="0" eaLnBrk="1" fontAlgn="auto" latinLnBrk="0" hangingPunct="1">
              <a:lnSpc>
                <a:spcPct val="100000"/>
              </a:lnSpc>
              <a:spcBef>
                <a:spcPts val="500"/>
              </a:spcBef>
              <a:spcAft>
                <a:spcPts val="0"/>
              </a:spcAft>
              <a:buClr>
                <a:schemeClr val="accent1"/>
              </a:buClr>
              <a:buSzPct val="100000"/>
              <a:buFont typeface="Wingdings" pitchFamily="2" charset="2"/>
              <a:buChar char=""/>
              <a:tabLst/>
              <a:defRPr/>
            </a:pPr>
            <a:r>
              <a:rPr kumimoji="0" lang="de-DE" sz="1400" b="0" i="0" u="none" strike="noStrike" kern="1200" cap="none" spc="0" normalizeH="0" baseline="0" noProof="0" dirty="0" smtClean="0">
                <a:ln>
                  <a:noFill/>
                </a:ln>
                <a:solidFill>
                  <a:schemeClr val="tx1"/>
                </a:solidFill>
                <a:effectLst/>
                <a:uLnTx/>
                <a:uFillTx/>
                <a:latin typeface="+mn-lt"/>
                <a:ea typeface="+mn-ea"/>
                <a:cs typeface="+mn-cs"/>
              </a:rPr>
              <a:t>Kostenlose Softwarelizenzen für den Eigenbedarf (bis zu 20 User)</a:t>
            </a:r>
          </a:p>
        </p:txBody>
      </p:sp>
      <p:pic>
        <p:nvPicPr>
          <p:cNvPr id="10" name="Picture 2" descr="C:\Users\d030215\AppData\Local\Temp\Rar$DR36.928\RGB\SAP_PartnerEdge_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4167" y="448847"/>
            <a:ext cx="2296933" cy="24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1586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ChangeArrowheads="1"/>
          </p:cNvSpPr>
          <p:nvPr>
            <p:ph type="title"/>
          </p:nvPr>
        </p:nvSpPr>
        <p:spPr/>
        <p:txBody>
          <a:bodyPr/>
          <a:lstStyle/>
          <a:p>
            <a:r>
              <a:rPr lang="de-DE" b="0" dirty="0" smtClean="0"/>
              <a:t>Das Partner Programm der SAP </a:t>
            </a:r>
            <a:r>
              <a:rPr lang="en-US" dirty="0" smtClean="0">
                <a:solidFill>
                  <a:srgbClr val="666666"/>
                </a:solidFill>
                <a:latin typeface="+mn-lt"/>
              </a:rPr>
              <a:t/>
            </a:r>
            <a:br>
              <a:rPr lang="en-US" dirty="0" smtClean="0">
                <a:solidFill>
                  <a:srgbClr val="666666"/>
                </a:solidFill>
                <a:latin typeface="+mn-lt"/>
              </a:rPr>
            </a:br>
            <a:r>
              <a:rPr lang="de-DE" sz="1800" b="0" dirty="0" smtClean="0">
                <a:solidFill>
                  <a:srgbClr val="666666"/>
                </a:solidFill>
                <a:latin typeface="+mn-lt"/>
              </a:rPr>
              <a:t>Rolle und Aufgaben </a:t>
            </a:r>
            <a:r>
              <a:rPr lang="en-US" sz="1800" b="0" dirty="0" smtClean="0">
                <a:solidFill>
                  <a:srgbClr val="666666"/>
                </a:solidFill>
                <a:latin typeface="+mn-lt"/>
              </a:rPr>
              <a:t>des SAP </a:t>
            </a:r>
            <a:r>
              <a:rPr lang="de-DE" sz="1800" b="0" dirty="0" smtClean="0">
                <a:solidFill>
                  <a:srgbClr val="666666"/>
                </a:solidFill>
                <a:latin typeface="+mn-lt"/>
              </a:rPr>
              <a:t>Partners</a:t>
            </a:r>
            <a:endParaRPr lang="de-DE" sz="2200" b="0" dirty="0" smtClean="0">
              <a:solidFill>
                <a:srgbClr val="666666"/>
              </a:solidFill>
              <a:latin typeface="+mn-lt"/>
            </a:endParaRPr>
          </a:p>
        </p:txBody>
      </p:sp>
      <p:sp>
        <p:nvSpPr>
          <p:cNvPr id="135172" name="Rectangle 3"/>
          <p:cNvSpPr>
            <a:spLocks noGrp="1" noChangeArrowheads="1"/>
          </p:cNvSpPr>
          <p:nvPr>
            <p:ph type="body" idx="4294967295"/>
          </p:nvPr>
        </p:nvSpPr>
        <p:spPr>
          <a:xfrm>
            <a:off x="3314457" y="1633538"/>
            <a:ext cx="5686425" cy="4391025"/>
          </a:xfrm>
        </p:spPr>
        <p:txBody>
          <a:bodyPr/>
          <a:lstStyle/>
          <a:p>
            <a:pPr marL="182563" lvl="1" indent="-182563" eaLnBrk="1" hangingPunct="1">
              <a:spcBef>
                <a:spcPts val="0"/>
              </a:spcBef>
              <a:buSzPct val="100000"/>
              <a:buFont typeface="Wingdings" pitchFamily="2" charset="2"/>
              <a:buChar char="§"/>
            </a:pPr>
            <a:r>
              <a:rPr lang="de-DE" dirty="0" smtClean="0"/>
              <a:t>Auftritt gegenüber dem Kunden als SAP-Partner</a:t>
            </a:r>
          </a:p>
          <a:p>
            <a:pPr marL="182563" lvl="1" indent="-182563" eaLnBrk="1" hangingPunct="1">
              <a:spcBef>
                <a:spcPts val="0"/>
              </a:spcBef>
              <a:buSzPct val="100000"/>
              <a:buFont typeface="Wingdings" pitchFamily="2" charset="2"/>
              <a:buChar char="§"/>
            </a:pPr>
            <a:endParaRPr lang="de-DE" dirty="0" smtClean="0"/>
          </a:p>
          <a:p>
            <a:pPr marL="182563" lvl="1" indent="-182563">
              <a:spcBef>
                <a:spcPts val="0"/>
              </a:spcBef>
              <a:buSzPct val="100000"/>
              <a:buFont typeface="Wingdings" pitchFamily="2" charset="2"/>
              <a:buChar char="§"/>
            </a:pPr>
            <a:r>
              <a:rPr lang="de-DE" dirty="0" smtClean="0"/>
              <a:t>Kontinuierliche Gewinnung von neuen Kunden</a:t>
            </a:r>
          </a:p>
          <a:p>
            <a:pPr marL="182563" lvl="1" indent="-182563" eaLnBrk="1" hangingPunct="1">
              <a:spcBef>
                <a:spcPts val="0"/>
              </a:spcBef>
              <a:buSzPct val="100000"/>
              <a:buFont typeface="Wingdings" pitchFamily="2" charset="2"/>
              <a:buChar char="§"/>
            </a:pPr>
            <a:endParaRPr lang="de-DE" dirty="0" smtClean="0"/>
          </a:p>
          <a:p>
            <a:pPr marL="182563" lvl="1" indent="-182563" eaLnBrk="1" hangingPunct="1">
              <a:spcBef>
                <a:spcPts val="0"/>
              </a:spcBef>
              <a:buSzPct val="100000"/>
              <a:buFont typeface="Wingdings" pitchFamily="2" charset="2"/>
              <a:buChar char="§"/>
            </a:pPr>
            <a:r>
              <a:rPr lang="de-DE" dirty="0" smtClean="0"/>
              <a:t>Verkauf von SAP Lizenzen und Wartungsverträgen</a:t>
            </a:r>
          </a:p>
          <a:p>
            <a:pPr marL="182563" lvl="1" indent="-182563" eaLnBrk="1" hangingPunct="1">
              <a:spcBef>
                <a:spcPts val="0"/>
              </a:spcBef>
              <a:buSzPct val="100000"/>
              <a:buFont typeface="Wingdings" pitchFamily="2" charset="2"/>
              <a:buChar char="§"/>
            </a:pPr>
            <a:endParaRPr lang="de-DE" dirty="0" smtClean="0"/>
          </a:p>
          <a:p>
            <a:pPr marL="182563" lvl="1" indent="-182563" eaLnBrk="1" hangingPunct="1">
              <a:spcBef>
                <a:spcPts val="0"/>
              </a:spcBef>
              <a:buSzPct val="100000"/>
              <a:buFont typeface="Wingdings" pitchFamily="2" charset="2"/>
              <a:buChar char="§"/>
            </a:pPr>
            <a:r>
              <a:rPr lang="de-DE" dirty="0" smtClean="0"/>
              <a:t>Implementierung von SAP Business One Lösungen bei Kunden</a:t>
            </a:r>
          </a:p>
          <a:p>
            <a:pPr marL="182563" lvl="1" indent="-182563" eaLnBrk="1" hangingPunct="1">
              <a:spcBef>
                <a:spcPts val="0"/>
              </a:spcBef>
              <a:buSzPct val="100000"/>
              <a:buFont typeface="Wingdings" pitchFamily="2" charset="2"/>
              <a:buChar char="§"/>
            </a:pPr>
            <a:endParaRPr lang="de-DE" dirty="0" smtClean="0"/>
          </a:p>
          <a:p>
            <a:pPr marL="182563" lvl="1" indent="-182563" eaLnBrk="1" hangingPunct="1">
              <a:spcBef>
                <a:spcPts val="0"/>
              </a:spcBef>
              <a:buSzPct val="100000"/>
              <a:buFont typeface="Wingdings" pitchFamily="2" charset="2"/>
              <a:buChar char="§"/>
            </a:pPr>
            <a:r>
              <a:rPr lang="de-DE" dirty="0" smtClean="0"/>
              <a:t>Regionale bzw. vertikale Marktbearbeitung</a:t>
            </a:r>
          </a:p>
          <a:p>
            <a:pPr marL="182563" lvl="1" indent="-182563" eaLnBrk="1" hangingPunct="1">
              <a:spcBef>
                <a:spcPts val="0"/>
              </a:spcBef>
              <a:buSzPct val="100000"/>
              <a:buFont typeface="Wingdings" pitchFamily="2" charset="2"/>
              <a:buChar char="§"/>
            </a:pPr>
            <a:endParaRPr lang="de-DE" dirty="0" smtClean="0"/>
          </a:p>
          <a:p>
            <a:pPr marL="182563" lvl="1" indent="-182563" eaLnBrk="1" hangingPunct="1">
              <a:spcBef>
                <a:spcPts val="0"/>
              </a:spcBef>
              <a:buSzPct val="100000"/>
              <a:buFont typeface="Wingdings" pitchFamily="2" charset="2"/>
              <a:buChar char="§"/>
            </a:pPr>
            <a:r>
              <a:rPr lang="de-DE" dirty="0" smtClean="0"/>
              <a:t>Durchführung von Marketing- und Vertriebsaktivitäten</a:t>
            </a:r>
          </a:p>
          <a:p>
            <a:pPr lvl="1">
              <a:spcBef>
                <a:spcPts val="0"/>
              </a:spcBef>
              <a:buSzPct val="122000"/>
            </a:pPr>
            <a:endParaRPr lang="de-DE" dirty="0" smtClean="0"/>
          </a:p>
          <a:p>
            <a:pPr lvl="1" eaLnBrk="1" hangingPunct="1">
              <a:spcBef>
                <a:spcPts val="0"/>
              </a:spcBef>
              <a:buSzPct val="122000"/>
            </a:pPr>
            <a:endParaRPr lang="de-DE" dirty="0" smtClean="0"/>
          </a:p>
          <a:p>
            <a:pPr lvl="1" eaLnBrk="1" hangingPunct="1">
              <a:spcBef>
                <a:spcPts val="0"/>
              </a:spcBef>
              <a:buSzPct val="122000"/>
            </a:pPr>
            <a:endParaRPr lang="de-DE" dirty="0" smtClean="0"/>
          </a:p>
          <a:p>
            <a:pPr lvl="1" eaLnBrk="1" hangingPunct="1">
              <a:spcBef>
                <a:spcPts val="0"/>
              </a:spcBef>
              <a:buSzPct val="122000"/>
              <a:buFont typeface="Wingdings" pitchFamily="2" charset="2"/>
              <a:buChar char="§"/>
            </a:pPr>
            <a:endParaRPr lang="de-DE" dirty="0" smtClean="0"/>
          </a:p>
          <a:p>
            <a:pPr lvl="1" eaLnBrk="1" hangingPunct="1">
              <a:spcBef>
                <a:spcPts val="0"/>
              </a:spcBef>
              <a:buSzPct val="122000"/>
              <a:buFont typeface="Wingdings" pitchFamily="2" charset="2"/>
              <a:buChar char="§"/>
            </a:pPr>
            <a:endParaRPr lang="de-DE" dirty="0" smtClean="0"/>
          </a:p>
          <a:p>
            <a:pPr lvl="1" eaLnBrk="1" hangingPunct="1">
              <a:spcBef>
                <a:spcPts val="0"/>
              </a:spcBef>
              <a:buSzPct val="122000"/>
              <a:buFont typeface="Wingdings" pitchFamily="2" charset="2"/>
              <a:buChar char="§"/>
            </a:pPr>
            <a:endParaRPr lang="en-US" dirty="0" smtClean="0"/>
          </a:p>
        </p:txBody>
      </p:sp>
      <p:pic>
        <p:nvPicPr>
          <p:cNvPr id="34508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170" y="1630363"/>
            <a:ext cx="2805153" cy="3913188"/>
          </a:xfrm>
          <a:prstGeom prst="rect">
            <a:avLst/>
          </a:prstGeom>
          <a:noFill/>
          <a:ln w="9525">
            <a:noFill/>
            <a:miter lim="800000"/>
            <a:headEnd/>
            <a:tailEnd/>
          </a:ln>
        </p:spPr>
      </p:pic>
      <p:pic>
        <p:nvPicPr>
          <p:cNvPr id="6" name="Picture 2" descr="C:\Users\d030215\AppData\Local\Temp\Rar$DR36.928\RGB\SAP_PartnerEdge_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4167" y="448847"/>
            <a:ext cx="2296933" cy="2494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pPr lvl="0" fontAlgn="base">
              <a:spcAft>
                <a:spcPct val="0"/>
              </a:spcAft>
              <a:defRPr/>
            </a:pPr>
            <a:r>
              <a:rPr lang="de-DE" b="0" dirty="0" smtClean="0"/>
              <a:t>Ihr Weg zur SAP Partnerschaft</a:t>
            </a:r>
            <a:endParaRPr lang="de-DE" b="0" dirty="0"/>
          </a:p>
        </p:txBody>
      </p:sp>
      <p:sp>
        <p:nvSpPr>
          <p:cNvPr id="10" name="Text Placeholder 6"/>
          <p:cNvSpPr txBox="1">
            <a:spLocks/>
          </p:cNvSpPr>
          <p:nvPr/>
        </p:nvSpPr>
        <p:spPr>
          <a:xfrm>
            <a:off x="247800" y="1793325"/>
            <a:ext cx="1152000" cy="4394199"/>
          </a:xfrm>
          <a:prstGeom prst="rect">
            <a:avLst/>
          </a:prstGeom>
        </p:spPr>
        <p:txBody>
          <a:bodyPr lIns="0" rIns="0"/>
          <a:lstStyle/>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tab pos="2173288" algn="l"/>
              </a:tabLst>
              <a:defRPr/>
            </a:pPr>
            <a:r>
              <a:rPr lang="de-DE" b="1" dirty="0" smtClean="0">
                <a:latin typeface="+mn-lt"/>
              </a:rPr>
              <a:t>Schritt 1</a:t>
            </a:r>
            <a:r>
              <a:rPr kumimoji="0" lang="de-DE" b="1" i="0" u="none" strike="noStrike" kern="1200" cap="none" spc="0" normalizeH="0" baseline="0" noProof="0" dirty="0" smtClean="0">
                <a:ln>
                  <a:noFill/>
                </a:ln>
                <a:effectLst/>
                <a:uLnTx/>
                <a:uFillTx/>
                <a:latin typeface="+mn-lt"/>
              </a:rPr>
              <a:t> </a:t>
            </a:r>
          </a:p>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de-DE" sz="1100" b="0" i="0" u="none" strike="noStrike" kern="1200" cap="none" spc="0" normalizeH="0" baseline="0" noProof="0" dirty="0" smtClean="0">
              <a:ln>
                <a:noFill/>
              </a:ln>
              <a:effectLst/>
              <a:uLnTx/>
              <a:uFillTx/>
              <a:latin typeface="+mn-lt"/>
            </a:endParaRPr>
          </a:p>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de-DE" sz="1100" b="0" i="0" u="none" strike="noStrike" kern="1200" cap="none" spc="0" normalizeH="0" baseline="0" noProof="0" dirty="0" smtClean="0">
              <a:ln>
                <a:noFill/>
              </a:ln>
              <a:effectLst/>
              <a:uLnTx/>
              <a:uFillTx/>
              <a:latin typeface="+mn-lt"/>
            </a:endParaRPr>
          </a:p>
        </p:txBody>
      </p:sp>
      <p:cxnSp>
        <p:nvCxnSpPr>
          <p:cNvPr id="11" name="Straight Connector 10"/>
          <p:cNvCxnSpPr/>
          <p:nvPr/>
        </p:nvCxnSpPr>
        <p:spPr>
          <a:xfrm>
            <a:off x="247800" y="2138098"/>
            <a:ext cx="1152000" cy="0"/>
          </a:xfrm>
          <a:prstGeom prst="line">
            <a:avLst/>
          </a:prstGeom>
          <a:ln w="2857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Chevron 11"/>
          <p:cNvSpPr/>
          <p:nvPr/>
        </p:nvSpPr>
        <p:spPr bwMode="gray">
          <a:xfrm>
            <a:off x="1461901" y="1825411"/>
            <a:ext cx="192628" cy="323514"/>
          </a:xfrm>
          <a:prstGeom prst="chevron">
            <a:avLst>
              <a:gd name="adj" fmla="val 67604"/>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latin typeface="+mn-lt"/>
              <a:ea typeface="Arial Unicode MS" pitchFamily="34" charset="-128"/>
              <a:cs typeface="Arial Unicode MS" pitchFamily="34" charset="-128"/>
            </a:endParaRPr>
          </a:p>
        </p:txBody>
      </p:sp>
      <p:sp>
        <p:nvSpPr>
          <p:cNvPr id="13" name="Text Placeholder 6"/>
          <p:cNvSpPr txBox="1">
            <a:spLocks/>
          </p:cNvSpPr>
          <p:nvPr/>
        </p:nvSpPr>
        <p:spPr>
          <a:xfrm>
            <a:off x="7591950" y="1793325"/>
            <a:ext cx="1323450" cy="4394199"/>
          </a:xfrm>
          <a:prstGeom prst="rect">
            <a:avLst/>
          </a:prstGeom>
        </p:spPr>
        <p:txBody>
          <a:bodyPr lIns="0" rIns="0"/>
          <a:lstStyle/>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tab pos="2173288" algn="l"/>
              </a:tabLst>
              <a:defRPr/>
            </a:pPr>
            <a:r>
              <a:rPr lang="de-DE" b="1" dirty="0" smtClean="0">
                <a:latin typeface="+mn-lt"/>
              </a:rPr>
              <a:t>Schritt 6</a:t>
            </a:r>
            <a:r>
              <a:rPr kumimoji="0" lang="de-DE" b="1" i="0" u="none" strike="noStrike" kern="1200" cap="none" spc="0" normalizeH="0" baseline="0" noProof="0" dirty="0" smtClean="0">
                <a:ln>
                  <a:noFill/>
                </a:ln>
                <a:effectLst/>
                <a:uLnTx/>
                <a:uFillTx/>
                <a:latin typeface="+mn-lt"/>
              </a:rPr>
              <a:t> </a:t>
            </a:r>
          </a:p>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de-DE" sz="1100" b="0" i="0" u="none" strike="noStrike" kern="1200" cap="none" spc="0" normalizeH="0" baseline="0" noProof="0" dirty="0" smtClean="0">
              <a:ln>
                <a:noFill/>
              </a:ln>
              <a:effectLst/>
              <a:uLnTx/>
              <a:uFillTx/>
              <a:latin typeface="+mn-lt"/>
            </a:endParaRPr>
          </a:p>
        </p:txBody>
      </p:sp>
      <p:cxnSp>
        <p:nvCxnSpPr>
          <p:cNvPr id="14" name="Straight Connector 13"/>
          <p:cNvCxnSpPr/>
          <p:nvPr/>
        </p:nvCxnSpPr>
        <p:spPr>
          <a:xfrm>
            <a:off x="7591950" y="2138098"/>
            <a:ext cx="1152000" cy="0"/>
          </a:xfrm>
          <a:prstGeom prst="line">
            <a:avLst/>
          </a:prstGeom>
          <a:ln w="2857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6"/>
          <p:cNvSpPr txBox="1">
            <a:spLocks/>
          </p:cNvSpPr>
          <p:nvPr/>
        </p:nvSpPr>
        <p:spPr>
          <a:xfrm>
            <a:off x="6123120" y="1793325"/>
            <a:ext cx="1152000" cy="4394199"/>
          </a:xfrm>
          <a:prstGeom prst="rect">
            <a:avLst/>
          </a:prstGeom>
        </p:spPr>
        <p:txBody>
          <a:bodyPr lIns="0" rIns="0"/>
          <a:lstStyle/>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tab pos="2173288" algn="l"/>
              </a:tabLst>
              <a:defRPr/>
            </a:pPr>
            <a:r>
              <a:rPr lang="de-DE" b="1" dirty="0" smtClean="0">
                <a:latin typeface="+mn-lt"/>
              </a:rPr>
              <a:t>Schritt 5</a:t>
            </a:r>
            <a:r>
              <a:rPr kumimoji="0" lang="de-DE" b="1" i="0" u="none" strike="noStrike" kern="1200" cap="none" spc="0" normalizeH="0" baseline="0" noProof="0" dirty="0" smtClean="0">
                <a:ln>
                  <a:noFill/>
                </a:ln>
                <a:effectLst/>
                <a:uLnTx/>
                <a:uFillTx/>
                <a:latin typeface="+mn-lt"/>
              </a:rPr>
              <a:t> </a:t>
            </a:r>
          </a:p>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de-DE" sz="1100" b="0" i="0" u="none" strike="noStrike" kern="1200" cap="none" spc="0" normalizeH="0" baseline="0" noProof="0" dirty="0" smtClean="0">
              <a:ln>
                <a:noFill/>
              </a:ln>
              <a:effectLst/>
              <a:uLnTx/>
              <a:uFillTx/>
              <a:latin typeface="+mn-lt"/>
            </a:endParaRPr>
          </a:p>
        </p:txBody>
      </p:sp>
      <p:cxnSp>
        <p:nvCxnSpPr>
          <p:cNvPr id="16" name="Straight Connector 15"/>
          <p:cNvCxnSpPr/>
          <p:nvPr/>
        </p:nvCxnSpPr>
        <p:spPr>
          <a:xfrm>
            <a:off x="6123120" y="2138098"/>
            <a:ext cx="1152000" cy="0"/>
          </a:xfrm>
          <a:prstGeom prst="line">
            <a:avLst/>
          </a:prstGeom>
          <a:ln w="2857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6"/>
          <p:cNvSpPr txBox="1">
            <a:spLocks/>
          </p:cNvSpPr>
          <p:nvPr/>
        </p:nvSpPr>
        <p:spPr>
          <a:xfrm>
            <a:off x="4654289" y="1793325"/>
            <a:ext cx="1406729" cy="4394199"/>
          </a:xfrm>
          <a:prstGeom prst="rect">
            <a:avLst/>
          </a:prstGeom>
        </p:spPr>
        <p:txBody>
          <a:bodyPr lIns="0" rIns="0"/>
          <a:lstStyle/>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tab pos="2173288" algn="l"/>
              </a:tabLst>
              <a:defRPr/>
            </a:pPr>
            <a:r>
              <a:rPr lang="de-DE" b="1" dirty="0" smtClean="0">
                <a:latin typeface="+mn-lt"/>
              </a:rPr>
              <a:t>Schritt 4</a:t>
            </a:r>
            <a:r>
              <a:rPr kumimoji="0" lang="de-DE" b="1" i="0" u="none" strike="noStrike" kern="1200" cap="none" spc="0" normalizeH="0" baseline="0" noProof="0" dirty="0" smtClean="0">
                <a:ln>
                  <a:noFill/>
                </a:ln>
                <a:effectLst/>
                <a:uLnTx/>
                <a:uFillTx/>
                <a:latin typeface="+mn-lt"/>
              </a:rPr>
              <a:t> </a:t>
            </a:r>
          </a:p>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de-DE" sz="1100" b="0" i="0" u="none" strike="noStrike" kern="1200" cap="none" spc="0" normalizeH="0" baseline="0" noProof="0" dirty="0" smtClean="0">
              <a:ln>
                <a:noFill/>
              </a:ln>
              <a:effectLst/>
              <a:uLnTx/>
              <a:uFillTx/>
              <a:latin typeface="+mn-lt"/>
            </a:endParaRPr>
          </a:p>
        </p:txBody>
      </p:sp>
      <p:cxnSp>
        <p:nvCxnSpPr>
          <p:cNvPr id="18" name="Straight Connector 17"/>
          <p:cNvCxnSpPr/>
          <p:nvPr/>
        </p:nvCxnSpPr>
        <p:spPr>
          <a:xfrm>
            <a:off x="4654290" y="2138098"/>
            <a:ext cx="1152000" cy="0"/>
          </a:xfrm>
          <a:prstGeom prst="line">
            <a:avLst/>
          </a:prstGeom>
          <a:ln w="2857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6"/>
          <p:cNvSpPr txBox="1">
            <a:spLocks/>
          </p:cNvSpPr>
          <p:nvPr/>
        </p:nvSpPr>
        <p:spPr>
          <a:xfrm>
            <a:off x="3185459" y="1793325"/>
            <a:ext cx="1214101" cy="4394199"/>
          </a:xfrm>
          <a:prstGeom prst="rect">
            <a:avLst/>
          </a:prstGeom>
        </p:spPr>
        <p:txBody>
          <a:bodyPr lIns="0" tIns="46800" rIns="0" bIns="46800"/>
          <a:lstStyle/>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tab pos="2173288" algn="l"/>
              </a:tabLst>
              <a:defRPr/>
            </a:pPr>
            <a:r>
              <a:rPr lang="de-DE" b="1" dirty="0" smtClean="0">
                <a:latin typeface="+mn-lt"/>
              </a:rPr>
              <a:t>Schritt 3</a:t>
            </a:r>
            <a:r>
              <a:rPr kumimoji="0" lang="de-DE" b="1" i="0" u="none" strike="noStrike" kern="1200" cap="none" spc="0" normalizeH="0" baseline="0" noProof="0" dirty="0" smtClean="0">
                <a:ln>
                  <a:noFill/>
                </a:ln>
                <a:effectLst/>
                <a:uLnTx/>
                <a:uFillTx/>
                <a:latin typeface="+mn-lt"/>
              </a:rPr>
              <a:t> </a:t>
            </a:r>
          </a:p>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de-DE" sz="1100" b="0" i="0" u="none" strike="noStrike" kern="1200" cap="none" spc="0" normalizeH="0" baseline="0" noProof="0" dirty="0" smtClean="0">
              <a:ln>
                <a:noFill/>
              </a:ln>
              <a:effectLst/>
              <a:uLnTx/>
              <a:uFillTx/>
              <a:latin typeface="+mn-lt"/>
            </a:endParaRPr>
          </a:p>
        </p:txBody>
      </p:sp>
      <p:cxnSp>
        <p:nvCxnSpPr>
          <p:cNvPr id="20" name="Straight Connector 19"/>
          <p:cNvCxnSpPr/>
          <p:nvPr/>
        </p:nvCxnSpPr>
        <p:spPr>
          <a:xfrm>
            <a:off x="3185460" y="2138098"/>
            <a:ext cx="1152000" cy="0"/>
          </a:xfrm>
          <a:prstGeom prst="line">
            <a:avLst/>
          </a:prstGeom>
          <a:ln w="2857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6"/>
          <p:cNvSpPr txBox="1">
            <a:spLocks/>
          </p:cNvSpPr>
          <p:nvPr/>
        </p:nvSpPr>
        <p:spPr>
          <a:xfrm>
            <a:off x="1654529" y="1793325"/>
            <a:ext cx="1468830" cy="4394199"/>
          </a:xfrm>
          <a:prstGeom prst="rect">
            <a:avLst/>
          </a:prstGeom>
        </p:spPr>
        <p:txBody>
          <a:bodyPr lIns="0" rIns="0"/>
          <a:lstStyle/>
          <a:p>
            <a:pPr marL="0" marR="0" lvl="0" indent="0" algn="l" defTabSz="914400" rtl="0" eaLnBrk="1" fontAlgn="auto" latinLnBrk="0" hangingPunct="1">
              <a:lnSpc>
                <a:spcPct val="100000"/>
              </a:lnSpc>
              <a:spcBef>
                <a:spcPts val="1620"/>
              </a:spcBef>
              <a:spcAft>
                <a:spcPts val="0"/>
              </a:spcAft>
              <a:buClr>
                <a:schemeClr val="accent1"/>
              </a:buClr>
              <a:buSzPct val="80000"/>
              <a:buFontTx/>
              <a:buNone/>
              <a:tabLst>
                <a:tab pos="2173288" algn="l"/>
              </a:tabLst>
              <a:defRPr/>
            </a:pPr>
            <a:r>
              <a:rPr lang="de-DE" b="1" noProof="0" dirty="0" smtClean="0">
                <a:latin typeface="+mn-lt"/>
              </a:rPr>
              <a:t>  Schritt 2</a:t>
            </a:r>
            <a:r>
              <a:rPr kumimoji="0" lang="de-DE" b="1" i="0" u="none" strike="noStrike" kern="1200" cap="none" spc="0" normalizeH="0" baseline="0" noProof="0" dirty="0" smtClean="0">
                <a:ln>
                  <a:noFill/>
                </a:ln>
                <a:effectLst/>
                <a:uLnTx/>
                <a:uFillTx/>
                <a:latin typeface="+mn-lt"/>
              </a:rPr>
              <a:t> </a:t>
            </a:r>
          </a:p>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de-DE" sz="1100" b="0" i="0" u="none" strike="noStrike" kern="1200" cap="none" spc="0" normalizeH="0" baseline="0" noProof="0" dirty="0" smtClean="0">
              <a:ln>
                <a:noFill/>
              </a:ln>
              <a:effectLst/>
              <a:uLnTx/>
              <a:uFillTx/>
              <a:latin typeface="+mn-lt"/>
            </a:endParaRPr>
          </a:p>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r>
              <a:rPr lang="de-DE" sz="1100" noProof="0" dirty="0" smtClean="0">
                <a:latin typeface="+mn-lt"/>
              </a:rPr>
              <a:t>  </a:t>
            </a:r>
            <a:endParaRPr kumimoji="0" lang="de-DE" sz="1100" b="0" i="0" u="none" strike="noStrike" kern="1200" cap="none" spc="0" normalizeH="0" baseline="0" noProof="0" dirty="0" smtClean="0">
              <a:ln>
                <a:noFill/>
              </a:ln>
              <a:effectLst/>
              <a:uLnTx/>
              <a:uFillTx/>
              <a:latin typeface="+mn-lt"/>
            </a:endParaRPr>
          </a:p>
        </p:txBody>
      </p:sp>
      <p:cxnSp>
        <p:nvCxnSpPr>
          <p:cNvPr id="22" name="Straight Connector 21"/>
          <p:cNvCxnSpPr/>
          <p:nvPr/>
        </p:nvCxnSpPr>
        <p:spPr>
          <a:xfrm>
            <a:off x="1716630" y="2138098"/>
            <a:ext cx="1152000" cy="0"/>
          </a:xfrm>
          <a:prstGeom prst="line">
            <a:avLst/>
          </a:prstGeom>
          <a:ln w="2857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Chevron 22"/>
          <p:cNvSpPr/>
          <p:nvPr/>
        </p:nvSpPr>
        <p:spPr bwMode="gray">
          <a:xfrm>
            <a:off x="2930731" y="1825411"/>
            <a:ext cx="192628" cy="323514"/>
          </a:xfrm>
          <a:prstGeom prst="chevron">
            <a:avLst>
              <a:gd name="adj" fmla="val 67604"/>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latin typeface="+mn-lt"/>
              <a:ea typeface="Arial Unicode MS" pitchFamily="34" charset="-128"/>
              <a:cs typeface="Arial Unicode MS" pitchFamily="34" charset="-128"/>
            </a:endParaRPr>
          </a:p>
        </p:txBody>
      </p:sp>
      <p:sp>
        <p:nvSpPr>
          <p:cNvPr id="24" name="Chevron 23"/>
          <p:cNvSpPr/>
          <p:nvPr/>
        </p:nvSpPr>
        <p:spPr bwMode="gray">
          <a:xfrm>
            <a:off x="4399561" y="1825411"/>
            <a:ext cx="192628" cy="323514"/>
          </a:xfrm>
          <a:prstGeom prst="chevron">
            <a:avLst>
              <a:gd name="adj" fmla="val 67604"/>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latin typeface="+mn-lt"/>
              <a:ea typeface="Arial Unicode MS" pitchFamily="34" charset="-128"/>
              <a:cs typeface="Arial Unicode MS" pitchFamily="34" charset="-128"/>
            </a:endParaRPr>
          </a:p>
        </p:txBody>
      </p:sp>
      <p:sp>
        <p:nvSpPr>
          <p:cNvPr id="25" name="Chevron 24"/>
          <p:cNvSpPr/>
          <p:nvPr/>
        </p:nvSpPr>
        <p:spPr bwMode="gray">
          <a:xfrm>
            <a:off x="5868391" y="1825411"/>
            <a:ext cx="192628" cy="323514"/>
          </a:xfrm>
          <a:prstGeom prst="chevron">
            <a:avLst>
              <a:gd name="adj" fmla="val 67604"/>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latin typeface="+mn-lt"/>
              <a:ea typeface="Arial Unicode MS" pitchFamily="34" charset="-128"/>
              <a:cs typeface="Arial Unicode MS" pitchFamily="34" charset="-128"/>
            </a:endParaRPr>
          </a:p>
        </p:txBody>
      </p:sp>
      <p:sp>
        <p:nvSpPr>
          <p:cNvPr id="26" name="Chevron 25"/>
          <p:cNvSpPr/>
          <p:nvPr/>
        </p:nvSpPr>
        <p:spPr bwMode="gray">
          <a:xfrm>
            <a:off x="7337221" y="1825411"/>
            <a:ext cx="192628" cy="323514"/>
          </a:xfrm>
          <a:prstGeom prst="chevron">
            <a:avLst>
              <a:gd name="adj" fmla="val 67604"/>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100" b="0" i="0" u="none" strike="noStrike" kern="0" cap="none" spc="0" normalizeH="0" baseline="0" noProof="0" dirty="0" smtClean="0">
              <a:ln>
                <a:noFill/>
              </a:ln>
              <a:effectLst/>
              <a:uLnTx/>
              <a:uFillTx/>
              <a:latin typeface="+mn-lt"/>
              <a:ea typeface="Arial Unicode MS" pitchFamily="34" charset="-128"/>
              <a:cs typeface="Arial Unicode MS" pitchFamily="34" charset="-128"/>
            </a:endParaRPr>
          </a:p>
        </p:txBody>
      </p:sp>
      <p:sp>
        <p:nvSpPr>
          <p:cNvPr id="28" name="Text Placeholder 6"/>
          <p:cNvSpPr txBox="1">
            <a:spLocks/>
          </p:cNvSpPr>
          <p:nvPr/>
        </p:nvSpPr>
        <p:spPr>
          <a:xfrm>
            <a:off x="219225" y="2317200"/>
            <a:ext cx="1295250" cy="3140625"/>
          </a:xfrm>
          <a:prstGeom prst="rect">
            <a:avLst/>
          </a:prstGeom>
        </p:spPr>
        <p:txBody>
          <a:bodyPr lIns="0" rIns="0"/>
          <a:lstStyle/>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kumimoji="0" lang="de-DE" sz="1400" b="0" i="0" u="none" strike="noStrike" kern="1200" cap="none" spc="0" normalizeH="0" baseline="0" noProof="0" dirty="0" smtClean="0">
                <a:ln>
                  <a:noFill/>
                </a:ln>
                <a:solidFill>
                  <a:schemeClr val="tx1">
                    <a:lumMod val="75000"/>
                    <a:lumOff val="25000"/>
                  </a:schemeClr>
                </a:solidFill>
                <a:effectLst/>
                <a:uLnTx/>
                <a:uFillTx/>
                <a:latin typeface="+mn-lt"/>
              </a:rPr>
              <a:t>Abstimmung</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smtClean="0">
                <a:solidFill>
                  <a:schemeClr val="tx1">
                    <a:lumMod val="75000"/>
                    <a:lumOff val="25000"/>
                  </a:schemeClr>
                </a:solidFill>
                <a:latin typeface="+mn-lt"/>
              </a:rPr>
              <a:t>Businessplan</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smtClean="0">
                <a:solidFill>
                  <a:schemeClr val="tx1">
                    <a:lumMod val="75000"/>
                    <a:lumOff val="25000"/>
                  </a:schemeClr>
                </a:solidFill>
                <a:latin typeface="+mn-lt"/>
              </a:rPr>
              <a:t>mit SAP</a:t>
            </a:r>
          </a:p>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endParaRPr kumimoji="0" lang="de-DE" sz="1400" b="0" i="0" u="none" strike="noStrike" kern="1200" cap="none" spc="0" normalizeH="0" baseline="0" noProof="0" dirty="0" smtClean="0">
              <a:ln>
                <a:noFill/>
              </a:ln>
              <a:solidFill>
                <a:schemeClr val="tx1">
                  <a:lumMod val="75000"/>
                  <a:lumOff val="25000"/>
                </a:schemeClr>
              </a:solidFill>
              <a:effectLst/>
              <a:uLnTx/>
              <a:uFillTx/>
              <a:latin typeface="+mn-lt"/>
            </a:endParaRPr>
          </a:p>
        </p:txBody>
      </p:sp>
      <p:sp>
        <p:nvSpPr>
          <p:cNvPr id="29" name="Text Placeholder 6"/>
          <p:cNvSpPr txBox="1">
            <a:spLocks/>
          </p:cNvSpPr>
          <p:nvPr/>
        </p:nvSpPr>
        <p:spPr>
          <a:xfrm>
            <a:off x="7506225" y="2317200"/>
            <a:ext cx="1488020" cy="3140625"/>
          </a:xfrm>
          <a:prstGeom prst="rect">
            <a:avLst/>
          </a:prstGeom>
        </p:spPr>
        <p:txBody>
          <a:bodyPr lIns="0" rIns="0"/>
          <a:lstStyle/>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kumimoji="0" lang="de-DE" sz="1400" b="0" i="0" u="none" strike="noStrike" kern="1200" cap="none" spc="0" normalizeH="0" baseline="0" noProof="0" dirty="0" smtClean="0">
                <a:ln>
                  <a:noFill/>
                </a:ln>
                <a:solidFill>
                  <a:schemeClr val="tx1">
                    <a:lumMod val="75000"/>
                    <a:lumOff val="25000"/>
                  </a:schemeClr>
                </a:solidFill>
                <a:effectLst/>
                <a:uLnTx/>
                <a:uFillTx/>
                <a:latin typeface="+mn-lt"/>
              </a:rPr>
              <a:t>Gewinnung des</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smtClean="0">
                <a:solidFill>
                  <a:schemeClr val="tx1">
                    <a:lumMod val="75000"/>
                    <a:lumOff val="25000"/>
                  </a:schemeClr>
                </a:solidFill>
                <a:latin typeface="+mn-lt"/>
              </a:rPr>
              <a:t>ersten SAP</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smtClean="0">
                <a:solidFill>
                  <a:schemeClr val="tx1">
                    <a:lumMod val="75000"/>
                    <a:lumOff val="25000"/>
                  </a:schemeClr>
                </a:solidFill>
                <a:latin typeface="+mn-lt"/>
              </a:rPr>
              <a:t>Business One</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kumimoji="0" lang="de-DE" sz="1400" b="0" i="0" u="none" strike="noStrike" kern="1200" cap="none" spc="0" normalizeH="0" baseline="0" noProof="0" dirty="0" smtClean="0">
                <a:ln>
                  <a:noFill/>
                </a:ln>
                <a:solidFill>
                  <a:schemeClr val="tx1">
                    <a:lumMod val="75000"/>
                    <a:lumOff val="25000"/>
                  </a:schemeClr>
                </a:solidFill>
                <a:effectLst/>
                <a:uLnTx/>
                <a:uFillTx/>
                <a:latin typeface="+mn-lt"/>
              </a:rPr>
              <a:t>Kunden</a:t>
            </a:r>
            <a:r>
              <a:rPr kumimoji="0" lang="de-DE" sz="1400" b="0" i="0" u="none" strike="noStrike" kern="1200" cap="none" spc="0" normalizeH="0" noProof="0" dirty="0" smtClean="0">
                <a:ln>
                  <a:noFill/>
                </a:ln>
                <a:solidFill>
                  <a:schemeClr val="tx1">
                    <a:lumMod val="75000"/>
                    <a:lumOff val="25000"/>
                  </a:schemeClr>
                </a:solidFill>
                <a:effectLst/>
                <a:uLnTx/>
                <a:uFillTx/>
                <a:latin typeface="+mn-lt"/>
              </a:rPr>
              <a:t> bzw.</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baseline="0" dirty="0" smtClean="0">
                <a:solidFill>
                  <a:schemeClr val="tx1">
                    <a:lumMod val="75000"/>
                    <a:lumOff val="25000"/>
                  </a:schemeClr>
                </a:solidFill>
                <a:latin typeface="+mn-lt"/>
              </a:rPr>
              <a:t>Referenzkunden</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smtClean="0">
                <a:solidFill>
                  <a:schemeClr val="tx1">
                    <a:lumMod val="75000"/>
                    <a:lumOff val="25000"/>
                  </a:schemeClr>
                </a:solidFill>
                <a:latin typeface="+mn-lt"/>
              </a:rPr>
              <a:t>i</a:t>
            </a:r>
            <a:r>
              <a:rPr kumimoji="0" lang="de-DE" sz="1400" b="0" i="0" u="none" strike="noStrike" kern="1200" cap="none" spc="0" normalizeH="0" noProof="0" dirty="0" smtClean="0">
                <a:ln>
                  <a:noFill/>
                </a:ln>
                <a:solidFill>
                  <a:schemeClr val="tx1">
                    <a:lumMod val="75000"/>
                    <a:lumOff val="25000"/>
                  </a:schemeClr>
                </a:solidFill>
                <a:effectLst/>
                <a:uLnTx/>
                <a:uFillTx/>
                <a:latin typeface="+mn-lt"/>
              </a:rPr>
              <a:t>nnerhalb der ersten 180 Tage</a:t>
            </a:r>
            <a:r>
              <a:rPr lang="de-DE" sz="1400" noProof="0" dirty="0" smtClean="0">
                <a:solidFill>
                  <a:schemeClr val="tx1">
                    <a:lumMod val="75000"/>
                    <a:lumOff val="25000"/>
                  </a:schemeClr>
                </a:solidFill>
                <a:latin typeface="+mn-lt"/>
              </a:rPr>
              <a:t> der Partnerschaft</a:t>
            </a:r>
            <a:endParaRPr kumimoji="0" lang="de-DE" sz="1400" b="0" i="0" u="none" strike="noStrike" kern="1200" cap="none" spc="0" normalizeH="0" baseline="0" noProof="0" dirty="0" smtClean="0">
              <a:ln>
                <a:noFill/>
              </a:ln>
              <a:solidFill>
                <a:schemeClr val="tx1">
                  <a:lumMod val="75000"/>
                  <a:lumOff val="25000"/>
                </a:schemeClr>
              </a:solidFill>
              <a:effectLst/>
              <a:uLnTx/>
              <a:uFillTx/>
              <a:latin typeface="+mn-lt"/>
            </a:endParaRPr>
          </a:p>
        </p:txBody>
      </p:sp>
      <p:sp>
        <p:nvSpPr>
          <p:cNvPr id="30" name="Text Placeholder 6"/>
          <p:cNvSpPr txBox="1">
            <a:spLocks/>
          </p:cNvSpPr>
          <p:nvPr/>
        </p:nvSpPr>
        <p:spPr>
          <a:xfrm>
            <a:off x="6104070" y="2317200"/>
            <a:ext cx="1439730" cy="3140625"/>
          </a:xfrm>
          <a:prstGeom prst="rect">
            <a:avLst/>
          </a:prstGeom>
        </p:spPr>
        <p:txBody>
          <a:bodyPr lIns="0" rIns="0"/>
          <a:lstStyle/>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kumimoji="0" lang="de-DE" sz="1400" b="0" i="0" u="none" strike="noStrike" kern="1200" cap="none" spc="0" normalizeH="0" baseline="0" noProof="0" dirty="0" smtClean="0">
                <a:ln>
                  <a:noFill/>
                </a:ln>
                <a:solidFill>
                  <a:schemeClr val="tx1">
                    <a:lumMod val="75000"/>
                    <a:lumOff val="25000"/>
                  </a:schemeClr>
                </a:solidFill>
                <a:effectLst/>
                <a:uLnTx/>
                <a:uFillTx/>
                <a:latin typeface="+mn-lt"/>
              </a:rPr>
              <a:t>Start </a:t>
            </a:r>
            <a:r>
              <a:rPr lang="de-DE" sz="1400" dirty="0" smtClean="0">
                <a:solidFill>
                  <a:schemeClr val="tx1">
                    <a:lumMod val="75000"/>
                    <a:lumOff val="25000"/>
                  </a:schemeClr>
                </a:solidFill>
                <a:latin typeface="+mn-lt"/>
              </a:rPr>
              <a:t>der ersten</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kumimoji="0" lang="de-DE" sz="1400" b="0" i="0" u="none" strike="noStrike" kern="1200" cap="none" spc="0" normalizeH="0" baseline="0" noProof="0" dirty="0" smtClean="0">
                <a:ln>
                  <a:noFill/>
                </a:ln>
                <a:solidFill>
                  <a:schemeClr val="tx1">
                    <a:lumMod val="75000"/>
                    <a:lumOff val="25000"/>
                  </a:schemeClr>
                </a:solidFill>
                <a:effectLst/>
                <a:uLnTx/>
                <a:uFillTx/>
                <a:latin typeface="+mn-lt"/>
              </a:rPr>
              <a:t>Vertriebs-</a:t>
            </a:r>
            <a:r>
              <a:rPr lang="de-DE" sz="1400" noProof="0" dirty="0" smtClean="0">
                <a:solidFill>
                  <a:schemeClr val="tx1">
                    <a:lumMod val="75000"/>
                    <a:lumOff val="25000"/>
                  </a:schemeClr>
                </a:solidFill>
                <a:latin typeface="+mn-lt"/>
              </a:rPr>
              <a:t> und</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smtClean="0">
                <a:solidFill>
                  <a:schemeClr val="tx1">
                    <a:lumMod val="75000"/>
                    <a:lumOff val="25000"/>
                  </a:schemeClr>
                </a:solidFill>
                <a:latin typeface="+mn-lt"/>
              </a:rPr>
              <a:t>Marketing-</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err="1" smtClean="0">
                <a:solidFill>
                  <a:schemeClr val="tx1">
                    <a:lumMod val="75000"/>
                    <a:lumOff val="25000"/>
                  </a:schemeClr>
                </a:solidFill>
                <a:latin typeface="+mn-lt"/>
              </a:rPr>
              <a:t>aktivitäten</a:t>
            </a:r>
            <a:r>
              <a:rPr lang="de-DE" sz="1400" dirty="0" smtClean="0">
                <a:solidFill>
                  <a:schemeClr val="tx1">
                    <a:lumMod val="75000"/>
                    <a:lumOff val="25000"/>
                  </a:schemeClr>
                </a:solidFill>
                <a:latin typeface="+mn-lt"/>
              </a:rPr>
              <a:t> wie</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smtClean="0">
                <a:solidFill>
                  <a:schemeClr val="tx1">
                    <a:lumMod val="75000"/>
                    <a:lumOff val="25000"/>
                  </a:schemeClr>
                </a:solidFill>
                <a:latin typeface="+mn-lt"/>
              </a:rPr>
              <a:t>im Businessplan </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smtClean="0">
                <a:solidFill>
                  <a:schemeClr val="tx1">
                    <a:lumMod val="75000"/>
                    <a:lumOff val="25000"/>
                  </a:schemeClr>
                </a:solidFill>
                <a:latin typeface="+mn-lt"/>
              </a:rPr>
              <a:t>definiert</a:t>
            </a:r>
          </a:p>
        </p:txBody>
      </p:sp>
      <p:sp>
        <p:nvSpPr>
          <p:cNvPr id="31" name="Text Placeholder 6"/>
          <p:cNvSpPr txBox="1">
            <a:spLocks/>
          </p:cNvSpPr>
          <p:nvPr/>
        </p:nvSpPr>
        <p:spPr>
          <a:xfrm>
            <a:off x="4492363" y="2317200"/>
            <a:ext cx="1717937" cy="3140625"/>
          </a:xfrm>
          <a:prstGeom prst="rect">
            <a:avLst/>
          </a:prstGeom>
        </p:spPr>
        <p:txBody>
          <a:bodyPr lIns="0" rIns="0"/>
          <a:lstStyle/>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kumimoji="0" lang="de-DE" sz="1400" b="0" i="0" u="none" strike="noStrike" kern="1200" cap="none" spc="0" normalizeH="0" baseline="0" noProof="0" dirty="0" smtClean="0">
                <a:ln>
                  <a:noFill/>
                </a:ln>
                <a:solidFill>
                  <a:schemeClr val="tx1">
                    <a:lumMod val="75000"/>
                    <a:lumOff val="25000"/>
                  </a:schemeClr>
                </a:solidFill>
                <a:effectLst/>
                <a:uLnTx/>
                <a:uFillTx/>
                <a:latin typeface="+mn-lt"/>
              </a:rPr>
              <a:t>Ausbildung</a:t>
            </a:r>
            <a:r>
              <a:rPr lang="de-DE" sz="1400" dirty="0" smtClean="0">
                <a:solidFill>
                  <a:schemeClr val="tx1">
                    <a:lumMod val="75000"/>
                    <a:lumOff val="25000"/>
                  </a:schemeClr>
                </a:solidFill>
                <a:latin typeface="+mn-lt"/>
              </a:rPr>
              <a:t> und</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kumimoji="0" lang="de-DE" sz="1400" b="0" i="0" u="none" strike="noStrike" kern="1200" cap="none" spc="0" normalizeH="0" baseline="0" noProof="0" dirty="0" smtClean="0">
                <a:ln>
                  <a:noFill/>
                </a:ln>
                <a:solidFill>
                  <a:schemeClr val="tx1">
                    <a:lumMod val="75000"/>
                    <a:lumOff val="25000"/>
                  </a:schemeClr>
                </a:solidFill>
                <a:effectLst/>
                <a:uLnTx/>
                <a:uFillTx/>
                <a:latin typeface="+mn-lt"/>
              </a:rPr>
              <a:t>Zertifizierung </a:t>
            </a:r>
            <a:r>
              <a:rPr lang="de-DE" sz="1400" dirty="0" smtClean="0">
                <a:solidFill>
                  <a:schemeClr val="tx1">
                    <a:lumMod val="75000"/>
                    <a:lumOff val="25000"/>
                  </a:schemeClr>
                </a:solidFill>
                <a:latin typeface="+mn-lt"/>
              </a:rPr>
              <a:t>für</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smtClean="0">
                <a:solidFill>
                  <a:schemeClr val="tx1">
                    <a:lumMod val="75000"/>
                    <a:lumOff val="25000"/>
                  </a:schemeClr>
                </a:solidFill>
                <a:latin typeface="+mn-lt"/>
              </a:rPr>
              <a:t>SAP </a:t>
            </a:r>
            <a:r>
              <a:rPr kumimoji="0" lang="de-DE" sz="1400" b="0" i="0" u="none" strike="noStrike" kern="1200" cap="none" spc="0" normalizeH="0" baseline="0" noProof="0" dirty="0" smtClean="0">
                <a:ln>
                  <a:noFill/>
                </a:ln>
                <a:solidFill>
                  <a:schemeClr val="tx1">
                    <a:lumMod val="75000"/>
                    <a:lumOff val="25000"/>
                  </a:schemeClr>
                </a:solidFill>
                <a:effectLst/>
                <a:uLnTx/>
                <a:uFillTx/>
                <a:latin typeface="+mn-lt"/>
              </a:rPr>
              <a:t>Business</a:t>
            </a:r>
            <a:r>
              <a:rPr kumimoji="0" lang="de-DE" sz="1400" b="0" i="0" u="none" strike="noStrike" kern="1200" cap="none" spc="0" normalizeH="0" noProof="0" dirty="0" smtClean="0">
                <a:ln>
                  <a:noFill/>
                </a:ln>
                <a:solidFill>
                  <a:schemeClr val="tx1">
                    <a:lumMod val="75000"/>
                    <a:lumOff val="25000"/>
                  </a:schemeClr>
                </a:solidFill>
                <a:effectLst/>
                <a:uLnTx/>
                <a:uFillTx/>
                <a:latin typeface="+mn-lt"/>
              </a:rPr>
              <a:t> One</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endParaRPr lang="de-DE" sz="1400" noProof="0" dirty="0" smtClean="0">
              <a:solidFill>
                <a:schemeClr val="tx1">
                  <a:lumMod val="75000"/>
                  <a:lumOff val="25000"/>
                </a:schemeClr>
              </a:solidFill>
              <a:latin typeface="+mn-lt"/>
            </a:endParaRP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noProof="0" dirty="0" smtClean="0">
                <a:solidFill>
                  <a:schemeClr val="tx1">
                    <a:lumMod val="75000"/>
                    <a:lumOff val="25000"/>
                  </a:schemeClr>
                </a:solidFill>
                <a:latin typeface="+mn-lt"/>
              </a:rPr>
              <a:t>Parallel dazu </a:t>
            </a:r>
            <a:r>
              <a:rPr kumimoji="0" lang="de-DE" sz="1400" b="0" i="0" u="none" strike="noStrike" kern="1200" cap="none" spc="0" normalizeH="0" baseline="0" dirty="0" smtClean="0">
                <a:ln>
                  <a:noFill/>
                </a:ln>
                <a:solidFill>
                  <a:schemeClr val="tx1">
                    <a:lumMod val="75000"/>
                    <a:lumOff val="25000"/>
                  </a:schemeClr>
                </a:solidFill>
                <a:effectLst/>
                <a:uLnTx/>
                <a:uFillTx/>
                <a:latin typeface="+mn-lt"/>
              </a:rPr>
              <a:t>Ein-weisung</a:t>
            </a:r>
            <a:r>
              <a:rPr kumimoji="0" lang="de-DE" sz="1400" b="0" i="0" u="none" strike="noStrike" kern="1200" cap="none" spc="0" normalizeH="0" dirty="0" smtClean="0">
                <a:ln>
                  <a:noFill/>
                </a:ln>
                <a:solidFill>
                  <a:schemeClr val="tx1">
                    <a:lumMod val="75000"/>
                    <a:lumOff val="25000"/>
                  </a:schemeClr>
                </a:solidFill>
                <a:effectLst/>
                <a:uLnTx/>
                <a:uFillTx/>
                <a:latin typeface="+mn-lt"/>
              </a:rPr>
              <a:t> in d</a:t>
            </a:r>
            <a:r>
              <a:rPr lang="de-DE" sz="1400" baseline="0" noProof="0" dirty="0" smtClean="0">
                <a:solidFill>
                  <a:schemeClr val="tx1">
                    <a:lumMod val="75000"/>
                    <a:lumOff val="25000"/>
                  </a:schemeClr>
                </a:solidFill>
                <a:latin typeface="+mn-lt"/>
              </a:rPr>
              <a:t>as</a:t>
            </a:r>
            <a:r>
              <a:rPr lang="de-DE" sz="1400" noProof="0" dirty="0" smtClean="0">
                <a:solidFill>
                  <a:schemeClr val="tx1">
                    <a:lumMod val="75000"/>
                    <a:lumOff val="25000"/>
                  </a:schemeClr>
                </a:solidFill>
                <a:latin typeface="+mn-lt"/>
              </a:rPr>
              <a:t> </a:t>
            </a:r>
          </a:p>
          <a:p>
            <a:pPr marL="0" lvl="1" defTabSz="914400">
              <a:spcBef>
                <a:spcPts val="200"/>
              </a:spcBef>
              <a:buClr>
                <a:schemeClr val="accent1"/>
              </a:buClr>
              <a:buSzPct val="80000"/>
              <a:buNone/>
              <a:defRPr/>
            </a:pPr>
            <a:r>
              <a:rPr lang="de-DE" sz="1400" noProof="0" dirty="0" smtClean="0">
                <a:solidFill>
                  <a:schemeClr val="tx1">
                    <a:lumMod val="75000"/>
                    <a:lumOff val="25000"/>
                  </a:schemeClr>
                </a:solidFill>
                <a:latin typeface="+mn-lt"/>
              </a:rPr>
              <a:t>SAP</a:t>
            </a:r>
            <a:r>
              <a:rPr lang="de-DE" sz="1400" dirty="0" smtClean="0">
                <a:solidFill>
                  <a:schemeClr val="tx1">
                    <a:lumMod val="75000"/>
                    <a:lumOff val="25000"/>
                  </a:schemeClr>
                </a:solidFill>
              </a:rPr>
              <a:t> PartnerEdge </a:t>
            </a:r>
            <a:r>
              <a:rPr lang="de-DE" sz="1400" noProof="0" dirty="0" smtClean="0">
                <a:solidFill>
                  <a:schemeClr val="tx1">
                    <a:lumMod val="75000"/>
                    <a:lumOff val="25000"/>
                  </a:schemeClr>
                </a:solidFill>
                <a:latin typeface="+mn-lt"/>
              </a:rPr>
              <a:t>Portal durch den</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noProof="0" dirty="0" smtClean="0">
                <a:solidFill>
                  <a:schemeClr val="tx1">
                    <a:lumMod val="75000"/>
                    <a:lumOff val="25000"/>
                  </a:schemeClr>
                </a:solidFill>
                <a:latin typeface="+mn-lt"/>
              </a:rPr>
              <a:t>verantwortlichen</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kumimoji="0" lang="de-DE" sz="1400" b="0" i="0" u="none" strike="noStrike" kern="1200" cap="none" spc="0" normalizeH="0" baseline="0" dirty="0" smtClean="0">
                <a:ln>
                  <a:noFill/>
                </a:ln>
                <a:solidFill>
                  <a:schemeClr val="tx1">
                    <a:lumMod val="75000"/>
                    <a:lumOff val="25000"/>
                  </a:schemeClr>
                </a:solidFill>
                <a:effectLst/>
                <a:uLnTx/>
                <a:uFillTx/>
                <a:latin typeface="+mn-lt"/>
              </a:rPr>
              <a:t>PSA</a:t>
            </a:r>
            <a:endParaRPr kumimoji="0" lang="de-DE" sz="1400" b="0" i="0" u="none" strike="noStrike" kern="1200" cap="none" spc="0" normalizeH="0" baseline="0" noProof="0" dirty="0" smtClean="0">
              <a:ln>
                <a:noFill/>
              </a:ln>
              <a:solidFill>
                <a:schemeClr val="tx1">
                  <a:lumMod val="75000"/>
                  <a:lumOff val="25000"/>
                </a:schemeClr>
              </a:solidFill>
              <a:effectLst/>
              <a:uLnTx/>
              <a:uFillTx/>
              <a:latin typeface="+mn-lt"/>
            </a:endParaRPr>
          </a:p>
        </p:txBody>
      </p:sp>
      <p:sp>
        <p:nvSpPr>
          <p:cNvPr id="32" name="Text Placeholder 6"/>
          <p:cNvSpPr txBox="1">
            <a:spLocks/>
          </p:cNvSpPr>
          <p:nvPr/>
        </p:nvSpPr>
        <p:spPr>
          <a:xfrm>
            <a:off x="3000376" y="2317200"/>
            <a:ext cx="1454906" cy="3140625"/>
          </a:xfrm>
          <a:prstGeom prst="rect">
            <a:avLst/>
          </a:prstGeom>
        </p:spPr>
        <p:txBody>
          <a:bodyPr lIns="0" tIns="46800" rIns="0" bIns="46800"/>
          <a:lstStyle/>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smtClean="0">
                <a:solidFill>
                  <a:schemeClr val="tx1">
                    <a:lumMod val="75000"/>
                    <a:lumOff val="25000"/>
                  </a:schemeClr>
                </a:solidFill>
                <a:latin typeface="+mn-lt"/>
              </a:rPr>
              <a:t>Gemeinsames</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kumimoji="0" lang="de-DE" sz="1400" b="0" i="0" u="none" strike="noStrike" kern="1200" cap="none" spc="0" normalizeH="0" baseline="0" noProof="0" dirty="0" smtClean="0">
                <a:ln>
                  <a:noFill/>
                </a:ln>
                <a:solidFill>
                  <a:schemeClr val="tx1">
                    <a:lumMod val="75000"/>
                    <a:lumOff val="25000"/>
                  </a:schemeClr>
                </a:solidFill>
                <a:effectLst/>
                <a:uLnTx/>
                <a:uFillTx/>
                <a:latin typeface="+mn-lt"/>
              </a:rPr>
              <a:t>Kick-Off-</a:t>
            </a:r>
            <a:r>
              <a:rPr lang="de-DE" sz="1400" dirty="0" smtClean="0">
                <a:solidFill>
                  <a:schemeClr val="tx1">
                    <a:lumMod val="75000"/>
                    <a:lumOff val="25000"/>
                  </a:schemeClr>
                </a:solidFill>
                <a:latin typeface="+mn-lt"/>
              </a:rPr>
              <a:t>Meeting</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endParaRPr kumimoji="0" lang="de-DE" sz="1400" b="0" i="0" u="none" strike="noStrike" kern="1200" cap="none" spc="0" normalizeH="0" baseline="0" noProof="0" dirty="0" smtClean="0">
              <a:ln>
                <a:noFill/>
              </a:ln>
              <a:solidFill>
                <a:schemeClr val="tx1">
                  <a:lumMod val="75000"/>
                  <a:lumOff val="25000"/>
                </a:schemeClr>
              </a:solidFill>
              <a:effectLst/>
              <a:uLnTx/>
              <a:uFillTx/>
              <a:latin typeface="+mn-lt"/>
            </a:endParaRP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dirty="0" smtClean="0">
                <a:solidFill>
                  <a:schemeClr val="tx1">
                    <a:lumMod val="75000"/>
                    <a:lumOff val="25000"/>
                  </a:schemeClr>
                </a:solidFill>
                <a:latin typeface="+mn-lt"/>
              </a:rPr>
              <a:t>Einführung SAP Business One im eigenen Haus</a:t>
            </a:r>
            <a:endParaRPr kumimoji="0" lang="de-DE" sz="1400" b="0" i="0" u="none" strike="noStrike" kern="1200" cap="none" spc="0" normalizeH="0" baseline="0" noProof="0" dirty="0" smtClean="0">
              <a:ln>
                <a:noFill/>
              </a:ln>
              <a:solidFill>
                <a:schemeClr val="tx1">
                  <a:lumMod val="75000"/>
                  <a:lumOff val="25000"/>
                </a:schemeClr>
              </a:solidFill>
              <a:effectLst/>
              <a:uLnTx/>
              <a:uFillTx/>
              <a:latin typeface="+mn-lt"/>
            </a:endParaRPr>
          </a:p>
        </p:txBody>
      </p:sp>
      <p:sp>
        <p:nvSpPr>
          <p:cNvPr id="33" name="Text Placeholder 6"/>
          <p:cNvSpPr txBox="1">
            <a:spLocks/>
          </p:cNvSpPr>
          <p:nvPr/>
        </p:nvSpPr>
        <p:spPr>
          <a:xfrm>
            <a:off x="1359254" y="2317200"/>
            <a:ext cx="1651478" cy="3140625"/>
          </a:xfrm>
          <a:prstGeom prst="rect">
            <a:avLst/>
          </a:prstGeom>
        </p:spPr>
        <p:txBody>
          <a:bodyPr lIns="0" rIns="0"/>
          <a:lstStyle/>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noProof="0" dirty="0" smtClean="0">
                <a:solidFill>
                  <a:schemeClr val="tx1">
                    <a:lumMod val="75000"/>
                    <a:lumOff val="25000"/>
                  </a:schemeClr>
                </a:solidFill>
                <a:latin typeface="+mn-lt"/>
              </a:rPr>
              <a:t>  Unterzeichnung</a:t>
            </a:r>
            <a:r>
              <a:rPr lang="de-DE" sz="1400" dirty="0" smtClean="0">
                <a:solidFill>
                  <a:schemeClr val="tx1">
                    <a:lumMod val="75000"/>
                    <a:lumOff val="25000"/>
                  </a:schemeClr>
                </a:solidFill>
                <a:latin typeface="+mn-lt"/>
              </a:rPr>
              <a:t> </a:t>
            </a:r>
            <a:endParaRPr lang="de-DE" sz="1400" noProof="0" dirty="0" smtClean="0">
              <a:solidFill>
                <a:schemeClr val="tx1">
                  <a:lumMod val="75000"/>
                  <a:lumOff val="25000"/>
                </a:schemeClr>
              </a:solidFill>
              <a:latin typeface="+mn-lt"/>
            </a:endParaRP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lang="de-DE" sz="1400" noProof="0" dirty="0" smtClean="0">
                <a:solidFill>
                  <a:schemeClr val="tx1">
                    <a:lumMod val="75000"/>
                    <a:lumOff val="25000"/>
                  </a:schemeClr>
                </a:solidFill>
                <a:latin typeface="+mn-lt"/>
              </a:rPr>
              <a:t>  SAP PartnerEdge</a:t>
            </a:r>
          </a:p>
          <a:p>
            <a:pPr marL="0" marR="0" lvl="1" indent="0" algn="l" defTabSz="914400" rtl="0" eaLnBrk="1" fontAlgn="auto" latinLnBrk="0" hangingPunct="1">
              <a:lnSpc>
                <a:spcPct val="100000"/>
              </a:lnSpc>
              <a:spcBef>
                <a:spcPts val="200"/>
              </a:spcBef>
              <a:spcAft>
                <a:spcPts val="0"/>
              </a:spcAft>
              <a:buClr>
                <a:schemeClr val="accent1"/>
              </a:buClr>
              <a:buSzPct val="80000"/>
              <a:buFont typeface="Wingdings" pitchFamily="2" charset="2"/>
              <a:buNone/>
              <a:tabLst/>
              <a:defRPr/>
            </a:pPr>
            <a:r>
              <a:rPr kumimoji="0" lang="de-DE" sz="1400" b="0" i="0" u="none" strike="noStrike" kern="1200" cap="none" spc="0" normalizeH="0" baseline="0" dirty="0" smtClean="0">
                <a:ln>
                  <a:noFill/>
                </a:ln>
                <a:solidFill>
                  <a:schemeClr val="tx1">
                    <a:lumMod val="75000"/>
                    <a:lumOff val="25000"/>
                  </a:schemeClr>
                </a:solidFill>
                <a:effectLst/>
                <a:uLnTx/>
                <a:uFillTx/>
                <a:latin typeface="+mn-lt"/>
              </a:rPr>
              <a:t>  Partnervertrag</a:t>
            </a:r>
            <a:endParaRPr kumimoji="0" lang="de-DE" sz="1400" b="0" i="0" u="none" strike="noStrike" kern="1200" cap="none" spc="0" normalizeH="0" baseline="0" noProof="0" dirty="0" smtClean="0">
              <a:ln>
                <a:noFill/>
              </a:ln>
              <a:solidFill>
                <a:schemeClr val="tx1">
                  <a:lumMod val="75000"/>
                  <a:lumOff val="25000"/>
                </a:schemeClr>
              </a:solidFill>
              <a:effectLst/>
              <a:uLnTx/>
              <a:uFillTx/>
              <a:latin typeface="+mn-lt"/>
            </a:endParaRPr>
          </a:p>
        </p:txBody>
      </p:sp>
      <p:pic>
        <p:nvPicPr>
          <p:cNvPr id="35" name="Picture 2" descr="C:\Users\d030215\AppData\Local\Temp\Rar$DR36.928\RGB\SAP_PartnerEdge_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04167" y="448847"/>
            <a:ext cx="2296933" cy="2494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4222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de-DE" b="0" dirty="0"/>
              <a:t>Das Portfolio von </a:t>
            </a:r>
            <a:r>
              <a:rPr lang="de-DE" b="0" dirty="0" smtClean="0"/>
              <a:t>SAP</a:t>
            </a:r>
            <a:br>
              <a:rPr lang="de-DE" b="0" dirty="0" smtClean="0"/>
            </a:br>
            <a:r>
              <a:rPr lang="de-DE" sz="1800" b="0" dirty="0" err="1" smtClean="0"/>
              <a:t>SAP</a:t>
            </a:r>
            <a:r>
              <a:rPr lang="de-DE" sz="1800" b="0" dirty="0" smtClean="0"/>
              <a:t> </a:t>
            </a:r>
            <a:r>
              <a:rPr lang="de-DE" sz="1800" b="0" dirty="0"/>
              <a:t>Business One ist die </a:t>
            </a:r>
            <a:r>
              <a:rPr lang="de-DE" sz="1800" b="0" dirty="0" smtClean="0"/>
              <a:t>Lösung </a:t>
            </a:r>
            <a:r>
              <a:rPr lang="de-DE" sz="1800" b="0" dirty="0"/>
              <a:t>speziell für kleinere Unternehmen </a:t>
            </a:r>
          </a:p>
        </p:txBody>
      </p:sp>
      <p:pic>
        <p:nvPicPr>
          <p:cNvPr id="25" name="tab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4475" y="1742105"/>
            <a:ext cx="5686425" cy="3861531"/>
          </a:xfrm>
          <a:prstGeom prst="rect">
            <a:avLst/>
          </a:prstGeom>
        </p:spPr>
      </p:pic>
      <p:sp>
        <p:nvSpPr>
          <p:cNvPr id="26" name="Oval 25"/>
          <p:cNvSpPr/>
          <p:nvPr/>
        </p:nvSpPr>
        <p:spPr bwMode="gray">
          <a:xfrm>
            <a:off x="2085975" y="3519377"/>
            <a:ext cx="4676775" cy="2049755"/>
          </a:xfrm>
          <a:prstGeom prst="ellipse">
            <a:avLst/>
          </a:prstGeom>
          <a:solidFill>
            <a:schemeClr val="bg1">
              <a:alpha val="95000"/>
            </a:schemeClr>
          </a:solidFill>
          <a:ln w="3175" cap="flat" cmpd="sng" algn="ctr">
            <a:solidFill>
              <a:schemeClr val="bg1">
                <a:lumMod val="65000"/>
              </a:schemeClr>
            </a:solidFill>
            <a:prstDash val="solid"/>
            <a:miter lim="800000"/>
            <a:headEnd type="none" w="med" len="med"/>
            <a:tailEnd type="none" w="med" len="med"/>
          </a:ln>
        </p:spPr>
        <p:txBody>
          <a:bodyPr lIns="89970" tIns="71975" rIns="89970" bIns="71975"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27" name="Rectangle 26"/>
          <p:cNvSpPr/>
          <p:nvPr/>
        </p:nvSpPr>
        <p:spPr>
          <a:xfrm>
            <a:off x="7203574" y="2435896"/>
            <a:ext cx="1700682" cy="646298"/>
          </a:xfrm>
          <a:prstGeom prst="rect">
            <a:avLst/>
          </a:prstGeom>
        </p:spPr>
        <p:txBody>
          <a:bodyPr wrap="square" lIns="91410" tIns="45704" rIns="91410" bIns="45704">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tx1">
                    <a:lumMod val="75000"/>
                    <a:lumOff val="25000"/>
                  </a:schemeClr>
                </a:solidFill>
              </a:rPr>
              <a:t>mittlere</a:t>
            </a:r>
            <a:r>
              <a:rPr lang="en-US" dirty="0">
                <a:solidFill>
                  <a:schemeClr val="tx1">
                    <a:lumMod val="75000"/>
                    <a:lumOff val="25000"/>
                  </a:schemeClr>
                </a:solidFill>
              </a:rPr>
              <a:t> </a:t>
            </a:r>
            <a:r>
              <a:rPr lang="en-US" dirty="0" err="1">
                <a:solidFill>
                  <a:schemeClr val="tx1">
                    <a:lumMod val="75000"/>
                    <a:lumOff val="25000"/>
                  </a:schemeClr>
                </a:solidFill>
              </a:rPr>
              <a:t>Unternehmen</a:t>
            </a:r>
            <a:endParaRPr lang="en-US" dirty="0">
              <a:solidFill>
                <a:schemeClr val="tx1">
                  <a:lumMod val="75000"/>
                  <a:lumOff val="25000"/>
                </a:schemeClr>
              </a:solidFill>
            </a:endParaRPr>
          </a:p>
        </p:txBody>
      </p:sp>
      <p:sp>
        <p:nvSpPr>
          <p:cNvPr id="28" name="Rectangle 27"/>
          <p:cNvSpPr/>
          <p:nvPr/>
        </p:nvSpPr>
        <p:spPr>
          <a:xfrm>
            <a:off x="7203572" y="4304323"/>
            <a:ext cx="1700683" cy="646298"/>
          </a:xfrm>
          <a:prstGeom prst="rect">
            <a:avLst/>
          </a:prstGeom>
        </p:spPr>
        <p:txBody>
          <a:bodyPr wrap="square" lIns="91410" tIns="45704" rIns="91410" bIns="45704">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tx1">
                    <a:lumMod val="75000"/>
                    <a:lumOff val="25000"/>
                  </a:schemeClr>
                </a:solidFill>
              </a:rPr>
              <a:t>kleinere</a:t>
            </a:r>
            <a:r>
              <a:rPr lang="en-US" dirty="0">
                <a:solidFill>
                  <a:schemeClr val="tx1">
                    <a:lumMod val="75000"/>
                    <a:lumOff val="25000"/>
                  </a:schemeClr>
                </a:solidFill>
              </a:rPr>
              <a:t> </a:t>
            </a:r>
            <a:r>
              <a:rPr lang="en-US" dirty="0" err="1">
                <a:solidFill>
                  <a:schemeClr val="tx1">
                    <a:lumMod val="75000"/>
                    <a:lumOff val="25000"/>
                  </a:schemeClr>
                </a:solidFill>
              </a:rPr>
              <a:t>Unternehmen</a:t>
            </a:r>
            <a:endParaRPr lang="en-US" dirty="0">
              <a:solidFill>
                <a:schemeClr val="tx1">
                  <a:lumMod val="75000"/>
                  <a:lumOff val="25000"/>
                </a:schemeClr>
              </a:solidFill>
            </a:endParaRPr>
          </a:p>
        </p:txBody>
      </p:sp>
      <p:sp>
        <p:nvSpPr>
          <p:cNvPr id="29" name="Rectangle 28"/>
          <p:cNvSpPr/>
          <p:nvPr/>
        </p:nvSpPr>
        <p:spPr>
          <a:xfrm>
            <a:off x="2320952" y="4430801"/>
            <a:ext cx="4222570" cy="807881"/>
          </a:xfrm>
          <a:prstGeom prst="rect">
            <a:avLst/>
          </a:prstGeom>
        </p:spPr>
        <p:txBody>
          <a:bodyPr wrap="none" lIns="91410" tIns="45704" rIns="91410" bIns="45704">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err="1"/>
              <a:t>Kostengünstiges</a:t>
            </a:r>
            <a:r>
              <a:rPr lang="en-US" sz="1600" dirty="0"/>
              <a:t> </a:t>
            </a:r>
            <a:r>
              <a:rPr lang="en-US" sz="1600" dirty="0" err="1"/>
              <a:t>Einstiegs</a:t>
            </a:r>
            <a:r>
              <a:rPr lang="en-US" sz="1600" dirty="0"/>
              <a:t>-ERP:</a:t>
            </a:r>
            <a:endParaRPr lang="en-US" sz="1600" dirty="0" smtClean="0"/>
          </a:p>
          <a:p>
            <a:pPr algn="ctr">
              <a:spcBef>
                <a:spcPts val="300"/>
              </a:spcBef>
            </a:pPr>
            <a:r>
              <a:rPr lang="de-DE" sz="1400" dirty="0"/>
              <a:t>Ideal für kleinere, wachstumsstarke Unternehmen; </a:t>
            </a:r>
            <a:br>
              <a:rPr lang="de-DE" sz="1400" dirty="0"/>
            </a:br>
            <a:r>
              <a:rPr lang="de-DE" sz="1400" dirty="0"/>
              <a:t>verfügbar On-Premise, </a:t>
            </a:r>
            <a:r>
              <a:rPr lang="de-DE" sz="1400" dirty="0" err="1"/>
              <a:t>gehostet</a:t>
            </a:r>
            <a:r>
              <a:rPr lang="de-DE" sz="1400" dirty="0"/>
              <a:t> oder On-Demand</a:t>
            </a:r>
            <a:endParaRPr lang="en-US" sz="1400" dirty="0" smtClean="0"/>
          </a:p>
        </p:txBody>
      </p:sp>
      <p:sp>
        <p:nvSpPr>
          <p:cNvPr id="30" name="Oval 29"/>
          <p:cNvSpPr/>
          <p:nvPr/>
        </p:nvSpPr>
        <p:spPr bwMode="gray">
          <a:xfrm>
            <a:off x="1616149" y="1713807"/>
            <a:ext cx="2886829" cy="2135180"/>
          </a:xfrm>
          <a:prstGeom prst="ellipse">
            <a:avLst/>
          </a:prstGeom>
          <a:solidFill>
            <a:schemeClr val="bg1">
              <a:alpha val="64000"/>
            </a:schemeClr>
          </a:solidFill>
          <a:ln w="3175" cap="flat" cmpd="sng" algn="ctr">
            <a:solidFill>
              <a:schemeClr val="bg1">
                <a:lumMod val="65000"/>
              </a:schemeClr>
            </a:solidFill>
            <a:prstDash val="solid"/>
            <a:miter lim="800000"/>
            <a:headEnd type="none" w="med" len="med"/>
            <a:tailEnd type="none" w="med" len="med"/>
          </a:ln>
        </p:spPr>
        <p:txBody>
          <a:bodyPr lIns="89970" tIns="71975" rIns="89970" bIns="71975"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091"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31" name="Rectangle 30"/>
          <p:cNvSpPr/>
          <p:nvPr/>
        </p:nvSpPr>
        <p:spPr>
          <a:xfrm>
            <a:off x="1602980" y="2428493"/>
            <a:ext cx="2814934" cy="1238768"/>
          </a:xfrm>
          <a:prstGeom prst="rect">
            <a:avLst/>
          </a:prstGeom>
        </p:spPr>
        <p:txBody>
          <a:bodyPr wrap="square" lIns="91410" tIns="45704" rIns="91410" bIns="45704">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Am </a:t>
            </a:r>
            <a:r>
              <a:rPr lang="en-US" sz="1600" dirty="0" err="1"/>
              <a:t>besten</a:t>
            </a:r>
            <a:r>
              <a:rPr lang="en-US" sz="1600" dirty="0"/>
              <a:t> </a:t>
            </a:r>
            <a:r>
              <a:rPr lang="en-US" sz="1600" dirty="0" err="1"/>
              <a:t>skalierbar</a:t>
            </a:r>
            <a:r>
              <a:rPr lang="en-US" sz="1600" dirty="0"/>
              <a:t>: </a:t>
            </a:r>
            <a:r>
              <a:rPr lang="en-US" sz="1600" dirty="0" smtClean="0"/>
              <a:t/>
            </a:r>
            <a:br>
              <a:rPr lang="en-US" sz="1600" dirty="0" smtClean="0"/>
            </a:br>
            <a:r>
              <a:rPr lang="de-DE" sz="1400" dirty="0" smtClean="0"/>
              <a:t>Ideal für Unternehmen mit hohen branchenspezifischen Anforderungen; Hosting-Option verfügbar</a:t>
            </a:r>
            <a:endParaRPr lang="en-US" sz="1400" dirty="0" smtClean="0"/>
          </a:p>
        </p:txBody>
      </p:sp>
      <p:pic>
        <p:nvPicPr>
          <p:cNvPr id="32" name="Picture 4" descr="Picture 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2708" r="3508" b="39075"/>
          <a:stretch/>
        </p:blipFill>
        <p:spPr bwMode="auto">
          <a:xfrm>
            <a:off x="2169398" y="2053460"/>
            <a:ext cx="1919512" cy="395074"/>
          </a:xfrm>
          <a:prstGeom prst="rect">
            <a:avLst/>
          </a:prstGeom>
          <a:noFill/>
          <a:ln w="9525">
            <a:noFill/>
            <a:miter lim="800000"/>
            <a:headEnd/>
            <a:tailEnd/>
          </a:ln>
        </p:spPr>
      </p:pic>
      <p:sp>
        <p:nvSpPr>
          <p:cNvPr id="33" name="Rectangle 32"/>
          <p:cNvSpPr/>
          <p:nvPr/>
        </p:nvSpPr>
        <p:spPr>
          <a:xfrm>
            <a:off x="2445790" y="5615717"/>
            <a:ext cx="1415712" cy="369300"/>
          </a:xfrm>
          <a:prstGeom prst="rect">
            <a:avLst/>
          </a:prstGeom>
        </p:spPr>
        <p:txBody>
          <a:bodyPr wrap="none" lIns="91410" tIns="45704" rIns="91410" bIns="45704">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tx1">
                    <a:lumMod val="75000"/>
                    <a:lumOff val="25000"/>
                  </a:schemeClr>
                </a:solidFill>
              </a:rPr>
              <a:t>On-Premise</a:t>
            </a:r>
            <a:endParaRPr lang="en-US" dirty="0">
              <a:solidFill>
                <a:schemeClr val="tx1">
                  <a:lumMod val="75000"/>
                  <a:lumOff val="25000"/>
                </a:schemeClr>
              </a:solidFill>
            </a:endParaRPr>
          </a:p>
        </p:txBody>
      </p:sp>
      <p:sp>
        <p:nvSpPr>
          <p:cNvPr id="34" name="Rectangle 33"/>
          <p:cNvSpPr/>
          <p:nvPr/>
        </p:nvSpPr>
        <p:spPr>
          <a:xfrm>
            <a:off x="5465757" y="5615717"/>
            <a:ext cx="787334" cy="369300"/>
          </a:xfrm>
          <a:prstGeom prst="rect">
            <a:avLst/>
          </a:prstGeom>
        </p:spPr>
        <p:txBody>
          <a:bodyPr wrap="none" lIns="91410" tIns="45704" rIns="91410" bIns="45704">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tx1">
                    <a:lumMod val="75000"/>
                    <a:lumOff val="25000"/>
                  </a:schemeClr>
                </a:solidFill>
              </a:rPr>
              <a:t>Cloud</a:t>
            </a:r>
            <a:endParaRPr lang="en-US" dirty="0">
              <a:solidFill>
                <a:schemeClr val="tx1">
                  <a:lumMod val="75000"/>
                  <a:lumOff val="25000"/>
                </a:schemeClr>
              </a:solidFill>
            </a:endParaRPr>
          </a:p>
        </p:txBody>
      </p:sp>
      <p:sp>
        <p:nvSpPr>
          <p:cNvPr id="35" name="Oval 34"/>
          <p:cNvSpPr/>
          <p:nvPr/>
        </p:nvSpPr>
        <p:spPr bwMode="gray">
          <a:xfrm>
            <a:off x="4334177" y="1713807"/>
            <a:ext cx="2769079" cy="2135180"/>
          </a:xfrm>
          <a:prstGeom prst="ellipse">
            <a:avLst/>
          </a:prstGeom>
          <a:solidFill>
            <a:schemeClr val="bg1">
              <a:alpha val="64000"/>
            </a:schemeClr>
          </a:solidFill>
          <a:ln w="3175" cap="flat" cmpd="sng" algn="ctr">
            <a:solidFill>
              <a:schemeClr val="bg1">
                <a:lumMod val="65000"/>
              </a:schemeClr>
            </a:solidFill>
            <a:prstDash val="solid"/>
            <a:miter lim="800000"/>
            <a:headEnd type="none" w="med" len="med"/>
            <a:tailEnd type="none" w="med" len="med"/>
          </a:ln>
        </p:spPr>
        <p:txBody>
          <a:bodyPr lIns="89970" tIns="71975" rIns="89970" bIns="71975"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091"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pic>
        <p:nvPicPr>
          <p:cNvPr id="36" name="Picture 8" descr="Picture 8"/>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l="3499" t="21814" r="4237" b="16060"/>
          <a:stretch>
            <a:fillRect/>
          </a:stretch>
        </p:blipFill>
        <p:spPr bwMode="auto">
          <a:xfrm>
            <a:off x="4815293" y="2036208"/>
            <a:ext cx="1843120" cy="376376"/>
          </a:xfrm>
          <a:prstGeom prst="rect">
            <a:avLst/>
          </a:prstGeom>
          <a:noFill/>
          <a:ln w="9525">
            <a:noFill/>
            <a:miter lim="800000"/>
            <a:headEnd/>
            <a:tailEnd/>
          </a:ln>
        </p:spPr>
      </p:pic>
      <p:sp>
        <p:nvSpPr>
          <p:cNvPr id="48" name="Rectangle 47"/>
          <p:cNvSpPr/>
          <p:nvPr/>
        </p:nvSpPr>
        <p:spPr>
          <a:xfrm>
            <a:off x="3897515" y="2424897"/>
            <a:ext cx="3726021" cy="1184907"/>
          </a:xfrm>
          <a:prstGeom prst="rect">
            <a:avLst/>
          </a:prstGeom>
        </p:spPr>
        <p:txBody>
          <a:bodyPr wrap="square" lIns="0" tIns="45704" rIns="0" bIns="45704">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err="1" smtClean="0"/>
              <a:t>Einfach</a:t>
            </a:r>
            <a:r>
              <a:rPr lang="en-US" sz="1600" dirty="0" smtClean="0"/>
              <a:t> </a:t>
            </a:r>
            <a:r>
              <a:rPr lang="en-US" sz="1600" dirty="0" err="1" smtClean="0"/>
              <a:t>zu</a:t>
            </a:r>
            <a:r>
              <a:rPr lang="en-US" sz="1600" dirty="0" smtClean="0"/>
              <a:t> </a:t>
            </a:r>
            <a:r>
              <a:rPr lang="en-US" sz="1600" dirty="0" err="1" smtClean="0"/>
              <a:t>konsumieren</a:t>
            </a:r>
            <a:r>
              <a:rPr lang="en-US" sz="1600" dirty="0" smtClean="0"/>
              <a:t>:</a:t>
            </a:r>
            <a:br>
              <a:rPr lang="en-US" sz="1600" dirty="0" smtClean="0"/>
            </a:br>
            <a:r>
              <a:rPr lang="de-DE" sz="1400" dirty="0"/>
              <a:t>Ideal für Unternehmen,</a:t>
            </a:r>
            <a:br>
              <a:rPr lang="de-DE" sz="1400" dirty="0"/>
            </a:br>
            <a:r>
              <a:rPr lang="de-DE" sz="1400" dirty="0"/>
              <a:t>die „keine IT“ bevorzugen;</a:t>
            </a:r>
            <a:br>
              <a:rPr lang="de-DE" sz="1400" dirty="0"/>
            </a:br>
            <a:r>
              <a:rPr lang="de-DE" sz="1400" dirty="0" smtClean="0"/>
              <a:t>ausschließlich On-Demand</a:t>
            </a:r>
            <a:endParaRPr lang="de-DE" sz="1400" dirty="0"/>
          </a:p>
          <a:p>
            <a:pPr algn="ctr"/>
            <a:endParaRPr lang="en-US" sz="1300" dirty="0" smtClean="0"/>
          </a:p>
        </p:txBody>
      </p:sp>
      <p:pic>
        <p:nvPicPr>
          <p:cNvPr id="49" name="Picture 2" descr="C:\Users\D030215\AppData\Local\Temp\Rar$DRa0.965\RGB\SAP_BOne_R_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33749" y="3968918"/>
            <a:ext cx="2198102" cy="491981"/>
          </a:xfrm>
          <a:prstGeom prst="rect">
            <a:avLst/>
          </a:prstGeom>
          <a:noFill/>
        </p:spPr>
      </p:pic>
    </p:spTree>
    <p:extLst>
      <p:ext uri="{BB962C8B-B14F-4D97-AF65-F5344CB8AC3E}">
        <p14:creationId xmlns:p14="http://schemas.microsoft.com/office/powerpoint/2010/main" val="403431521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50218" y="324000"/>
            <a:ext cx="6569781" cy="756000"/>
          </a:xfrm>
        </p:spPr>
        <p:txBody>
          <a:bodyPr/>
          <a:lstStyle/>
          <a:p>
            <a:pPr lvl="0"/>
            <a:r>
              <a:rPr lang="de-DE" b="0" dirty="0" smtClean="0"/>
              <a:t>Positionierung</a:t>
            </a:r>
            <a:endParaRPr lang="de-DE" b="0" dirty="0"/>
          </a:p>
        </p:txBody>
      </p:sp>
      <p:graphicFrame>
        <p:nvGraphicFramePr>
          <p:cNvPr id="9" name="Table 8"/>
          <p:cNvGraphicFramePr>
            <a:graphicFrameLocks noGrp="1"/>
          </p:cNvGraphicFramePr>
          <p:nvPr>
            <p:extLst>
              <p:ext uri="{D42A27DB-BD31-4B8C-83A1-F6EECF244321}">
                <p14:modId xmlns:p14="http://schemas.microsoft.com/office/powerpoint/2010/main" val="2182998209"/>
              </p:ext>
            </p:extLst>
          </p:nvPr>
        </p:nvGraphicFramePr>
        <p:xfrm>
          <a:off x="143123" y="1499642"/>
          <a:ext cx="8706679" cy="432048"/>
        </p:xfrm>
        <a:graphic>
          <a:graphicData uri="http://schemas.openxmlformats.org/drawingml/2006/table">
            <a:tbl>
              <a:tblPr firstRow="1" bandRow="1">
                <a:effectLst/>
                <a:tableStyleId>{69CF1AB2-1976-4502-BF36-3FF5EA218861}</a:tableStyleId>
              </a:tblPr>
              <a:tblGrid>
                <a:gridCol w="8706679"/>
              </a:tblGrid>
              <a:tr h="432048">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de-DE" sz="1800" b="0" dirty="0" smtClean="0">
                          <a:solidFill>
                            <a:schemeClr val="accent1"/>
                          </a:solidFill>
                          <a:effectLst/>
                          <a:latin typeface="+mn-lt"/>
                        </a:rPr>
                        <a:t>Für kleinere und mittelständische Unternehmen* entwickelt, ist SAP Business One:</a:t>
                      </a:r>
                    </a:p>
                  </a:txBody>
                  <a:tcPr marL="180000" marR="72000" marT="36000" marB="36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7" name="Picture 2" descr="C:\Users\d030215\Desktop\B1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000" y="401033"/>
            <a:ext cx="1720016" cy="601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892092387"/>
              </p:ext>
            </p:extLst>
          </p:nvPr>
        </p:nvGraphicFramePr>
        <p:xfrm>
          <a:off x="395536" y="2028920"/>
          <a:ext cx="8352928" cy="4280400"/>
        </p:xfrm>
        <a:graphic>
          <a:graphicData uri="http://schemas.openxmlformats.org/drawingml/2006/table">
            <a:tbl>
              <a:tblPr firstRow="1" bandRow="1">
                <a:effectLst>
                  <a:outerShdw blurRad="50800" dist="38100" dir="18900000" algn="bl" rotWithShape="0">
                    <a:prstClr val="black">
                      <a:alpha val="40000"/>
                    </a:prstClr>
                  </a:outerShdw>
                </a:effectLst>
                <a:tableStyleId>{69CF1AB2-1976-4502-BF36-3FF5EA218861}</a:tableStyleId>
              </a:tblPr>
              <a:tblGrid>
                <a:gridCol w="8352928"/>
              </a:tblGrid>
              <a:tr h="712747">
                <a:tc>
                  <a:txBody>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None/>
                        <a:tabLst/>
                        <a:defRPr/>
                      </a:pPr>
                      <a:r>
                        <a:rPr lang="de-DE" sz="1400" b="1" noProof="0" dirty="0" smtClean="0">
                          <a:solidFill>
                            <a:schemeClr val="tx1"/>
                          </a:solidFill>
                        </a:rPr>
                        <a:t>Umfangreich</a:t>
                      </a:r>
                      <a:r>
                        <a:rPr lang="de-DE" sz="1400" b="1" dirty="0" smtClean="0">
                          <a:solidFill>
                            <a:schemeClr val="tx1"/>
                          </a:solidFill>
                        </a:rPr>
                        <a:t>: </a:t>
                      </a:r>
                      <a:r>
                        <a:rPr kumimoji="0" lang="de-DE" sz="1400" b="0" i="0" u="none" strike="noStrike" kern="1200" cap="none" spc="0" normalizeH="0" baseline="0" dirty="0" smtClean="0">
                          <a:ln>
                            <a:noFill/>
                          </a:ln>
                          <a:solidFill>
                            <a:schemeClr val="tx1"/>
                          </a:solidFill>
                          <a:effectLst/>
                          <a:uLnTx/>
                          <a:uFillTx/>
                          <a:latin typeface="+mn-lt"/>
                          <a:ea typeface="+mn-ea"/>
                          <a:cs typeface="+mn-cs"/>
                        </a:rPr>
                        <a:t>Alle betrieblichen Kernfunktionen (Finanzwesen, CRM, Geschäftsabläufe, Verkauf, Marketing, Service, Lagerverwaltung und mehr) sind sofort einsatzbereit. Sie bieten Transparenz und optimale Kontrollmöglichkeiten, um Ihre gesamten Geschäftsprozesse professionell zu steuern. </a:t>
                      </a: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txBody>
                  <a:tcPr marL="36000" marR="36000" marT="108000" marB="10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12747">
                <a:tc>
                  <a:txBody>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None/>
                        <a:tabLst/>
                        <a:defRPr/>
                      </a:pPr>
                      <a:r>
                        <a:rPr lang="de-DE" sz="1400" b="1" dirty="0" smtClean="0">
                          <a:solidFill>
                            <a:schemeClr val="tx1"/>
                          </a:solidFill>
                        </a:rPr>
                        <a:t>Integriert: </a:t>
                      </a:r>
                      <a:r>
                        <a:rPr lang="de-DE" sz="1400" dirty="0" smtClean="0">
                          <a:solidFill>
                            <a:schemeClr val="tx1"/>
                          </a:solidFill>
                        </a:rPr>
                        <a:t>Alle Geschäftsfunktionen sind in einem Paket verfügbar, wodurch das System einfach einzurichten, zu nutzen und zu optimieren ist. Eine Integration mit anderen Systemen erfolgt über standardisierte Integrationspakete oder offene Schnittstellen.</a:t>
                      </a:r>
                      <a:endParaRPr lang="de-DE" sz="1400" dirty="0">
                        <a:solidFill>
                          <a:schemeClr val="tx1"/>
                        </a:solidFill>
                      </a:endParaRPr>
                    </a:p>
                  </a:txBody>
                  <a:tcPr marL="36000" marR="36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2747">
                <a:tc>
                  <a:txBody>
                    <a:bodyPr/>
                    <a:lstStyle/>
                    <a:p>
                      <a:pPr marL="180975" marR="0" lvl="0" indent="-180975" algn="l" defTabSz="914400" rtl="0" eaLnBrk="1" fontAlgn="auto" latinLnBrk="0" hangingPunct="1">
                        <a:lnSpc>
                          <a:spcPct val="100000"/>
                        </a:lnSpc>
                        <a:spcBef>
                          <a:spcPts val="1000"/>
                        </a:spcBef>
                        <a:spcAft>
                          <a:spcPts val="0"/>
                        </a:spcAft>
                        <a:buClr>
                          <a:schemeClr val="accent1"/>
                        </a:buClr>
                        <a:buSzPct val="80000"/>
                        <a:buFontTx/>
                        <a:buNone/>
                        <a:tabLst/>
                        <a:defRPr/>
                      </a:pPr>
                      <a:r>
                        <a:rPr lang="de-DE" sz="1400" b="1" dirty="0" smtClean="0">
                          <a:solidFill>
                            <a:schemeClr val="tx1"/>
                          </a:solidFill>
                        </a:rPr>
                        <a:t>Erweiterbar: </a:t>
                      </a:r>
                      <a:r>
                        <a:rPr lang="de-DE" sz="1400" dirty="0" smtClean="0">
                          <a:solidFill>
                            <a:schemeClr val="tx1"/>
                          </a:solidFill>
                        </a:rPr>
                        <a:t>Die flexible Plattform mit 41 Lokalisierungen und 27 Sprachen</a:t>
                      </a:r>
                      <a:r>
                        <a:rPr lang="de-DE" sz="1400" baseline="0" dirty="0" smtClean="0">
                          <a:solidFill>
                            <a:schemeClr val="tx1"/>
                          </a:solidFill>
                        </a:rPr>
                        <a:t> </a:t>
                      </a:r>
                      <a:r>
                        <a:rPr lang="de-DE" sz="1400" dirty="0" smtClean="0">
                          <a:solidFill>
                            <a:schemeClr val="tx1"/>
                          </a:solidFill>
                        </a:rPr>
                        <a:t>ermöglicht </a:t>
                      </a:r>
                      <a:r>
                        <a:rPr lang="de-DE" sz="1400" baseline="0" dirty="0" smtClean="0">
                          <a:solidFill>
                            <a:schemeClr val="tx1"/>
                          </a:solidFill>
                        </a:rPr>
                        <a:t>Innovationen und </a:t>
                      </a:r>
                      <a:r>
                        <a:rPr lang="de-DE" sz="1400" dirty="0" smtClean="0">
                          <a:solidFill>
                            <a:schemeClr val="tx1"/>
                          </a:solidFill>
                        </a:rPr>
                        <a:t>Wachstum</a:t>
                      </a:r>
                      <a:r>
                        <a:rPr lang="de-DE" sz="1400" baseline="0" dirty="0" smtClean="0">
                          <a:solidFill>
                            <a:schemeClr val="tx1"/>
                          </a:solidFill>
                        </a:rPr>
                        <a:t>. </a:t>
                      </a:r>
                      <a:r>
                        <a:rPr lang="de-DE" sz="1400" dirty="0" smtClean="0">
                          <a:solidFill>
                            <a:schemeClr val="tx1"/>
                          </a:solidFill>
                        </a:rPr>
                        <a:t>Über 500 integrierte, branchenspezifische oder horizontale Lösungen werden von SAP-Partnern zur Verfügung gestellt.</a:t>
                      </a:r>
                      <a:endParaRPr kumimoji="0" lang="de-DE" sz="1400" b="0" i="0" u="none" strike="noStrike" kern="1200" cap="none" spc="0" normalizeH="0" baseline="0" noProof="0" dirty="0" smtClean="0">
                        <a:ln>
                          <a:noFill/>
                        </a:ln>
                        <a:solidFill>
                          <a:schemeClr val="tx1"/>
                        </a:solidFill>
                        <a:effectLst/>
                        <a:uLnTx/>
                        <a:uFillTx/>
                        <a:latin typeface="+mn-lt"/>
                        <a:ea typeface="+mn-ea"/>
                        <a:cs typeface="+mn-cs"/>
                      </a:endParaRPr>
                    </a:p>
                  </a:txBody>
                  <a:tcPr marL="36000" marR="36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35110">
                <a:tc>
                  <a:txBody>
                    <a:bodyPr/>
                    <a:lstStyle/>
                    <a:p>
                      <a:pPr marL="180975" marR="0" lvl="0" indent="-180975" algn="l" defTabSz="914400" rtl="0" eaLnBrk="1" fontAlgn="auto" latinLnBrk="0" hangingPunct="1">
                        <a:lnSpc>
                          <a:spcPct val="100000"/>
                        </a:lnSpc>
                        <a:spcBef>
                          <a:spcPts val="1000"/>
                        </a:spcBef>
                        <a:spcAft>
                          <a:spcPts val="0"/>
                        </a:spcAft>
                        <a:buClr>
                          <a:schemeClr val="accent1"/>
                        </a:buClr>
                        <a:buSzPct val="80000"/>
                        <a:buFontTx/>
                        <a:buNone/>
                        <a:tabLst/>
                        <a:defRPr/>
                      </a:pPr>
                      <a:r>
                        <a:rPr kumimoji="0" lang="de-DE" sz="1400" b="1" i="0" u="none" strike="noStrike" kern="1200" cap="none" spc="0" normalizeH="0" baseline="0" noProof="0" dirty="0" smtClean="0">
                          <a:ln>
                            <a:noFill/>
                          </a:ln>
                          <a:solidFill>
                            <a:schemeClr val="tx1"/>
                          </a:solidFill>
                          <a:effectLst/>
                          <a:uLnTx/>
                          <a:uFillTx/>
                          <a:latin typeface="+mn-lt"/>
                          <a:ea typeface="+mn-ea"/>
                          <a:cs typeface="+mn-cs"/>
                        </a:rPr>
                        <a:t>Innovativ: </a:t>
                      </a:r>
                      <a:r>
                        <a:rPr kumimoji="0" lang="de-DE" sz="1400" b="0" i="0" u="none" strike="noStrike" kern="1200" cap="none" spc="0" normalizeH="0" baseline="0" noProof="0" dirty="0" smtClean="0">
                          <a:ln>
                            <a:noFill/>
                          </a:ln>
                          <a:solidFill>
                            <a:schemeClr val="tx1"/>
                          </a:solidFill>
                          <a:effectLst/>
                          <a:uLnTx/>
                          <a:uFillTx/>
                          <a:latin typeface="+mn-lt"/>
                          <a:ea typeface="+mn-ea"/>
                          <a:cs typeface="+mn-cs"/>
                        </a:rPr>
                        <a:t>Apps für </a:t>
                      </a:r>
                      <a:r>
                        <a:rPr kumimoji="0" lang="de-DE" sz="1400" b="0" i="0" u="none" strike="noStrike" kern="1200" cap="none" spc="0" normalizeH="0" baseline="0" noProof="0" dirty="0" err="1" smtClean="0">
                          <a:ln>
                            <a:noFill/>
                          </a:ln>
                          <a:solidFill>
                            <a:schemeClr val="tx1"/>
                          </a:solidFill>
                          <a:effectLst/>
                          <a:uLnTx/>
                          <a:uFillTx/>
                          <a:latin typeface="+mn-lt"/>
                          <a:ea typeface="+mn-ea"/>
                          <a:cs typeface="+mn-cs"/>
                        </a:rPr>
                        <a:t>iOS</a:t>
                      </a:r>
                      <a:r>
                        <a:rPr kumimoji="0" lang="de-DE" sz="1400" b="0" i="0" u="none" strike="noStrike" kern="1200" cap="none" spc="0" normalizeH="0" baseline="0" noProof="0" dirty="0" smtClean="0">
                          <a:ln>
                            <a:noFill/>
                          </a:ln>
                          <a:solidFill>
                            <a:schemeClr val="tx1"/>
                          </a:solidFill>
                          <a:effectLst/>
                          <a:uLnTx/>
                          <a:uFillTx/>
                          <a:latin typeface="+mn-lt"/>
                          <a:ea typeface="+mn-ea"/>
                          <a:cs typeface="+mn-cs"/>
                        </a:rPr>
                        <a:t> und </a:t>
                      </a:r>
                      <a:r>
                        <a:rPr kumimoji="0" lang="de-DE" sz="1400" b="0" i="0" u="none" strike="noStrike" kern="1200" cap="none" spc="0" normalizeH="0" baseline="0" noProof="0" dirty="0" err="1" smtClean="0">
                          <a:ln>
                            <a:noFill/>
                          </a:ln>
                          <a:solidFill>
                            <a:schemeClr val="tx1"/>
                          </a:solidFill>
                          <a:effectLst/>
                          <a:uLnTx/>
                          <a:uFillTx/>
                          <a:latin typeface="+mn-lt"/>
                          <a:ea typeface="+mn-ea"/>
                          <a:cs typeface="+mn-cs"/>
                        </a:rPr>
                        <a:t>Android</a:t>
                      </a:r>
                      <a:r>
                        <a:rPr kumimoji="0" lang="de-DE" sz="1400" b="0" i="0" u="none" strike="noStrike" kern="1200" cap="none" spc="0" normalizeH="0" baseline="0" noProof="0" dirty="0" smtClean="0">
                          <a:ln>
                            <a:noFill/>
                          </a:ln>
                          <a:solidFill>
                            <a:schemeClr val="tx1"/>
                          </a:solidFill>
                          <a:effectLst/>
                          <a:uLnTx/>
                          <a:uFillTx/>
                          <a:latin typeface="+mn-lt"/>
                          <a:ea typeface="+mn-ea"/>
                          <a:cs typeface="+mn-cs"/>
                        </a:rPr>
                        <a:t> ermöglichen den mobilen Zugriff auf SAP Business One. Basierend auf der In-Memory-Datenbank SAP HANA sind Analysen und neuartige Szenarios in Echtzeit möglich.</a:t>
                      </a:r>
                    </a:p>
                  </a:txBody>
                  <a:tcPr marL="36000" marR="36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90385">
                <a:tc>
                  <a:txBody>
                    <a:bodyPr/>
                    <a:lstStyle/>
                    <a:p>
                      <a:pPr marL="182563" marR="0" indent="-182563" algn="l" defTabSz="914400" rtl="0" eaLnBrk="1" fontAlgn="base" latinLnBrk="0" hangingPunct="1">
                        <a:lnSpc>
                          <a:spcPct val="100000"/>
                        </a:lnSpc>
                        <a:spcBef>
                          <a:spcPct val="50000"/>
                        </a:spcBef>
                        <a:spcAft>
                          <a:spcPct val="0"/>
                        </a:spcAft>
                        <a:buClr>
                          <a:srgbClr val="F0AB00"/>
                        </a:buClr>
                        <a:buSzPct val="80000"/>
                        <a:buFontTx/>
                        <a:buNone/>
                        <a:tabLst/>
                        <a:defRPr/>
                      </a:pPr>
                      <a:r>
                        <a:rPr lang="de-DE" sz="1400" b="1" baseline="0" dirty="0" smtClean="0">
                          <a:solidFill>
                            <a:schemeClr val="tx1"/>
                          </a:solidFill>
                        </a:rPr>
                        <a:t>Kostengünstig</a:t>
                      </a:r>
                      <a:r>
                        <a:rPr lang="de-DE" sz="1400" b="1" dirty="0" smtClean="0">
                          <a:solidFill>
                            <a:schemeClr val="tx1"/>
                          </a:solidFill>
                        </a:rPr>
                        <a:t>: </a:t>
                      </a:r>
                      <a:r>
                        <a:rPr lang="de-DE" sz="1400" b="0" dirty="0" smtClean="0">
                          <a:solidFill>
                            <a:schemeClr val="tx1"/>
                          </a:solidFill>
                        </a:rPr>
                        <a:t>Beginnen Sie mit einer einfachen On-Premise-Implementierung mit wenigen Benutzern. Alternativ steht</a:t>
                      </a:r>
                      <a:r>
                        <a:rPr lang="de-DE" sz="1400" b="0" baseline="0" dirty="0" smtClean="0">
                          <a:solidFill>
                            <a:schemeClr val="tx1"/>
                          </a:solidFill>
                        </a:rPr>
                        <a:t> </a:t>
                      </a:r>
                      <a:r>
                        <a:rPr lang="de-DE" sz="1400" b="0" dirty="0" smtClean="0">
                          <a:solidFill>
                            <a:schemeClr val="tx1"/>
                          </a:solidFill>
                        </a:rPr>
                        <a:t>die </a:t>
                      </a:r>
                      <a:r>
                        <a:rPr lang="de-DE" sz="1400" b="0" baseline="0" dirty="0" smtClean="0">
                          <a:solidFill>
                            <a:schemeClr val="tx1"/>
                          </a:solidFill>
                        </a:rPr>
                        <a:t>Software </a:t>
                      </a:r>
                      <a:r>
                        <a:rPr lang="de-DE" sz="1400" b="0" dirty="0" smtClean="0">
                          <a:solidFill>
                            <a:schemeClr val="tx1"/>
                          </a:solidFill>
                        </a:rPr>
                        <a:t>als Starterpaket** inklusive</a:t>
                      </a:r>
                      <a:r>
                        <a:rPr lang="de-DE" sz="1400" b="0" baseline="0" dirty="0" smtClean="0">
                          <a:solidFill>
                            <a:schemeClr val="tx1"/>
                          </a:solidFill>
                        </a:rPr>
                        <a:t> Implementierung zur Verfügung, eine schnelle und kostengünstige Lösung für </a:t>
                      </a:r>
                      <a:r>
                        <a:rPr lang="de-DE" sz="1400" b="0" dirty="0" smtClean="0">
                          <a:solidFill>
                            <a:schemeClr val="tx1"/>
                          </a:solidFill>
                        </a:rPr>
                        <a:t>bis zu fünf</a:t>
                      </a:r>
                      <a:r>
                        <a:rPr lang="de-DE" sz="1400" b="0" baseline="0" dirty="0" smtClean="0">
                          <a:solidFill>
                            <a:schemeClr val="tx1"/>
                          </a:solidFill>
                        </a:rPr>
                        <a:t> Benutzer</a:t>
                      </a:r>
                      <a:r>
                        <a:rPr lang="de-DE" sz="1400" b="0" dirty="0" smtClean="0">
                          <a:solidFill>
                            <a:schemeClr val="tx1"/>
                          </a:solidFill>
                        </a:rPr>
                        <a:t>. Das Cloud-Angebot erfordert keine Investition, es müssen lediglich monatliche Nutzungsgebühren entrichtet werden.</a:t>
                      </a:r>
                      <a:endParaRPr lang="de-DE" sz="1400" dirty="0">
                        <a:solidFill>
                          <a:schemeClr val="tx1"/>
                        </a:solidFill>
                      </a:endParaRPr>
                    </a:p>
                  </a:txBody>
                  <a:tcPr marL="36000" marR="36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Text Box 35"/>
          <p:cNvSpPr txBox="1">
            <a:spLocks noChangeArrowheads="1"/>
          </p:cNvSpPr>
          <p:nvPr/>
        </p:nvSpPr>
        <p:spPr bwMode="auto">
          <a:xfrm>
            <a:off x="1979712" y="6294512"/>
            <a:ext cx="6787308" cy="2308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rIns="0">
            <a:spAutoFit/>
          </a:bodyPr>
          <a:lstStyle/>
          <a:p>
            <a:pPr algn="r"/>
            <a:r>
              <a:rPr lang="de-DE" sz="900" dirty="0" smtClean="0">
                <a:solidFill>
                  <a:srgbClr val="000000"/>
                </a:solidFill>
              </a:rPr>
              <a:t>* Inklusive </a:t>
            </a:r>
            <a:r>
              <a:rPr lang="de-DE" sz="900" dirty="0" smtClean="0"/>
              <a:t>Tochterunternehmen</a:t>
            </a:r>
            <a:r>
              <a:rPr lang="en-US" sz="900" dirty="0" smtClean="0"/>
              <a:t>,</a:t>
            </a:r>
            <a:r>
              <a:rPr lang="de-DE" sz="900" dirty="0" smtClean="0">
                <a:solidFill>
                  <a:srgbClr val="000000"/>
                </a:solidFill>
              </a:rPr>
              <a:t> </a:t>
            </a:r>
            <a:r>
              <a:rPr lang="de-DE" sz="900" dirty="0" smtClean="0"/>
              <a:t>Niederlassungen</a:t>
            </a:r>
            <a:r>
              <a:rPr lang="de-DE" sz="900" dirty="0" smtClean="0">
                <a:solidFill>
                  <a:srgbClr val="000000"/>
                </a:solidFill>
              </a:rPr>
              <a:t> oder </a:t>
            </a:r>
            <a:r>
              <a:rPr lang="de-DE" sz="900" dirty="0" smtClean="0"/>
              <a:t>Franchisenehmer</a:t>
            </a:r>
            <a:r>
              <a:rPr lang="de-DE" sz="900" b="1" dirty="0" smtClean="0"/>
              <a:t> </a:t>
            </a:r>
            <a:r>
              <a:rPr lang="de-DE" sz="900" dirty="0" smtClean="0">
                <a:solidFill>
                  <a:srgbClr val="000000"/>
                </a:solidFill>
              </a:rPr>
              <a:t>großer Unternehmen  ** Nicht in allen Ländern verfügbar</a:t>
            </a:r>
            <a:endParaRPr lang="de-DE" sz="900" dirty="0">
              <a:solidFill>
                <a:srgbClr val="000000"/>
              </a:solidFill>
            </a:endParaRPr>
          </a:p>
        </p:txBody>
      </p:sp>
    </p:spTree>
    <p:extLst>
      <p:ext uri="{BB962C8B-B14F-4D97-AF65-F5344CB8AC3E}">
        <p14:creationId xmlns:p14="http://schemas.microsoft.com/office/powerpoint/2010/main" val="3556606984"/>
      </p:ext>
    </p:extLst>
  </p:cSld>
  <p:clrMapOvr>
    <a:masterClrMapping/>
  </p:clrMapOvr>
  <p:transition spd="med"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a:xfrm>
            <a:off x="2218414" y="324000"/>
            <a:ext cx="6601586" cy="756000"/>
          </a:xfrm>
        </p:spPr>
        <p:txBody>
          <a:bodyPr/>
          <a:lstStyle/>
          <a:p>
            <a:pPr lvl="0"/>
            <a:r>
              <a:rPr lang="en-US" b="0" dirty="0" smtClean="0"/>
              <a:t>Das </a:t>
            </a:r>
            <a:r>
              <a:rPr lang="en-US" b="0" dirty="0" err="1" smtClean="0"/>
              <a:t>Produktangebot</a:t>
            </a:r>
            <a:r>
              <a:rPr lang="en-US" b="0" dirty="0" smtClean="0"/>
              <a:t> von SAP Business One</a:t>
            </a:r>
            <a:endParaRPr lang="en-US" b="0" dirty="0"/>
          </a:p>
        </p:txBody>
      </p:sp>
      <p:sp>
        <p:nvSpPr>
          <p:cNvPr id="50" name="Rectangle 49"/>
          <p:cNvSpPr/>
          <p:nvPr/>
        </p:nvSpPr>
        <p:spPr bwMode="gray">
          <a:xfrm>
            <a:off x="310380" y="1769328"/>
            <a:ext cx="2057681" cy="3143362"/>
          </a:xfrm>
          <a:prstGeom prst="rect">
            <a:avLst/>
          </a:prstGeom>
          <a:noFill/>
          <a:ln w="41275" algn="ctr">
            <a:solidFill>
              <a:schemeClr val="bg2">
                <a:alpha val="58000"/>
              </a:schemeClr>
            </a:solidFill>
            <a:prstDash val="solid"/>
            <a:miter lim="800000"/>
            <a:headEnd/>
            <a:tailEnd/>
          </a:ln>
        </p:spPr>
        <p:txBody>
          <a:bodyPr lIns="75573" tIns="60458" rIns="75573" bIns="60458" rtlCol="0" anchor="ctr"/>
          <a:lstStyle/>
          <a:p>
            <a:pPr algn="ctr" defTabSz="767564">
              <a:spcBef>
                <a:spcPct val="50000"/>
              </a:spcBef>
              <a:buClr>
                <a:srgbClr val="F0AB00"/>
              </a:buClr>
              <a:buSzPct val="80000"/>
            </a:pPr>
            <a:endParaRPr lang="en-US" sz="2700" kern="0" dirty="0">
              <a:latin typeface="BentonSans Regular"/>
              <a:ea typeface="Arial Unicode MS" pitchFamily="34" charset="-128"/>
              <a:cs typeface="BentonSans Regular"/>
            </a:endParaRPr>
          </a:p>
        </p:txBody>
      </p:sp>
      <p:sp>
        <p:nvSpPr>
          <p:cNvPr id="51" name="TextBox 50"/>
          <p:cNvSpPr txBox="1"/>
          <p:nvPr/>
        </p:nvSpPr>
        <p:spPr>
          <a:xfrm>
            <a:off x="361011" y="1895439"/>
            <a:ext cx="1940919" cy="400081"/>
          </a:xfrm>
          <a:prstGeom prst="rect">
            <a:avLst/>
          </a:prstGeom>
          <a:noFill/>
        </p:spPr>
        <p:txBody>
          <a:bodyPr wrap="square" lIns="0" tIns="45706" rIns="0" bIns="45706" rtlCol="0">
            <a:spAutoFit/>
          </a:bodyPr>
          <a:lstStyle/>
          <a:p>
            <a:pPr algn="ctr">
              <a:spcBef>
                <a:spcPct val="50000"/>
              </a:spcBef>
              <a:buClr>
                <a:srgbClr val="F0AB00"/>
              </a:buClr>
              <a:buSzPct val="80000"/>
            </a:pPr>
            <a:r>
              <a:rPr lang="en-US" sz="2000" kern="0" dirty="0" smtClean="0">
                <a:solidFill>
                  <a:schemeClr val="accent1"/>
                </a:solidFill>
                <a:effectLst>
                  <a:glow rad="279400">
                    <a:srgbClr val="FFFFFF">
                      <a:alpha val="10000"/>
                    </a:srgbClr>
                  </a:glow>
                </a:effectLst>
                <a:latin typeface="+mn-lt"/>
                <a:ea typeface="Arial Unicode MS" pitchFamily="34" charset="-128"/>
                <a:cs typeface="BentonSans Regular"/>
              </a:rPr>
              <a:t>CORE</a:t>
            </a:r>
            <a:endParaRPr lang="en-US" sz="2000" kern="0" dirty="0">
              <a:solidFill>
                <a:schemeClr val="accent1"/>
              </a:solidFill>
              <a:effectLst>
                <a:glow rad="279400">
                  <a:srgbClr val="FFFFFF">
                    <a:alpha val="10000"/>
                  </a:srgbClr>
                </a:glow>
              </a:effectLst>
              <a:latin typeface="+mn-lt"/>
              <a:ea typeface="Arial Unicode MS" pitchFamily="34" charset="-128"/>
              <a:cs typeface="BentonSans Regular"/>
            </a:endParaRPr>
          </a:p>
        </p:txBody>
      </p:sp>
      <p:sp>
        <p:nvSpPr>
          <p:cNvPr id="52" name="Rectangle 51"/>
          <p:cNvSpPr/>
          <p:nvPr/>
        </p:nvSpPr>
        <p:spPr bwMode="gray">
          <a:xfrm>
            <a:off x="2480398" y="1771634"/>
            <a:ext cx="2061382" cy="3143362"/>
          </a:xfrm>
          <a:prstGeom prst="rect">
            <a:avLst/>
          </a:prstGeom>
          <a:noFill/>
          <a:ln w="41275" algn="ctr">
            <a:solidFill>
              <a:schemeClr val="bg2">
                <a:alpha val="58000"/>
              </a:schemeClr>
            </a:solidFill>
            <a:prstDash val="solid"/>
            <a:miter lim="800000"/>
            <a:headEnd/>
            <a:tailEnd/>
          </a:ln>
        </p:spPr>
        <p:txBody>
          <a:bodyPr lIns="75573" tIns="60458" rIns="75573" bIns="60458" rtlCol="0" anchor="ctr"/>
          <a:lstStyle/>
          <a:p>
            <a:pPr algn="ctr" defTabSz="767564">
              <a:spcBef>
                <a:spcPct val="50000"/>
              </a:spcBef>
              <a:buClr>
                <a:srgbClr val="F0AB00"/>
              </a:buClr>
              <a:buSzPct val="80000"/>
            </a:pPr>
            <a:endParaRPr lang="en-US" sz="2700" kern="0" dirty="0">
              <a:latin typeface="BentonSans Regular"/>
              <a:ea typeface="Arial Unicode MS" pitchFamily="34" charset="-128"/>
              <a:cs typeface="BentonSans Regular"/>
            </a:endParaRPr>
          </a:p>
        </p:txBody>
      </p:sp>
      <p:sp>
        <p:nvSpPr>
          <p:cNvPr id="53" name="TextBox 52"/>
          <p:cNvSpPr txBox="1"/>
          <p:nvPr/>
        </p:nvSpPr>
        <p:spPr>
          <a:xfrm>
            <a:off x="2547682" y="1895439"/>
            <a:ext cx="1940919" cy="400081"/>
          </a:xfrm>
          <a:prstGeom prst="rect">
            <a:avLst/>
          </a:prstGeom>
          <a:noFill/>
        </p:spPr>
        <p:txBody>
          <a:bodyPr wrap="square" lIns="0" tIns="45706" rIns="0" bIns="45706" rtlCol="0">
            <a:spAutoFit/>
          </a:bodyPr>
          <a:lstStyle/>
          <a:p>
            <a:pPr algn="ctr">
              <a:spcBef>
                <a:spcPct val="50000"/>
              </a:spcBef>
              <a:buClr>
                <a:srgbClr val="F0AB00"/>
              </a:buClr>
              <a:buSzPct val="80000"/>
            </a:pPr>
            <a:r>
              <a:rPr lang="en-US" sz="2000" kern="0" dirty="0" smtClean="0">
                <a:solidFill>
                  <a:schemeClr val="accent1"/>
                </a:solidFill>
                <a:effectLst>
                  <a:glow rad="279400">
                    <a:srgbClr val="FFFFFF">
                      <a:alpha val="10000"/>
                    </a:srgbClr>
                  </a:glow>
                </a:effectLst>
                <a:latin typeface="+mn-lt"/>
                <a:ea typeface="Arial Unicode MS" pitchFamily="34" charset="-128"/>
                <a:cs typeface="BentonSans Regular"/>
              </a:rPr>
              <a:t>SAP HANA</a:t>
            </a:r>
            <a:endParaRPr lang="en-US" sz="2000" kern="0" dirty="0">
              <a:solidFill>
                <a:schemeClr val="accent1"/>
              </a:solidFill>
              <a:effectLst>
                <a:glow rad="279400">
                  <a:srgbClr val="FFFFFF">
                    <a:alpha val="10000"/>
                  </a:srgbClr>
                </a:glow>
              </a:effectLst>
              <a:latin typeface="+mn-lt"/>
              <a:ea typeface="Arial Unicode MS" pitchFamily="34" charset="-128"/>
              <a:cs typeface="BentonSans Regular"/>
            </a:endParaRPr>
          </a:p>
        </p:txBody>
      </p:sp>
      <p:sp>
        <p:nvSpPr>
          <p:cNvPr id="54" name="Rectangle 53"/>
          <p:cNvSpPr/>
          <p:nvPr/>
        </p:nvSpPr>
        <p:spPr bwMode="gray">
          <a:xfrm>
            <a:off x="4654117" y="1773939"/>
            <a:ext cx="2048562" cy="3143362"/>
          </a:xfrm>
          <a:prstGeom prst="rect">
            <a:avLst/>
          </a:prstGeom>
          <a:noFill/>
          <a:ln w="41275" algn="ctr">
            <a:solidFill>
              <a:schemeClr val="bg2">
                <a:alpha val="58000"/>
              </a:schemeClr>
            </a:solidFill>
            <a:prstDash val="solid"/>
            <a:miter lim="800000"/>
            <a:headEnd/>
            <a:tailEnd/>
          </a:ln>
        </p:spPr>
        <p:txBody>
          <a:bodyPr lIns="75573" tIns="60458" rIns="75573" bIns="60458" rtlCol="0" anchor="ctr"/>
          <a:lstStyle/>
          <a:p>
            <a:pPr algn="ctr" defTabSz="767564">
              <a:spcBef>
                <a:spcPct val="50000"/>
              </a:spcBef>
              <a:buClr>
                <a:srgbClr val="F0AB00"/>
              </a:buClr>
              <a:buSzPct val="80000"/>
            </a:pPr>
            <a:endParaRPr lang="en-US" sz="2700" kern="0" dirty="0">
              <a:latin typeface="BentonSans Regular"/>
              <a:ea typeface="Arial Unicode MS" pitchFamily="34" charset="-128"/>
              <a:cs typeface="BentonSans Regular"/>
            </a:endParaRPr>
          </a:p>
        </p:txBody>
      </p:sp>
      <p:sp>
        <p:nvSpPr>
          <p:cNvPr id="55" name="TextBox 54"/>
          <p:cNvSpPr txBox="1"/>
          <p:nvPr/>
        </p:nvSpPr>
        <p:spPr>
          <a:xfrm>
            <a:off x="4707540" y="1895439"/>
            <a:ext cx="1940919" cy="374433"/>
          </a:xfrm>
          <a:prstGeom prst="rect">
            <a:avLst/>
          </a:prstGeom>
          <a:noFill/>
        </p:spPr>
        <p:txBody>
          <a:bodyPr wrap="square" lIns="0" tIns="45706" rIns="0" bIns="45706" rtlCol="0">
            <a:spAutoFit/>
          </a:bodyPr>
          <a:lstStyle/>
          <a:p>
            <a:pPr algn="ctr">
              <a:lnSpc>
                <a:spcPts val="2200"/>
              </a:lnSpc>
              <a:spcBef>
                <a:spcPct val="50000"/>
              </a:spcBef>
              <a:buClr>
                <a:srgbClr val="F0AB00"/>
              </a:buClr>
              <a:buSzPct val="80000"/>
            </a:pPr>
            <a:r>
              <a:rPr lang="en-US" sz="2000" kern="0" dirty="0" smtClean="0">
                <a:solidFill>
                  <a:schemeClr val="accent1"/>
                </a:solidFill>
                <a:effectLst>
                  <a:glow rad="279400">
                    <a:srgbClr val="FFFFFF">
                      <a:alpha val="10000"/>
                    </a:srgbClr>
                  </a:glow>
                </a:effectLst>
                <a:latin typeface="+mn-lt"/>
                <a:ea typeface="Arial Unicode MS" pitchFamily="34" charset="-128"/>
                <a:cs typeface="BentonSans Regular"/>
              </a:rPr>
              <a:t>Cloud &amp; Mobile</a:t>
            </a:r>
            <a:endParaRPr lang="en-US" sz="2000" kern="0" dirty="0">
              <a:solidFill>
                <a:schemeClr val="accent1"/>
              </a:solidFill>
              <a:effectLst>
                <a:glow rad="279400">
                  <a:srgbClr val="FFFFFF">
                    <a:alpha val="10000"/>
                  </a:srgbClr>
                </a:glow>
              </a:effectLst>
              <a:latin typeface="+mn-lt"/>
              <a:ea typeface="Arial Unicode MS" pitchFamily="34" charset="-128"/>
              <a:cs typeface="BentonSans Regular"/>
            </a:endParaRPr>
          </a:p>
        </p:txBody>
      </p:sp>
      <p:sp>
        <p:nvSpPr>
          <p:cNvPr id="56" name="Rectangle 55"/>
          <p:cNvSpPr/>
          <p:nvPr/>
        </p:nvSpPr>
        <p:spPr bwMode="gray">
          <a:xfrm>
            <a:off x="6815015" y="1764701"/>
            <a:ext cx="2054980" cy="3143362"/>
          </a:xfrm>
          <a:prstGeom prst="rect">
            <a:avLst/>
          </a:prstGeom>
          <a:noFill/>
          <a:ln w="41275" algn="ctr">
            <a:solidFill>
              <a:schemeClr val="bg2">
                <a:alpha val="58000"/>
              </a:schemeClr>
            </a:solidFill>
            <a:prstDash val="solid"/>
            <a:miter lim="800000"/>
            <a:headEnd/>
            <a:tailEnd/>
          </a:ln>
        </p:spPr>
        <p:txBody>
          <a:bodyPr lIns="75573" tIns="60458" rIns="75573" bIns="60458" rtlCol="0" anchor="ctr"/>
          <a:lstStyle/>
          <a:p>
            <a:pPr algn="ctr" defTabSz="767564">
              <a:spcBef>
                <a:spcPct val="50000"/>
              </a:spcBef>
              <a:buClr>
                <a:srgbClr val="F0AB00"/>
              </a:buClr>
              <a:buSzPct val="80000"/>
            </a:pPr>
            <a:endParaRPr lang="en-US" sz="2700" kern="0" dirty="0">
              <a:latin typeface="BentonSans Regular"/>
              <a:ea typeface="Arial Unicode MS" pitchFamily="34" charset="-128"/>
              <a:cs typeface="BentonSans Regular"/>
            </a:endParaRPr>
          </a:p>
        </p:txBody>
      </p:sp>
      <p:sp>
        <p:nvSpPr>
          <p:cNvPr id="57" name="TextBox 56"/>
          <p:cNvSpPr txBox="1"/>
          <p:nvPr/>
        </p:nvSpPr>
        <p:spPr>
          <a:xfrm>
            <a:off x="6871003" y="1895439"/>
            <a:ext cx="1940919" cy="400081"/>
          </a:xfrm>
          <a:prstGeom prst="rect">
            <a:avLst/>
          </a:prstGeom>
          <a:noFill/>
        </p:spPr>
        <p:txBody>
          <a:bodyPr wrap="square" lIns="0" tIns="45706" rIns="0" bIns="45706" rtlCol="0">
            <a:spAutoFit/>
          </a:bodyPr>
          <a:lstStyle/>
          <a:p>
            <a:pPr algn="ctr">
              <a:spcBef>
                <a:spcPct val="50000"/>
              </a:spcBef>
              <a:buClr>
                <a:srgbClr val="F0AB00"/>
              </a:buClr>
              <a:buSzPct val="80000"/>
            </a:pPr>
            <a:r>
              <a:rPr lang="en-US" sz="2000" kern="0" dirty="0" smtClean="0">
                <a:solidFill>
                  <a:schemeClr val="accent1"/>
                </a:solidFill>
                <a:effectLst>
                  <a:glow rad="279400">
                    <a:srgbClr val="FFFFFF">
                      <a:alpha val="10000"/>
                    </a:srgbClr>
                  </a:glow>
                </a:effectLst>
                <a:latin typeface="+mn-lt"/>
                <a:ea typeface="Arial Unicode MS" pitchFamily="34" charset="-128"/>
                <a:cs typeface="BentonSans Regular"/>
              </a:rPr>
              <a:t>Integration</a:t>
            </a:r>
            <a:endParaRPr lang="en-US" sz="2000" kern="0" dirty="0">
              <a:solidFill>
                <a:schemeClr val="accent1"/>
              </a:solidFill>
              <a:effectLst>
                <a:glow rad="279400">
                  <a:srgbClr val="FFFFFF">
                    <a:alpha val="10000"/>
                  </a:srgbClr>
                </a:glow>
              </a:effectLst>
              <a:latin typeface="+mn-lt"/>
              <a:ea typeface="Arial Unicode MS" pitchFamily="34" charset="-128"/>
              <a:cs typeface="BentonSans Regular"/>
            </a:endParaRPr>
          </a:p>
        </p:txBody>
      </p:sp>
      <p:sp>
        <p:nvSpPr>
          <p:cNvPr id="58" name="TextBox 57"/>
          <p:cNvSpPr txBox="1"/>
          <p:nvPr/>
        </p:nvSpPr>
        <p:spPr>
          <a:xfrm>
            <a:off x="370555" y="2560407"/>
            <a:ext cx="1940919" cy="954079"/>
          </a:xfrm>
          <a:prstGeom prst="rect">
            <a:avLst/>
          </a:prstGeom>
          <a:noFill/>
        </p:spPr>
        <p:txBody>
          <a:bodyPr wrap="square" lIns="0" tIns="45706" rIns="0" bIns="45706" rtlCol="0">
            <a:spAutoFit/>
          </a:bodyPr>
          <a:lstStyle/>
          <a:p>
            <a:pPr algn="ctr">
              <a:spcBef>
                <a:spcPct val="50000"/>
              </a:spcBef>
              <a:buClr>
                <a:srgbClr val="F0AB00"/>
              </a:buClr>
              <a:buSzPct val="80000"/>
            </a:pPr>
            <a:r>
              <a:rPr lang="en-US" sz="1400" kern="0" dirty="0" err="1" smtClean="0">
                <a:effectLst>
                  <a:glow rad="279400">
                    <a:srgbClr val="FFFFFF">
                      <a:alpha val="10000"/>
                    </a:srgbClr>
                  </a:glow>
                </a:effectLst>
                <a:latin typeface="+mn-lt"/>
                <a:ea typeface="Arial Unicode MS" pitchFamily="34" charset="-128"/>
                <a:cs typeface="BentonSans Regular"/>
              </a:rPr>
              <a:t>Funktional</a:t>
            </a:r>
            <a:endParaRPr lang="en-US" sz="1400" kern="0" dirty="0" smtClean="0">
              <a:effectLst>
                <a:glow rad="279400">
                  <a:srgbClr val="FFFFFF">
                    <a:alpha val="10000"/>
                  </a:srgbClr>
                </a:glow>
              </a:effectLst>
              <a:latin typeface="+mn-lt"/>
              <a:ea typeface="Arial Unicode MS" pitchFamily="34" charset="-128"/>
              <a:cs typeface="BentonSans Regular"/>
            </a:endParaRPr>
          </a:p>
          <a:p>
            <a:pPr algn="ctr">
              <a:spcBef>
                <a:spcPct val="50000"/>
              </a:spcBef>
              <a:buClr>
                <a:srgbClr val="F0AB00"/>
              </a:buClr>
              <a:buSzPct val="80000"/>
            </a:pPr>
            <a:r>
              <a:rPr lang="en-US" sz="1400" kern="0" dirty="0" err="1" smtClean="0">
                <a:effectLst>
                  <a:glow rad="279400">
                    <a:srgbClr val="FFFFFF">
                      <a:alpha val="10000"/>
                    </a:srgbClr>
                  </a:glow>
                </a:effectLst>
                <a:latin typeface="+mn-lt"/>
                <a:ea typeface="Arial Unicode MS" pitchFamily="34" charset="-128"/>
                <a:cs typeface="BentonSans Regular"/>
              </a:rPr>
              <a:t>Lokal</a:t>
            </a:r>
            <a:endParaRPr lang="en-US" sz="1400" kern="0" dirty="0" smtClean="0">
              <a:effectLst>
                <a:glow rad="279400">
                  <a:srgbClr val="FFFFFF">
                    <a:alpha val="10000"/>
                  </a:srgbClr>
                </a:glow>
              </a:effectLst>
              <a:latin typeface="+mn-lt"/>
              <a:ea typeface="Arial Unicode MS" pitchFamily="34" charset="-128"/>
              <a:cs typeface="BentonSans Regular"/>
            </a:endParaRPr>
          </a:p>
          <a:p>
            <a:pPr algn="ctr">
              <a:spcBef>
                <a:spcPct val="50000"/>
              </a:spcBef>
              <a:buClr>
                <a:srgbClr val="F0AB00"/>
              </a:buClr>
              <a:buSzPct val="80000"/>
            </a:pPr>
            <a:r>
              <a:rPr lang="en-US" sz="1400" kern="0" dirty="0" err="1" smtClean="0">
                <a:effectLst>
                  <a:glow rad="279400">
                    <a:srgbClr val="FFFFFF">
                      <a:alpha val="10000"/>
                    </a:srgbClr>
                  </a:glow>
                </a:effectLst>
                <a:latin typeface="+mn-lt"/>
                <a:ea typeface="Arial Unicode MS" pitchFamily="34" charset="-128"/>
                <a:cs typeface="BentonSans Regular"/>
              </a:rPr>
              <a:t>Erweiterbar</a:t>
            </a:r>
            <a:endParaRPr lang="en-US" sz="1400" kern="0" dirty="0" smtClean="0">
              <a:effectLst>
                <a:glow rad="279400">
                  <a:srgbClr val="FFFFFF">
                    <a:alpha val="10000"/>
                  </a:srgbClr>
                </a:glow>
              </a:effectLst>
              <a:latin typeface="+mn-lt"/>
              <a:ea typeface="Arial Unicode MS" pitchFamily="34" charset="-128"/>
              <a:cs typeface="BentonSans Regular"/>
            </a:endParaRPr>
          </a:p>
        </p:txBody>
      </p:sp>
      <p:sp>
        <p:nvSpPr>
          <p:cNvPr id="59" name="TextBox 58"/>
          <p:cNvSpPr txBox="1"/>
          <p:nvPr/>
        </p:nvSpPr>
        <p:spPr>
          <a:xfrm>
            <a:off x="2518151" y="2562712"/>
            <a:ext cx="1983513" cy="1169523"/>
          </a:xfrm>
          <a:prstGeom prst="rect">
            <a:avLst/>
          </a:prstGeom>
          <a:noFill/>
        </p:spPr>
        <p:txBody>
          <a:bodyPr wrap="square" lIns="0" tIns="45706" rIns="0" bIns="45706" rtlCol="0">
            <a:spAutoFit/>
          </a:bodyPr>
          <a:lstStyle/>
          <a:p>
            <a:pPr algn="ctr">
              <a:spcBef>
                <a:spcPct val="50000"/>
              </a:spcBef>
              <a:buClr>
                <a:srgbClr val="F0AB00"/>
              </a:buClr>
              <a:buSzPct val="80000"/>
            </a:pPr>
            <a:r>
              <a:rPr lang="de-DE" sz="1400" kern="0" dirty="0" smtClean="0">
                <a:effectLst>
                  <a:glow rad="279400">
                    <a:srgbClr val="FFFFFF">
                      <a:alpha val="10000"/>
                    </a:srgbClr>
                  </a:glow>
                </a:effectLst>
                <a:latin typeface="+mn-lt"/>
                <a:ea typeface="Arial Unicode MS" pitchFamily="34" charset="-128"/>
                <a:cs typeface="BentonSans Regular"/>
              </a:rPr>
              <a:t>Neue Geschäftsszenarios</a:t>
            </a:r>
          </a:p>
          <a:p>
            <a:pPr algn="ctr">
              <a:spcBef>
                <a:spcPct val="50000"/>
              </a:spcBef>
              <a:buClr>
                <a:srgbClr val="F0AB00"/>
              </a:buClr>
              <a:buSzPct val="80000"/>
            </a:pPr>
            <a:r>
              <a:rPr lang="de-DE" sz="1400" kern="0" dirty="0" smtClean="0">
                <a:effectLst>
                  <a:glow rad="279400">
                    <a:srgbClr val="FFFFFF">
                      <a:alpha val="10000"/>
                    </a:srgbClr>
                  </a:glow>
                </a:effectLst>
                <a:latin typeface="+mn-lt"/>
                <a:ea typeface="Arial Unicode MS" pitchFamily="34" charset="-128"/>
                <a:cs typeface="BentonSans Regular"/>
              </a:rPr>
              <a:t>Analytics</a:t>
            </a:r>
          </a:p>
          <a:p>
            <a:pPr algn="ctr">
              <a:spcBef>
                <a:spcPct val="50000"/>
              </a:spcBef>
              <a:buClr>
                <a:srgbClr val="F0AB00"/>
              </a:buClr>
              <a:buSzPct val="80000"/>
            </a:pPr>
            <a:r>
              <a:rPr lang="de-DE" sz="1400" kern="0" dirty="0" smtClean="0">
                <a:effectLst>
                  <a:glow rad="279400">
                    <a:srgbClr val="FFFFFF">
                      <a:alpha val="10000"/>
                    </a:srgbClr>
                  </a:glow>
                </a:effectLst>
                <a:latin typeface="+mn-lt"/>
                <a:ea typeface="Arial Unicode MS" pitchFamily="34" charset="-128"/>
                <a:cs typeface="BentonSans Regular"/>
              </a:rPr>
              <a:t>Skalierbarkeit &amp; Leistung </a:t>
            </a:r>
          </a:p>
        </p:txBody>
      </p:sp>
      <p:sp>
        <p:nvSpPr>
          <p:cNvPr id="60" name="TextBox 59"/>
          <p:cNvSpPr txBox="1"/>
          <p:nvPr/>
        </p:nvSpPr>
        <p:spPr>
          <a:xfrm>
            <a:off x="4717084" y="2562712"/>
            <a:ext cx="1940919" cy="954079"/>
          </a:xfrm>
          <a:prstGeom prst="rect">
            <a:avLst/>
          </a:prstGeom>
          <a:noFill/>
        </p:spPr>
        <p:txBody>
          <a:bodyPr wrap="square" lIns="0" tIns="45706" rIns="0" bIns="45706" rtlCol="0">
            <a:spAutoFit/>
          </a:bodyPr>
          <a:lstStyle/>
          <a:p>
            <a:pPr algn="ctr">
              <a:spcBef>
                <a:spcPct val="50000"/>
              </a:spcBef>
              <a:buClr>
                <a:srgbClr val="F0AB00"/>
              </a:buClr>
              <a:buSzPct val="80000"/>
            </a:pPr>
            <a:r>
              <a:rPr lang="en-US" sz="1400" kern="0" dirty="0" smtClean="0">
                <a:effectLst>
                  <a:glow rad="279400">
                    <a:srgbClr val="FFFFFF">
                      <a:alpha val="10000"/>
                    </a:srgbClr>
                  </a:glow>
                </a:effectLst>
                <a:latin typeface="+mn-lt"/>
                <a:ea typeface="Arial Unicode MS" pitchFamily="34" charset="-128"/>
                <a:cs typeface="BentonSans Regular"/>
              </a:rPr>
              <a:t>Multi-Tenancy-Hosting</a:t>
            </a:r>
          </a:p>
          <a:p>
            <a:pPr algn="ctr">
              <a:spcBef>
                <a:spcPct val="50000"/>
              </a:spcBef>
              <a:buClr>
                <a:srgbClr val="F0AB00"/>
              </a:buClr>
              <a:buSzPct val="80000"/>
            </a:pPr>
            <a:r>
              <a:rPr lang="en-US" sz="1400" kern="0" dirty="0" smtClean="0">
                <a:effectLst>
                  <a:glow rad="279400">
                    <a:srgbClr val="FFFFFF">
                      <a:alpha val="10000"/>
                    </a:srgbClr>
                  </a:glow>
                </a:effectLst>
                <a:latin typeface="+mn-lt"/>
                <a:ea typeface="Arial Unicode MS" pitchFamily="34" charset="-128"/>
                <a:cs typeface="BentonSans Regular"/>
              </a:rPr>
              <a:t>On-Demand-</a:t>
            </a:r>
            <a:r>
              <a:rPr lang="en-US" sz="1400" kern="0" dirty="0" err="1" smtClean="0">
                <a:effectLst>
                  <a:glow rad="279400">
                    <a:srgbClr val="FFFFFF">
                      <a:alpha val="10000"/>
                    </a:srgbClr>
                  </a:glow>
                </a:effectLst>
                <a:latin typeface="+mn-lt"/>
                <a:ea typeface="Arial Unicode MS" pitchFamily="34" charset="-128"/>
                <a:cs typeface="BentonSans Regular"/>
              </a:rPr>
              <a:t>Angebot</a:t>
            </a:r>
            <a:endParaRPr lang="en-US" sz="1400" kern="0" dirty="0" smtClean="0">
              <a:effectLst>
                <a:glow rad="279400">
                  <a:srgbClr val="FFFFFF">
                    <a:alpha val="10000"/>
                  </a:srgbClr>
                </a:glow>
              </a:effectLst>
              <a:latin typeface="+mn-lt"/>
              <a:ea typeface="Arial Unicode MS" pitchFamily="34" charset="-128"/>
              <a:cs typeface="BentonSans Regular"/>
            </a:endParaRPr>
          </a:p>
          <a:p>
            <a:pPr algn="ctr">
              <a:spcBef>
                <a:spcPct val="50000"/>
              </a:spcBef>
              <a:buClr>
                <a:srgbClr val="F0AB00"/>
              </a:buClr>
              <a:buSzPct val="80000"/>
            </a:pPr>
            <a:r>
              <a:rPr lang="en-US" sz="1400" kern="0" dirty="0" smtClean="0">
                <a:effectLst>
                  <a:glow rad="279400">
                    <a:srgbClr val="FFFFFF">
                      <a:alpha val="10000"/>
                    </a:srgbClr>
                  </a:glow>
                </a:effectLst>
                <a:latin typeface="+mn-lt"/>
                <a:ea typeface="Arial Unicode MS" pitchFamily="34" charset="-128"/>
                <a:cs typeface="BentonSans Regular"/>
              </a:rPr>
              <a:t>Mobile</a:t>
            </a:r>
          </a:p>
        </p:txBody>
      </p:sp>
      <p:sp>
        <p:nvSpPr>
          <p:cNvPr id="61" name="TextBox 60"/>
          <p:cNvSpPr txBox="1"/>
          <p:nvPr/>
        </p:nvSpPr>
        <p:spPr>
          <a:xfrm>
            <a:off x="6872732" y="2555780"/>
            <a:ext cx="1940919" cy="846357"/>
          </a:xfrm>
          <a:prstGeom prst="rect">
            <a:avLst/>
          </a:prstGeom>
          <a:noFill/>
        </p:spPr>
        <p:txBody>
          <a:bodyPr wrap="square" lIns="0" tIns="45706" rIns="0" bIns="45706" rtlCol="0">
            <a:spAutoFit/>
          </a:bodyPr>
          <a:lstStyle/>
          <a:p>
            <a:pPr algn="ctr">
              <a:spcBef>
                <a:spcPct val="50000"/>
              </a:spcBef>
              <a:buClr>
                <a:srgbClr val="F0AB00"/>
              </a:buClr>
              <a:buSzPct val="80000"/>
            </a:pPr>
            <a:r>
              <a:rPr lang="en-US" sz="1400" kern="0" dirty="0" err="1" smtClean="0">
                <a:effectLst>
                  <a:glow rad="279400">
                    <a:srgbClr val="FFFFFF">
                      <a:alpha val="10000"/>
                    </a:srgbClr>
                  </a:glow>
                </a:effectLst>
                <a:latin typeface="+mn-lt"/>
                <a:ea typeface="Arial Unicode MS" pitchFamily="34" charset="-128"/>
                <a:cs typeface="BentonSans Regular"/>
              </a:rPr>
              <a:t>Integrationslösungen</a:t>
            </a:r>
            <a:endParaRPr lang="en-US" sz="1400" kern="0" dirty="0" smtClean="0">
              <a:effectLst>
                <a:glow rad="279400">
                  <a:srgbClr val="FFFFFF">
                    <a:alpha val="10000"/>
                  </a:srgbClr>
                </a:glow>
              </a:effectLst>
              <a:latin typeface="+mn-lt"/>
              <a:ea typeface="Arial Unicode MS" pitchFamily="34" charset="-128"/>
              <a:cs typeface="BentonSans Regular"/>
            </a:endParaRPr>
          </a:p>
          <a:p>
            <a:pPr algn="ctr">
              <a:spcBef>
                <a:spcPct val="50000"/>
              </a:spcBef>
              <a:buClr>
                <a:srgbClr val="F0AB00"/>
              </a:buClr>
              <a:buSzPct val="80000"/>
            </a:pPr>
            <a:r>
              <a:rPr lang="en-US" sz="1400" kern="0" dirty="0" smtClean="0">
                <a:effectLst>
                  <a:glow rad="279400">
                    <a:srgbClr val="FFFFFF">
                      <a:alpha val="10000"/>
                    </a:srgbClr>
                  </a:glow>
                </a:effectLst>
                <a:ea typeface="Arial Unicode MS" pitchFamily="34" charset="-128"/>
                <a:cs typeface="BentonSans Regular"/>
              </a:rPr>
              <a:t>Integration von </a:t>
            </a:r>
            <a:r>
              <a:rPr lang="de-DE" sz="1400" dirty="0" smtClean="0"/>
              <a:t>Tochterunternehmen</a:t>
            </a:r>
            <a:endParaRPr lang="en-US" sz="1400" kern="0" dirty="0">
              <a:effectLst>
                <a:glow rad="279400">
                  <a:srgbClr val="FFFFFF">
                    <a:alpha val="10000"/>
                  </a:srgbClr>
                </a:glow>
              </a:effectLst>
              <a:latin typeface="+mn-lt"/>
              <a:ea typeface="Arial Unicode MS" pitchFamily="34" charset="-128"/>
              <a:cs typeface="BentonSans Regular"/>
            </a:endParaRPr>
          </a:p>
        </p:txBody>
      </p:sp>
      <p:grpSp>
        <p:nvGrpSpPr>
          <p:cNvPr id="47" name="Group 46"/>
          <p:cNvGrpSpPr/>
          <p:nvPr/>
        </p:nvGrpSpPr>
        <p:grpSpPr>
          <a:xfrm>
            <a:off x="652025" y="4057053"/>
            <a:ext cx="1364339" cy="686898"/>
            <a:chOff x="882862" y="4657725"/>
            <a:chExt cx="1746038" cy="926570"/>
          </a:xfrm>
        </p:grpSpPr>
        <p:grpSp>
          <p:nvGrpSpPr>
            <p:cNvPr id="62" name="Group 38"/>
            <p:cNvGrpSpPr/>
            <p:nvPr/>
          </p:nvGrpSpPr>
          <p:grpSpPr>
            <a:xfrm>
              <a:off x="882862" y="4657725"/>
              <a:ext cx="1746038" cy="926570"/>
              <a:chOff x="4611648" y="3898520"/>
              <a:chExt cx="4764591" cy="1639665"/>
            </a:xfrm>
          </p:grpSpPr>
          <p:sp>
            <p:nvSpPr>
              <p:cNvPr id="64" name="Rounded Rectangle 63"/>
              <p:cNvSpPr/>
              <p:nvPr/>
            </p:nvSpPr>
            <p:spPr bwMode="gray">
              <a:xfrm>
                <a:off x="4611648" y="3898520"/>
                <a:ext cx="4764591" cy="1639665"/>
              </a:xfrm>
              <a:prstGeom prst="roundRect">
                <a:avLst/>
              </a:prstGeom>
              <a:solidFill>
                <a:schemeClr val="accent1"/>
              </a:solidFill>
              <a:ln w="12700" cmpd="sng" algn="ctr">
                <a:solidFill>
                  <a:srgbClr val="F0A000"/>
                </a:solid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65" name="Rectangle 64"/>
              <p:cNvSpPr/>
              <p:nvPr/>
            </p:nvSpPr>
            <p:spPr bwMode="gray">
              <a:xfrm>
                <a:off x="4892043" y="4075217"/>
                <a:ext cx="2014742" cy="1331171"/>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66" name="Chevron 65"/>
              <p:cNvSpPr/>
              <p:nvPr/>
            </p:nvSpPr>
            <p:spPr bwMode="gray">
              <a:xfrm flipV="1">
                <a:off x="7178907" y="4097741"/>
                <a:ext cx="1881361" cy="622937"/>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nvGrpSpPr>
              <p:cNvPr id="67" name="Group 43"/>
              <p:cNvGrpSpPr/>
              <p:nvPr/>
            </p:nvGrpSpPr>
            <p:grpSpPr>
              <a:xfrm>
                <a:off x="7216223" y="4883271"/>
                <a:ext cx="1871595" cy="533595"/>
                <a:chOff x="10037998" y="4994396"/>
                <a:chExt cx="1667375" cy="533595"/>
              </a:xfrm>
            </p:grpSpPr>
            <p:sp>
              <p:nvSpPr>
                <p:cNvPr id="68" name="Chevron 67"/>
                <p:cNvSpPr/>
                <p:nvPr/>
              </p:nvSpPr>
              <p:spPr bwMode="gray">
                <a:xfrm flipV="1">
                  <a:off x="10037998"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69" name="Chevron 68"/>
                <p:cNvSpPr/>
                <p:nvPr/>
              </p:nvSpPr>
              <p:spPr bwMode="gray">
                <a:xfrm flipV="1">
                  <a:off x="10535687"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70" name="Chevron 69"/>
                <p:cNvSpPr/>
                <p:nvPr/>
              </p:nvSpPr>
              <p:spPr bwMode="gray">
                <a:xfrm flipV="1">
                  <a:off x="11033373"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grpSp>
        <p:pic>
          <p:nvPicPr>
            <p:cNvPr id="63" name="Picture 6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6887" y="4784837"/>
              <a:ext cx="666945" cy="682514"/>
            </a:xfrm>
            <a:prstGeom prst="rect">
              <a:avLst/>
            </a:prstGeom>
            <a:solidFill>
              <a:srgbClr val="000000"/>
            </a:solidFill>
          </p:spPr>
        </p:pic>
      </p:grpSp>
      <p:grpSp>
        <p:nvGrpSpPr>
          <p:cNvPr id="74" name="Group 37"/>
          <p:cNvGrpSpPr>
            <a:grpSpLocks noChangeAspect="1"/>
          </p:cNvGrpSpPr>
          <p:nvPr/>
        </p:nvGrpSpPr>
        <p:grpSpPr>
          <a:xfrm>
            <a:off x="4781156" y="4054336"/>
            <a:ext cx="1380298" cy="688732"/>
            <a:chOff x="18126554" y="1198168"/>
            <a:chExt cx="3289126" cy="1421493"/>
          </a:xfrm>
        </p:grpSpPr>
        <p:sp>
          <p:nvSpPr>
            <p:cNvPr id="75" name="Rounded Rectangle 264"/>
            <p:cNvSpPr/>
            <p:nvPr/>
          </p:nvSpPr>
          <p:spPr bwMode="gray">
            <a:xfrm>
              <a:off x="18126554" y="1198168"/>
              <a:ext cx="3289126" cy="1421493"/>
            </a:xfrm>
            <a:custGeom>
              <a:avLst/>
              <a:gdLst>
                <a:gd name="connsiteX0" fmla="*/ 0 w 2925548"/>
                <a:gd name="connsiteY0" fmla="*/ 253791 h 844505"/>
                <a:gd name="connsiteX1" fmla="*/ 253791 w 2925548"/>
                <a:gd name="connsiteY1" fmla="*/ 0 h 844505"/>
                <a:gd name="connsiteX2" fmla="*/ 2671757 w 2925548"/>
                <a:gd name="connsiteY2" fmla="*/ 0 h 844505"/>
                <a:gd name="connsiteX3" fmla="*/ 2925548 w 2925548"/>
                <a:gd name="connsiteY3" fmla="*/ 253791 h 844505"/>
                <a:gd name="connsiteX4" fmla="*/ 2925548 w 2925548"/>
                <a:gd name="connsiteY4" fmla="*/ 590714 h 844505"/>
                <a:gd name="connsiteX5" fmla="*/ 2671757 w 2925548"/>
                <a:gd name="connsiteY5" fmla="*/ 844505 h 844505"/>
                <a:gd name="connsiteX6" fmla="*/ 253791 w 2925548"/>
                <a:gd name="connsiteY6" fmla="*/ 844505 h 844505"/>
                <a:gd name="connsiteX7" fmla="*/ 0 w 2925548"/>
                <a:gd name="connsiteY7" fmla="*/ 590714 h 844505"/>
                <a:gd name="connsiteX8" fmla="*/ 0 w 2925548"/>
                <a:gd name="connsiteY8" fmla="*/ 253791 h 844505"/>
                <a:gd name="connsiteX0" fmla="*/ 0 w 2925548"/>
                <a:gd name="connsiteY0" fmla="*/ 346886 h 937600"/>
                <a:gd name="connsiteX1" fmla="*/ 406717 w 2925548"/>
                <a:gd name="connsiteY1" fmla="*/ 0 h 937600"/>
                <a:gd name="connsiteX2" fmla="*/ 2671757 w 2925548"/>
                <a:gd name="connsiteY2" fmla="*/ 93095 h 937600"/>
                <a:gd name="connsiteX3" fmla="*/ 2925548 w 2925548"/>
                <a:gd name="connsiteY3" fmla="*/ 346886 h 937600"/>
                <a:gd name="connsiteX4" fmla="*/ 2925548 w 2925548"/>
                <a:gd name="connsiteY4" fmla="*/ 683809 h 937600"/>
                <a:gd name="connsiteX5" fmla="*/ 2671757 w 2925548"/>
                <a:gd name="connsiteY5" fmla="*/ 937600 h 937600"/>
                <a:gd name="connsiteX6" fmla="*/ 253791 w 2925548"/>
                <a:gd name="connsiteY6" fmla="*/ 937600 h 937600"/>
                <a:gd name="connsiteX7" fmla="*/ 0 w 2925548"/>
                <a:gd name="connsiteY7" fmla="*/ 683809 h 937600"/>
                <a:gd name="connsiteX8" fmla="*/ 0 w 2925548"/>
                <a:gd name="connsiteY8" fmla="*/ 346886 h 937600"/>
                <a:gd name="connsiteX0" fmla="*/ 0 w 2925548"/>
                <a:gd name="connsiteY0" fmla="*/ 359433 h 950147"/>
                <a:gd name="connsiteX1" fmla="*/ 406717 w 2925548"/>
                <a:gd name="connsiteY1" fmla="*/ 12547 h 950147"/>
                <a:gd name="connsiteX2" fmla="*/ 2127671 w 2925548"/>
                <a:gd name="connsiteY2" fmla="*/ 79045 h 950147"/>
                <a:gd name="connsiteX3" fmla="*/ 2671757 w 2925548"/>
                <a:gd name="connsiteY3" fmla="*/ 105642 h 950147"/>
                <a:gd name="connsiteX4" fmla="*/ 2925548 w 2925548"/>
                <a:gd name="connsiteY4" fmla="*/ 359433 h 950147"/>
                <a:gd name="connsiteX5" fmla="*/ 2925548 w 2925548"/>
                <a:gd name="connsiteY5" fmla="*/ 696356 h 950147"/>
                <a:gd name="connsiteX6" fmla="*/ 2671757 w 2925548"/>
                <a:gd name="connsiteY6" fmla="*/ 950147 h 950147"/>
                <a:gd name="connsiteX7" fmla="*/ 253791 w 2925548"/>
                <a:gd name="connsiteY7" fmla="*/ 950147 h 950147"/>
                <a:gd name="connsiteX8" fmla="*/ 0 w 2925548"/>
                <a:gd name="connsiteY8" fmla="*/ 696356 h 950147"/>
                <a:gd name="connsiteX9" fmla="*/ 0 w 2925548"/>
                <a:gd name="connsiteY9" fmla="*/ 359433 h 950147"/>
                <a:gd name="connsiteX0" fmla="*/ 0 w 2925548"/>
                <a:gd name="connsiteY0" fmla="*/ 359433 h 950147"/>
                <a:gd name="connsiteX1" fmla="*/ 406717 w 2925548"/>
                <a:gd name="connsiteY1" fmla="*/ 12547 h 950147"/>
                <a:gd name="connsiteX2" fmla="*/ 2127671 w 2925548"/>
                <a:gd name="connsiteY2" fmla="*/ 79045 h 950147"/>
                <a:gd name="connsiteX3" fmla="*/ 2671757 w 2925548"/>
                <a:gd name="connsiteY3" fmla="*/ 105642 h 950147"/>
                <a:gd name="connsiteX4" fmla="*/ 2925548 w 2925548"/>
                <a:gd name="connsiteY4" fmla="*/ 359433 h 950147"/>
                <a:gd name="connsiteX5" fmla="*/ 2925548 w 2925548"/>
                <a:gd name="connsiteY5" fmla="*/ 696356 h 950147"/>
                <a:gd name="connsiteX6" fmla="*/ 2671757 w 2925548"/>
                <a:gd name="connsiteY6" fmla="*/ 950147 h 950147"/>
                <a:gd name="connsiteX7" fmla="*/ 253791 w 2925548"/>
                <a:gd name="connsiteY7" fmla="*/ 950147 h 950147"/>
                <a:gd name="connsiteX8" fmla="*/ 0 w 2925548"/>
                <a:gd name="connsiteY8" fmla="*/ 696356 h 950147"/>
                <a:gd name="connsiteX9" fmla="*/ 0 w 2925548"/>
                <a:gd name="connsiteY9" fmla="*/ 359433 h 950147"/>
                <a:gd name="connsiteX0" fmla="*/ 0 w 2925548"/>
                <a:gd name="connsiteY0" fmla="*/ 365307 h 956021"/>
                <a:gd name="connsiteX1" fmla="*/ 406717 w 2925548"/>
                <a:gd name="connsiteY1" fmla="*/ 18421 h 956021"/>
                <a:gd name="connsiteX2" fmla="*/ 1602402 w 2925548"/>
                <a:gd name="connsiteY2" fmla="*/ 51671 h 956021"/>
                <a:gd name="connsiteX3" fmla="*/ 2127671 w 2925548"/>
                <a:gd name="connsiteY3" fmla="*/ 84919 h 956021"/>
                <a:gd name="connsiteX4" fmla="*/ 2671757 w 2925548"/>
                <a:gd name="connsiteY4" fmla="*/ 111516 h 956021"/>
                <a:gd name="connsiteX5" fmla="*/ 2925548 w 2925548"/>
                <a:gd name="connsiteY5" fmla="*/ 365307 h 956021"/>
                <a:gd name="connsiteX6" fmla="*/ 2925548 w 2925548"/>
                <a:gd name="connsiteY6" fmla="*/ 702230 h 956021"/>
                <a:gd name="connsiteX7" fmla="*/ 2671757 w 2925548"/>
                <a:gd name="connsiteY7" fmla="*/ 956021 h 956021"/>
                <a:gd name="connsiteX8" fmla="*/ 253791 w 2925548"/>
                <a:gd name="connsiteY8" fmla="*/ 956021 h 956021"/>
                <a:gd name="connsiteX9" fmla="*/ 0 w 2925548"/>
                <a:gd name="connsiteY9" fmla="*/ 702230 h 956021"/>
                <a:gd name="connsiteX10" fmla="*/ 0 w 2925548"/>
                <a:gd name="connsiteY10" fmla="*/ 365307 h 956021"/>
                <a:gd name="connsiteX0" fmla="*/ 0 w 2925548"/>
                <a:gd name="connsiteY0" fmla="*/ 653105 h 1243819"/>
                <a:gd name="connsiteX1" fmla="*/ 406717 w 2925548"/>
                <a:gd name="connsiteY1" fmla="*/ 306219 h 1243819"/>
                <a:gd name="connsiteX2" fmla="*/ 997346 w 2925548"/>
                <a:gd name="connsiteY2" fmla="*/ 338 h 1243819"/>
                <a:gd name="connsiteX3" fmla="*/ 2127671 w 2925548"/>
                <a:gd name="connsiteY3" fmla="*/ 372717 h 1243819"/>
                <a:gd name="connsiteX4" fmla="*/ 2671757 w 2925548"/>
                <a:gd name="connsiteY4" fmla="*/ 399314 h 1243819"/>
                <a:gd name="connsiteX5" fmla="*/ 2925548 w 2925548"/>
                <a:gd name="connsiteY5" fmla="*/ 653105 h 1243819"/>
                <a:gd name="connsiteX6" fmla="*/ 2925548 w 2925548"/>
                <a:gd name="connsiteY6" fmla="*/ 990028 h 1243819"/>
                <a:gd name="connsiteX7" fmla="*/ 2671757 w 2925548"/>
                <a:gd name="connsiteY7" fmla="*/ 1243819 h 1243819"/>
                <a:gd name="connsiteX8" fmla="*/ 253791 w 2925548"/>
                <a:gd name="connsiteY8" fmla="*/ 1243819 h 1243819"/>
                <a:gd name="connsiteX9" fmla="*/ 0 w 2925548"/>
                <a:gd name="connsiteY9" fmla="*/ 990028 h 1243819"/>
                <a:gd name="connsiteX10" fmla="*/ 0 w 2925548"/>
                <a:gd name="connsiteY10" fmla="*/ 653105 h 1243819"/>
                <a:gd name="connsiteX0" fmla="*/ 0 w 2925548"/>
                <a:gd name="connsiteY0" fmla="*/ 653105 h 1243819"/>
                <a:gd name="connsiteX1" fmla="*/ 406717 w 2925548"/>
                <a:gd name="connsiteY1" fmla="*/ 306219 h 1243819"/>
                <a:gd name="connsiteX2" fmla="*/ 997346 w 2925548"/>
                <a:gd name="connsiteY2" fmla="*/ 338 h 1243819"/>
                <a:gd name="connsiteX3" fmla="*/ 2127671 w 2925548"/>
                <a:gd name="connsiteY3" fmla="*/ 372717 h 1243819"/>
                <a:gd name="connsiteX4" fmla="*/ 2671757 w 2925548"/>
                <a:gd name="connsiteY4" fmla="*/ 399314 h 1243819"/>
                <a:gd name="connsiteX5" fmla="*/ 2925548 w 2925548"/>
                <a:gd name="connsiteY5" fmla="*/ 653105 h 1243819"/>
                <a:gd name="connsiteX6" fmla="*/ 2925548 w 2925548"/>
                <a:gd name="connsiteY6" fmla="*/ 990028 h 1243819"/>
                <a:gd name="connsiteX7" fmla="*/ 2671757 w 2925548"/>
                <a:gd name="connsiteY7" fmla="*/ 1243819 h 1243819"/>
                <a:gd name="connsiteX8" fmla="*/ 253791 w 2925548"/>
                <a:gd name="connsiteY8" fmla="*/ 1243819 h 1243819"/>
                <a:gd name="connsiteX9" fmla="*/ 0 w 2925548"/>
                <a:gd name="connsiteY9" fmla="*/ 990028 h 1243819"/>
                <a:gd name="connsiteX10" fmla="*/ 0 w 2925548"/>
                <a:gd name="connsiteY10" fmla="*/ 653105 h 1243819"/>
                <a:gd name="connsiteX0" fmla="*/ 0 w 2925548"/>
                <a:gd name="connsiteY0" fmla="*/ 653105 h 1243819"/>
                <a:gd name="connsiteX1" fmla="*/ 199469 w 2925548"/>
                <a:gd name="connsiteY1" fmla="*/ 326170 h 1243819"/>
                <a:gd name="connsiteX2" fmla="*/ 406717 w 2925548"/>
                <a:gd name="connsiteY2" fmla="*/ 306219 h 1243819"/>
                <a:gd name="connsiteX3" fmla="*/ 997346 w 2925548"/>
                <a:gd name="connsiteY3" fmla="*/ 338 h 1243819"/>
                <a:gd name="connsiteX4" fmla="*/ 2127671 w 2925548"/>
                <a:gd name="connsiteY4" fmla="*/ 372717 h 1243819"/>
                <a:gd name="connsiteX5" fmla="*/ 2671757 w 2925548"/>
                <a:gd name="connsiteY5" fmla="*/ 399314 h 1243819"/>
                <a:gd name="connsiteX6" fmla="*/ 2925548 w 2925548"/>
                <a:gd name="connsiteY6" fmla="*/ 653105 h 1243819"/>
                <a:gd name="connsiteX7" fmla="*/ 2925548 w 2925548"/>
                <a:gd name="connsiteY7" fmla="*/ 990028 h 1243819"/>
                <a:gd name="connsiteX8" fmla="*/ 2671757 w 2925548"/>
                <a:gd name="connsiteY8" fmla="*/ 1243819 h 1243819"/>
                <a:gd name="connsiteX9" fmla="*/ 253791 w 2925548"/>
                <a:gd name="connsiteY9" fmla="*/ 1243819 h 1243819"/>
                <a:gd name="connsiteX10" fmla="*/ 0 w 2925548"/>
                <a:gd name="connsiteY10" fmla="*/ 990028 h 1243819"/>
                <a:gd name="connsiteX11" fmla="*/ 0 w 2925548"/>
                <a:gd name="connsiteY11" fmla="*/ 653105 h 1243819"/>
                <a:gd name="connsiteX0" fmla="*/ 0 w 2925548"/>
                <a:gd name="connsiteY0" fmla="*/ 653105 h 1243819"/>
                <a:gd name="connsiteX1" fmla="*/ 199469 w 2925548"/>
                <a:gd name="connsiteY1" fmla="*/ 326170 h 1243819"/>
                <a:gd name="connsiteX2" fmla="*/ 406717 w 2925548"/>
                <a:gd name="connsiteY2" fmla="*/ 306219 h 1243819"/>
                <a:gd name="connsiteX3" fmla="*/ 997346 w 2925548"/>
                <a:gd name="connsiteY3" fmla="*/ 338 h 1243819"/>
                <a:gd name="connsiteX4" fmla="*/ 2127671 w 2925548"/>
                <a:gd name="connsiteY4" fmla="*/ 372717 h 1243819"/>
                <a:gd name="connsiteX5" fmla="*/ 2671757 w 2925548"/>
                <a:gd name="connsiteY5" fmla="*/ 399314 h 1243819"/>
                <a:gd name="connsiteX6" fmla="*/ 2925548 w 2925548"/>
                <a:gd name="connsiteY6" fmla="*/ 653105 h 1243819"/>
                <a:gd name="connsiteX7" fmla="*/ 2925548 w 2925548"/>
                <a:gd name="connsiteY7" fmla="*/ 990028 h 1243819"/>
                <a:gd name="connsiteX8" fmla="*/ 2671757 w 2925548"/>
                <a:gd name="connsiteY8" fmla="*/ 1243819 h 1243819"/>
                <a:gd name="connsiteX9" fmla="*/ 253791 w 2925548"/>
                <a:gd name="connsiteY9" fmla="*/ 1243819 h 1243819"/>
                <a:gd name="connsiteX10" fmla="*/ 0 w 2925548"/>
                <a:gd name="connsiteY10" fmla="*/ 990028 h 1243819"/>
                <a:gd name="connsiteX11" fmla="*/ 0 w 2925548"/>
                <a:gd name="connsiteY11" fmla="*/ 653105 h 1243819"/>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761427 h 1352141"/>
                <a:gd name="connsiteX1" fmla="*/ 199469 w 2925548"/>
                <a:gd name="connsiteY1" fmla="*/ 434492 h 1352141"/>
                <a:gd name="connsiteX2" fmla="*/ 406717 w 2925548"/>
                <a:gd name="connsiteY2" fmla="*/ 414541 h 1352141"/>
                <a:gd name="connsiteX3" fmla="*/ 997346 w 2925548"/>
                <a:gd name="connsiteY3" fmla="*/ 108660 h 1352141"/>
                <a:gd name="connsiteX4" fmla="*/ 2127671 w 2925548"/>
                <a:gd name="connsiteY4" fmla="*/ 481039 h 1352141"/>
                <a:gd name="connsiteX5" fmla="*/ 2671757 w 2925548"/>
                <a:gd name="connsiteY5" fmla="*/ 507636 h 1352141"/>
                <a:gd name="connsiteX6" fmla="*/ 2925548 w 2925548"/>
                <a:gd name="connsiteY6" fmla="*/ 761427 h 1352141"/>
                <a:gd name="connsiteX7" fmla="*/ 2925548 w 2925548"/>
                <a:gd name="connsiteY7" fmla="*/ 1098350 h 1352141"/>
                <a:gd name="connsiteX8" fmla="*/ 2671757 w 2925548"/>
                <a:gd name="connsiteY8" fmla="*/ 1352141 h 1352141"/>
                <a:gd name="connsiteX9" fmla="*/ 253791 w 2925548"/>
                <a:gd name="connsiteY9" fmla="*/ 1352141 h 1352141"/>
                <a:gd name="connsiteX10" fmla="*/ 0 w 2925548"/>
                <a:gd name="connsiteY10" fmla="*/ 1098350 h 1352141"/>
                <a:gd name="connsiteX11" fmla="*/ 0 w 2925548"/>
                <a:gd name="connsiteY11" fmla="*/ 761427 h 1352141"/>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99469 w 2925548"/>
                <a:gd name="connsiteY1" fmla="*/ 619785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06383 w 2925548"/>
                <a:gd name="connsiteY1" fmla="*/ 699581 h 1537434"/>
                <a:gd name="connsiteX2" fmla="*/ 406717 w 2925548"/>
                <a:gd name="connsiteY2" fmla="*/ 5998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46720 h 1537434"/>
                <a:gd name="connsiteX1" fmla="*/ 106383 w 2925548"/>
                <a:gd name="connsiteY1" fmla="*/ 699581 h 1537434"/>
                <a:gd name="connsiteX2" fmla="*/ 366823 w 2925548"/>
                <a:gd name="connsiteY2" fmla="*/ 586534 h 1537434"/>
                <a:gd name="connsiteX3" fmla="*/ 997346 w 2925548"/>
                <a:gd name="connsiteY3" fmla="*/ 293953 h 1537434"/>
                <a:gd name="connsiteX4" fmla="*/ 2127671 w 2925548"/>
                <a:gd name="connsiteY4" fmla="*/ 666332 h 1537434"/>
                <a:gd name="connsiteX5" fmla="*/ 2671757 w 2925548"/>
                <a:gd name="connsiteY5" fmla="*/ 692929 h 1537434"/>
                <a:gd name="connsiteX6" fmla="*/ 2925548 w 2925548"/>
                <a:gd name="connsiteY6" fmla="*/ 946720 h 1537434"/>
                <a:gd name="connsiteX7" fmla="*/ 2925548 w 2925548"/>
                <a:gd name="connsiteY7" fmla="*/ 1283643 h 1537434"/>
                <a:gd name="connsiteX8" fmla="*/ 2671757 w 2925548"/>
                <a:gd name="connsiteY8" fmla="*/ 1537434 h 1537434"/>
                <a:gd name="connsiteX9" fmla="*/ 253791 w 2925548"/>
                <a:gd name="connsiteY9" fmla="*/ 1537434 h 1537434"/>
                <a:gd name="connsiteX10" fmla="*/ 0 w 2925548"/>
                <a:gd name="connsiteY10" fmla="*/ 1283643 h 1537434"/>
                <a:gd name="connsiteX11" fmla="*/ 0 w 2925548"/>
                <a:gd name="connsiteY11" fmla="*/ 946720 h 1537434"/>
                <a:gd name="connsiteX0" fmla="*/ 0 w 2925548"/>
                <a:gd name="connsiteY0" fmla="*/ 958260 h 1548974"/>
                <a:gd name="connsiteX1" fmla="*/ 106383 w 2925548"/>
                <a:gd name="connsiteY1" fmla="*/ 711121 h 1548974"/>
                <a:gd name="connsiteX2" fmla="*/ 366823 w 2925548"/>
                <a:gd name="connsiteY2" fmla="*/ 598074 h 1548974"/>
                <a:gd name="connsiteX3" fmla="*/ 970750 w 2925548"/>
                <a:gd name="connsiteY3" fmla="*/ 285544 h 1548974"/>
                <a:gd name="connsiteX4" fmla="*/ 2127671 w 2925548"/>
                <a:gd name="connsiteY4" fmla="*/ 677872 h 1548974"/>
                <a:gd name="connsiteX5" fmla="*/ 2671757 w 2925548"/>
                <a:gd name="connsiteY5" fmla="*/ 704469 h 1548974"/>
                <a:gd name="connsiteX6" fmla="*/ 2925548 w 2925548"/>
                <a:gd name="connsiteY6" fmla="*/ 958260 h 1548974"/>
                <a:gd name="connsiteX7" fmla="*/ 2925548 w 2925548"/>
                <a:gd name="connsiteY7" fmla="*/ 1295183 h 1548974"/>
                <a:gd name="connsiteX8" fmla="*/ 2671757 w 2925548"/>
                <a:gd name="connsiteY8" fmla="*/ 1548974 h 1548974"/>
                <a:gd name="connsiteX9" fmla="*/ 253791 w 2925548"/>
                <a:gd name="connsiteY9" fmla="*/ 1548974 h 1548974"/>
                <a:gd name="connsiteX10" fmla="*/ 0 w 2925548"/>
                <a:gd name="connsiteY10" fmla="*/ 1295183 h 1548974"/>
                <a:gd name="connsiteX11" fmla="*/ 0 w 2925548"/>
                <a:gd name="connsiteY11" fmla="*/ 958260 h 1548974"/>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27671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27671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671757 w 2925548"/>
                <a:gd name="connsiteY5" fmla="*/ 737606 h 1582111"/>
                <a:gd name="connsiteX6" fmla="*/ 2925548 w 2925548"/>
                <a:gd name="connsiteY6" fmla="*/ 991397 h 1582111"/>
                <a:gd name="connsiteX7" fmla="*/ 2925548 w 2925548"/>
                <a:gd name="connsiteY7" fmla="*/ 1328320 h 1582111"/>
                <a:gd name="connsiteX8" fmla="*/ 2671757 w 2925548"/>
                <a:gd name="connsiteY8" fmla="*/ 1582111 h 1582111"/>
                <a:gd name="connsiteX9" fmla="*/ 253791 w 2925548"/>
                <a:gd name="connsiteY9" fmla="*/ 1582111 h 1582111"/>
                <a:gd name="connsiteX10" fmla="*/ 0 w 2925548"/>
                <a:gd name="connsiteY10" fmla="*/ 1328320 h 1582111"/>
                <a:gd name="connsiteX11" fmla="*/ 0 w 2925548"/>
                <a:gd name="connsiteY11"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106383 w 2925548"/>
                <a:gd name="connsiteY1" fmla="*/ 744258 h 1582111"/>
                <a:gd name="connsiteX2" fmla="*/ 366823 w 2925548"/>
                <a:gd name="connsiteY2" fmla="*/ 631211 h 1582111"/>
                <a:gd name="connsiteX3" fmla="*/ 970750 w 2925548"/>
                <a:gd name="connsiteY3" fmla="*/ 318681 h 1582111"/>
                <a:gd name="connsiteX4" fmla="*/ 2180863 w 2925548"/>
                <a:gd name="connsiteY4" fmla="*/ 711009 h 1582111"/>
                <a:gd name="connsiteX5" fmla="*/ 2925548 w 2925548"/>
                <a:gd name="connsiteY5" fmla="*/ 991397 h 1582111"/>
                <a:gd name="connsiteX6" fmla="*/ 2925548 w 2925548"/>
                <a:gd name="connsiteY6" fmla="*/ 1328320 h 1582111"/>
                <a:gd name="connsiteX7" fmla="*/ 2671757 w 2925548"/>
                <a:gd name="connsiteY7" fmla="*/ 1582111 h 1582111"/>
                <a:gd name="connsiteX8" fmla="*/ 253791 w 2925548"/>
                <a:gd name="connsiteY8" fmla="*/ 1582111 h 1582111"/>
                <a:gd name="connsiteX9" fmla="*/ 0 w 2925548"/>
                <a:gd name="connsiteY9" fmla="*/ 1328320 h 1582111"/>
                <a:gd name="connsiteX10" fmla="*/ 0 w 2925548"/>
                <a:gd name="connsiteY10" fmla="*/ 991397 h 1582111"/>
                <a:gd name="connsiteX0" fmla="*/ 0 w 2925548"/>
                <a:gd name="connsiteY0" fmla="*/ 991397 h 1582111"/>
                <a:gd name="connsiteX1" fmla="*/ 366823 w 2925548"/>
                <a:gd name="connsiteY1" fmla="*/ 631211 h 1582111"/>
                <a:gd name="connsiteX2" fmla="*/ 970750 w 2925548"/>
                <a:gd name="connsiteY2" fmla="*/ 318681 h 1582111"/>
                <a:gd name="connsiteX3" fmla="*/ 2180863 w 2925548"/>
                <a:gd name="connsiteY3" fmla="*/ 711009 h 1582111"/>
                <a:gd name="connsiteX4" fmla="*/ 2925548 w 2925548"/>
                <a:gd name="connsiteY4" fmla="*/ 991397 h 1582111"/>
                <a:gd name="connsiteX5" fmla="*/ 2925548 w 2925548"/>
                <a:gd name="connsiteY5" fmla="*/ 1328320 h 1582111"/>
                <a:gd name="connsiteX6" fmla="*/ 2671757 w 2925548"/>
                <a:gd name="connsiteY6" fmla="*/ 1582111 h 1582111"/>
                <a:gd name="connsiteX7" fmla="*/ 253791 w 2925548"/>
                <a:gd name="connsiteY7" fmla="*/ 1582111 h 1582111"/>
                <a:gd name="connsiteX8" fmla="*/ 0 w 2925548"/>
                <a:gd name="connsiteY8" fmla="*/ 1328320 h 1582111"/>
                <a:gd name="connsiteX9" fmla="*/ 0 w 2925548"/>
                <a:gd name="connsiteY9" fmla="*/ 991397 h 1582111"/>
                <a:gd name="connsiteX0" fmla="*/ 0 w 2925548"/>
                <a:gd name="connsiteY0" fmla="*/ 991397 h 1582111"/>
                <a:gd name="connsiteX1" fmla="*/ 366823 w 2925548"/>
                <a:gd name="connsiteY1" fmla="*/ 631211 h 1582111"/>
                <a:gd name="connsiteX2" fmla="*/ 970750 w 2925548"/>
                <a:gd name="connsiteY2" fmla="*/ 318681 h 1582111"/>
                <a:gd name="connsiteX3" fmla="*/ 2180863 w 2925548"/>
                <a:gd name="connsiteY3" fmla="*/ 711009 h 1582111"/>
                <a:gd name="connsiteX4" fmla="*/ 2925548 w 2925548"/>
                <a:gd name="connsiteY4" fmla="*/ 991397 h 1582111"/>
                <a:gd name="connsiteX5" fmla="*/ 2925548 w 2925548"/>
                <a:gd name="connsiteY5" fmla="*/ 1328320 h 1582111"/>
                <a:gd name="connsiteX6" fmla="*/ 2671757 w 2925548"/>
                <a:gd name="connsiteY6" fmla="*/ 1582111 h 1582111"/>
                <a:gd name="connsiteX7" fmla="*/ 253791 w 2925548"/>
                <a:gd name="connsiteY7" fmla="*/ 1582111 h 1582111"/>
                <a:gd name="connsiteX8" fmla="*/ 0 w 2925548"/>
                <a:gd name="connsiteY8" fmla="*/ 1328320 h 1582111"/>
                <a:gd name="connsiteX9" fmla="*/ 0 w 292554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31858"/>
                <a:gd name="connsiteY0" fmla="*/ 991397 h 1582111"/>
                <a:gd name="connsiteX1" fmla="*/ 373133 w 2931858"/>
                <a:gd name="connsiteY1" fmla="*/ 631211 h 1582111"/>
                <a:gd name="connsiteX2" fmla="*/ 977060 w 2931858"/>
                <a:gd name="connsiteY2" fmla="*/ 318681 h 1582111"/>
                <a:gd name="connsiteX3" fmla="*/ 2187173 w 2931858"/>
                <a:gd name="connsiteY3" fmla="*/ 711009 h 1582111"/>
                <a:gd name="connsiteX4" fmla="*/ 2931858 w 2931858"/>
                <a:gd name="connsiteY4" fmla="*/ 991397 h 1582111"/>
                <a:gd name="connsiteX5" fmla="*/ 2931858 w 2931858"/>
                <a:gd name="connsiteY5" fmla="*/ 1328320 h 1582111"/>
                <a:gd name="connsiteX6" fmla="*/ 2678067 w 2931858"/>
                <a:gd name="connsiteY6" fmla="*/ 1582111 h 1582111"/>
                <a:gd name="connsiteX7" fmla="*/ 260101 w 2931858"/>
                <a:gd name="connsiteY7" fmla="*/ 1582111 h 1582111"/>
                <a:gd name="connsiteX8" fmla="*/ 6310 w 2931858"/>
                <a:gd name="connsiteY8" fmla="*/ 1328320 h 1582111"/>
                <a:gd name="connsiteX9" fmla="*/ 6310 w 2931858"/>
                <a:gd name="connsiteY9" fmla="*/ 991397 h 1582111"/>
                <a:gd name="connsiteX0" fmla="*/ 6310 w 2955498"/>
                <a:gd name="connsiteY0" fmla="*/ 991397 h 1582111"/>
                <a:gd name="connsiteX1" fmla="*/ 373133 w 2955498"/>
                <a:gd name="connsiteY1" fmla="*/ 631211 h 1582111"/>
                <a:gd name="connsiteX2" fmla="*/ 977060 w 2955498"/>
                <a:gd name="connsiteY2" fmla="*/ 318681 h 1582111"/>
                <a:gd name="connsiteX3" fmla="*/ 2187173 w 2955498"/>
                <a:gd name="connsiteY3" fmla="*/ 711009 h 1582111"/>
                <a:gd name="connsiteX4" fmla="*/ 2931858 w 2955498"/>
                <a:gd name="connsiteY4" fmla="*/ 991397 h 1582111"/>
                <a:gd name="connsiteX5" fmla="*/ 2931858 w 2955498"/>
                <a:gd name="connsiteY5" fmla="*/ 1328320 h 1582111"/>
                <a:gd name="connsiteX6" fmla="*/ 2678067 w 2955498"/>
                <a:gd name="connsiteY6" fmla="*/ 1582111 h 1582111"/>
                <a:gd name="connsiteX7" fmla="*/ 260101 w 2955498"/>
                <a:gd name="connsiteY7" fmla="*/ 1582111 h 1582111"/>
                <a:gd name="connsiteX8" fmla="*/ 6310 w 2955498"/>
                <a:gd name="connsiteY8" fmla="*/ 1328320 h 1582111"/>
                <a:gd name="connsiteX9" fmla="*/ 6310 w 2955498"/>
                <a:gd name="connsiteY9" fmla="*/ 991397 h 1582111"/>
                <a:gd name="connsiteX0" fmla="*/ 6310 w 2962567"/>
                <a:gd name="connsiteY0" fmla="*/ 991397 h 1582111"/>
                <a:gd name="connsiteX1" fmla="*/ 373133 w 2962567"/>
                <a:gd name="connsiteY1" fmla="*/ 631211 h 1582111"/>
                <a:gd name="connsiteX2" fmla="*/ 977060 w 2962567"/>
                <a:gd name="connsiteY2" fmla="*/ 318681 h 1582111"/>
                <a:gd name="connsiteX3" fmla="*/ 2187173 w 2962567"/>
                <a:gd name="connsiteY3" fmla="*/ 711009 h 1582111"/>
                <a:gd name="connsiteX4" fmla="*/ 2931858 w 2962567"/>
                <a:gd name="connsiteY4" fmla="*/ 991397 h 1582111"/>
                <a:gd name="connsiteX5" fmla="*/ 2931858 w 2962567"/>
                <a:gd name="connsiteY5" fmla="*/ 1328320 h 1582111"/>
                <a:gd name="connsiteX6" fmla="*/ 2678067 w 2962567"/>
                <a:gd name="connsiteY6" fmla="*/ 1582111 h 1582111"/>
                <a:gd name="connsiteX7" fmla="*/ 260101 w 2962567"/>
                <a:gd name="connsiteY7" fmla="*/ 1582111 h 1582111"/>
                <a:gd name="connsiteX8" fmla="*/ 6310 w 2962567"/>
                <a:gd name="connsiteY8" fmla="*/ 1328320 h 1582111"/>
                <a:gd name="connsiteX9" fmla="*/ 6310 w 2962567"/>
                <a:gd name="connsiteY9" fmla="*/ 991397 h 1582111"/>
                <a:gd name="connsiteX0" fmla="*/ 6310 w 2962567"/>
                <a:gd name="connsiteY0" fmla="*/ 991397 h 1582111"/>
                <a:gd name="connsiteX1" fmla="*/ 373133 w 2962567"/>
                <a:gd name="connsiteY1" fmla="*/ 631211 h 1582111"/>
                <a:gd name="connsiteX2" fmla="*/ 977060 w 2962567"/>
                <a:gd name="connsiteY2" fmla="*/ 318681 h 1582111"/>
                <a:gd name="connsiteX3" fmla="*/ 2187173 w 2962567"/>
                <a:gd name="connsiteY3" fmla="*/ 711009 h 1582111"/>
                <a:gd name="connsiteX4" fmla="*/ 2931858 w 2962567"/>
                <a:gd name="connsiteY4" fmla="*/ 991397 h 1582111"/>
                <a:gd name="connsiteX5" fmla="*/ 2931858 w 2962567"/>
                <a:gd name="connsiteY5" fmla="*/ 1328320 h 1582111"/>
                <a:gd name="connsiteX6" fmla="*/ 2678067 w 2962567"/>
                <a:gd name="connsiteY6" fmla="*/ 1582111 h 1582111"/>
                <a:gd name="connsiteX7" fmla="*/ 260101 w 2962567"/>
                <a:gd name="connsiteY7" fmla="*/ 1582111 h 1582111"/>
                <a:gd name="connsiteX8" fmla="*/ 6310 w 2962567"/>
                <a:gd name="connsiteY8" fmla="*/ 1328320 h 1582111"/>
                <a:gd name="connsiteX9" fmla="*/ 6310 w 2962567"/>
                <a:gd name="connsiteY9" fmla="*/ 991397 h 1582111"/>
                <a:gd name="connsiteX0" fmla="*/ 0 w 2956257"/>
                <a:gd name="connsiteY0" fmla="*/ 1328320 h 1582111"/>
                <a:gd name="connsiteX1" fmla="*/ 366823 w 2956257"/>
                <a:gd name="connsiteY1" fmla="*/ 631211 h 1582111"/>
                <a:gd name="connsiteX2" fmla="*/ 970750 w 2956257"/>
                <a:gd name="connsiteY2" fmla="*/ 318681 h 1582111"/>
                <a:gd name="connsiteX3" fmla="*/ 2180863 w 2956257"/>
                <a:gd name="connsiteY3" fmla="*/ 711009 h 1582111"/>
                <a:gd name="connsiteX4" fmla="*/ 2925548 w 2956257"/>
                <a:gd name="connsiteY4" fmla="*/ 991397 h 1582111"/>
                <a:gd name="connsiteX5" fmla="*/ 2925548 w 2956257"/>
                <a:gd name="connsiteY5" fmla="*/ 1328320 h 1582111"/>
                <a:gd name="connsiteX6" fmla="*/ 2671757 w 2956257"/>
                <a:gd name="connsiteY6" fmla="*/ 1582111 h 1582111"/>
                <a:gd name="connsiteX7" fmla="*/ 253791 w 2956257"/>
                <a:gd name="connsiteY7" fmla="*/ 1582111 h 1582111"/>
                <a:gd name="connsiteX8" fmla="*/ 0 w 2956257"/>
                <a:gd name="connsiteY8" fmla="*/ 1328320 h 1582111"/>
                <a:gd name="connsiteX0" fmla="*/ 21560 w 2977817"/>
                <a:gd name="connsiteY0" fmla="*/ 1328320 h 1582111"/>
                <a:gd name="connsiteX1" fmla="*/ 388383 w 2977817"/>
                <a:gd name="connsiteY1" fmla="*/ 631211 h 1582111"/>
                <a:gd name="connsiteX2" fmla="*/ 992310 w 2977817"/>
                <a:gd name="connsiteY2" fmla="*/ 318681 h 1582111"/>
                <a:gd name="connsiteX3" fmla="*/ 2202423 w 2977817"/>
                <a:gd name="connsiteY3" fmla="*/ 711009 h 1582111"/>
                <a:gd name="connsiteX4" fmla="*/ 2947108 w 2977817"/>
                <a:gd name="connsiteY4" fmla="*/ 991397 h 1582111"/>
                <a:gd name="connsiteX5" fmla="*/ 2947108 w 2977817"/>
                <a:gd name="connsiteY5" fmla="*/ 1328320 h 1582111"/>
                <a:gd name="connsiteX6" fmla="*/ 2693317 w 2977817"/>
                <a:gd name="connsiteY6" fmla="*/ 1582111 h 1582111"/>
                <a:gd name="connsiteX7" fmla="*/ 275351 w 2977817"/>
                <a:gd name="connsiteY7" fmla="*/ 1582111 h 1582111"/>
                <a:gd name="connsiteX8" fmla="*/ 21560 w 2977817"/>
                <a:gd name="connsiteY8" fmla="*/ 1328320 h 1582111"/>
                <a:gd name="connsiteX0" fmla="*/ 69130 w 3025387"/>
                <a:gd name="connsiteY0" fmla="*/ 1328320 h 1582111"/>
                <a:gd name="connsiteX1" fmla="*/ 435953 w 3025387"/>
                <a:gd name="connsiteY1" fmla="*/ 631211 h 1582111"/>
                <a:gd name="connsiteX2" fmla="*/ 1039880 w 3025387"/>
                <a:gd name="connsiteY2" fmla="*/ 318681 h 1582111"/>
                <a:gd name="connsiteX3" fmla="*/ 2249993 w 3025387"/>
                <a:gd name="connsiteY3" fmla="*/ 711009 h 1582111"/>
                <a:gd name="connsiteX4" fmla="*/ 2994678 w 3025387"/>
                <a:gd name="connsiteY4" fmla="*/ 991397 h 1582111"/>
                <a:gd name="connsiteX5" fmla="*/ 2994678 w 3025387"/>
                <a:gd name="connsiteY5" fmla="*/ 1328320 h 1582111"/>
                <a:gd name="connsiteX6" fmla="*/ 2740887 w 3025387"/>
                <a:gd name="connsiteY6" fmla="*/ 1582111 h 1582111"/>
                <a:gd name="connsiteX7" fmla="*/ 322921 w 3025387"/>
                <a:gd name="connsiteY7" fmla="*/ 1582111 h 1582111"/>
                <a:gd name="connsiteX8" fmla="*/ 69130 w 3025387"/>
                <a:gd name="connsiteY8" fmla="*/ 1328320 h 1582111"/>
                <a:gd name="connsiteX0" fmla="*/ 69130 w 3025387"/>
                <a:gd name="connsiteY0" fmla="*/ 1328320 h 1582111"/>
                <a:gd name="connsiteX1" fmla="*/ 435953 w 3025387"/>
                <a:gd name="connsiteY1" fmla="*/ 631211 h 1582111"/>
                <a:gd name="connsiteX2" fmla="*/ 1039880 w 3025387"/>
                <a:gd name="connsiteY2" fmla="*/ 318681 h 1582111"/>
                <a:gd name="connsiteX3" fmla="*/ 2249993 w 3025387"/>
                <a:gd name="connsiteY3" fmla="*/ 711009 h 1582111"/>
                <a:gd name="connsiteX4" fmla="*/ 2994678 w 3025387"/>
                <a:gd name="connsiteY4" fmla="*/ 991397 h 1582111"/>
                <a:gd name="connsiteX5" fmla="*/ 2994678 w 3025387"/>
                <a:gd name="connsiteY5" fmla="*/ 1328320 h 1582111"/>
                <a:gd name="connsiteX6" fmla="*/ 2740887 w 3025387"/>
                <a:gd name="connsiteY6" fmla="*/ 1582111 h 1582111"/>
                <a:gd name="connsiteX7" fmla="*/ 322921 w 3025387"/>
                <a:gd name="connsiteY7" fmla="*/ 1582111 h 1582111"/>
                <a:gd name="connsiteX8" fmla="*/ 69130 w 3025387"/>
                <a:gd name="connsiteY8" fmla="*/ 1328320 h 1582111"/>
                <a:gd name="connsiteX0" fmla="*/ 79704 w 3035961"/>
                <a:gd name="connsiteY0" fmla="*/ 1328320 h 1582111"/>
                <a:gd name="connsiteX1" fmla="*/ 446527 w 3035961"/>
                <a:gd name="connsiteY1" fmla="*/ 631211 h 1582111"/>
                <a:gd name="connsiteX2" fmla="*/ 1050454 w 3035961"/>
                <a:gd name="connsiteY2" fmla="*/ 318681 h 1582111"/>
                <a:gd name="connsiteX3" fmla="*/ 2260567 w 3035961"/>
                <a:gd name="connsiteY3" fmla="*/ 711009 h 1582111"/>
                <a:gd name="connsiteX4" fmla="*/ 3005252 w 3035961"/>
                <a:gd name="connsiteY4" fmla="*/ 991397 h 1582111"/>
                <a:gd name="connsiteX5" fmla="*/ 3005252 w 3035961"/>
                <a:gd name="connsiteY5" fmla="*/ 1328320 h 1582111"/>
                <a:gd name="connsiteX6" fmla="*/ 2751461 w 3035961"/>
                <a:gd name="connsiteY6" fmla="*/ 1582111 h 1582111"/>
                <a:gd name="connsiteX7" fmla="*/ 333495 w 3035961"/>
                <a:gd name="connsiteY7" fmla="*/ 1582111 h 1582111"/>
                <a:gd name="connsiteX8" fmla="*/ 79704 w 3035961"/>
                <a:gd name="connsiteY8" fmla="*/ 1328320 h 1582111"/>
                <a:gd name="connsiteX0" fmla="*/ 92146 w 3048403"/>
                <a:gd name="connsiteY0" fmla="*/ 1328320 h 1582111"/>
                <a:gd name="connsiteX1" fmla="*/ 458969 w 3048403"/>
                <a:gd name="connsiteY1" fmla="*/ 631211 h 1582111"/>
                <a:gd name="connsiteX2" fmla="*/ 1062896 w 3048403"/>
                <a:gd name="connsiteY2" fmla="*/ 318681 h 1582111"/>
                <a:gd name="connsiteX3" fmla="*/ 2273009 w 3048403"/>
                <a:gd name="connsiteY3" fmla="*/ 711009 h 1582111"/>
                <a:gd name="connsiteX4" fmla="*/ 3017694 w 3048403"/>
                <a:gd name="connsiteY4" fmla="*/ 991397 h 1582111"/>
                <a:gd name="connsiteX5" fmla="*/ 3017694 w 3048403"/>
                <a:gd name="connsiteY5" fmla="*/ 1328320 h 1582111"/>
                <a:gd name="connsiteX6" fmla="*/ 2763903 w 3048403"/>
                <a:gd name="connsiteY6" fmla="*/ 1582111 h 1582111"/>
                <a:gd name="connsiteX7" fmla="*/ 345937 w 3048403"/>
                <a:gd name="connsiteY7" fmla="*/ 1582111 h 1582111"/>
                <a:gd name="connsiteX8" fmla="*/ 92146 w 3048403"/>
                <a:gd name="connsiteY8" fmla="*/ 1328320 h 1582111"/>
                <a:gd name="connsiteX0" fmla="*/ 92146 w 3048403"/>
                <a:gd name="connsiteY0" fmla="*/ 1328320 h 1582111"/>
                <a:gd name="connsiteX1" fmla="*/ 458969 w 3048403"/>
                <a:gd name="connsiteY1" fmla="*/ 631211 h 1582111"/>
                <a:gd name="connsiteX2" fmla="*/ 1062896 w 3048403"/>
                <a:gd name="connsiteY2" fmla="*/ 318681 h 1582111"/>
                <a:gd name="connsiteX3" fmla="*/ 2273009 w 3048403"/>
                <a:gd name="connsiteY3" fmla="*/ 711009 h 1582111"/>
                <a:gd name="connsiteX4" fmla="*/ 3017694 w 3048403"/>
                <a:gd name="connsiteY4" fmla="*/ 991397 h 1582111"/>
                <a:gd name="connsiteX5" fmla="*/ 3017694 w 3048403"/>
                <a:gd name="connsiteY5" fmla="*/ 1328320 h 1582111"/>
                <a:gd name="connsiteX6" fmla="*/ 2763903 w 3048403"/>
                <a:gd name="connsiteY6" fmla="*/ 1582111 h 1582111"/>
                <a:gd name="connsiteX7" fmla="*/ 345937 w 3048403"/>
                <a:gd name="connsiteY7" fmla="*/ 1582111 h 1582111"/>
                <a:gd name="connsiteX8" fmla="*/ 92146 w 3048403"/>
                <a:gd name="connsiteY8" fmla="*/ 1328320 h 1582111"/>
                <a:gd name="connsiteX0" fmla="*/ 92146 w 3055135"/>
                <a:gd name="connsiteY0" fmla="*/ 1328320 h 1582111"/>
                <a:gd name="connsiteX1" fmla="*/ 458969 w 3055135"/>
                <a:gd name="connsiteY1" fmla="*/ 631211 h 1582111"/>
                <a:gd name="connsiteX2" fmla="*/ 1062896 w 3055135"/>
                <a:gd name="connsiteY2" fmla="*/ 318681 h 1582111"/>
                <a:gd name="connsiteX3" fmla="*/ 2273009 w 3055135"/>
                <a:gd name="connsiteY3" fmla="*/ 711009 h 1582111"/>
                <a:gd name="connsiteX4" fmla="*/ 3017694 w 3055135"/>
                <a:gd name="connsiteY4" fmla="*/ 991397 h 1582111"/>
                <a:gd name="connsiteX5" fmla="*/ 3017694 w 3055135"/>
                <a:gd name="connsiteY5" fmla="*/ 1328320 h 1582111"/>
                <a:gd name="connsiteX6" fmla="*/ 2763903 w 3055135"/>
                <a:gd name="connsiteY6" fmla="*/ 1582111 h 1582111"/>
                <a:gd name="connsiteX7" fmla="*/ 345937 w 3055135"/>
                <a:gd name="connsiteY7" fmla="*/ 1582111 h 1582111"/>
                <a:gd name="connsiteX8" fmla="*/ 92146 w 3055135"/>
                <a:gd name="connsiteY8" fmla="*/ 1328320 h 1582111"/>
                <a:gd name="connsiteX0" fmla="*/ 92146 w 3055135"/>
                <a:gd name="connsiteY0" fmla="*/ 1328320 h 1582111"/>
                <a:gd name="connsiteX1" fmla="*/ 458969 w 3055135"/>
                <a:gd name="connsiteY1" fmla="*/ 631211 h 1582111"/>
                <a:gd name="connsiteX2" fmla="*/ 1062896 w 3055135"/>
                <a:gd name="connsiteY2" fmla="*/ 318681 h 1582111"/>
                <a:gd name="connsiteX3" fmla="*/ 2273009 w 3055135"/>
                <a:gd name="connsiteY3" fmla="*/ 711009 h 1582111"/>
                <a:gd name="connsiteX4" fmla="*/ 3017694 w 3055135"/>
                <a:gd name="connsiteY4" fmla="*/ 991397 h 1582111"/>
                <a:gd name="connsiteX5" fmla="*/ 3017694 w 3055135"/>
                <a:gd name="connsiteY5" fmla="*/ 1328320 h 1582111"/>
                <a:gd name="connsiteX6" fmla="*/ 2763903 w 3055135"/>
                <a:gd name="connsiteY6" fmla="*/ 1582111 h 1582111"/>
                <a:gd name="connsiteX7" fmla="*/ 345937 w 3055135"/>
                <a:gd name="connsiteY7" fmla="*/ 1582111 h 1582111"/>
                <a:gd name="connsiteX8" fmla="*/ 92146 w 3055135"/>
                <a:gd name="connsiteY8" fmla="*/ 1328320 h 1582111"/>
                <a:gd name="connsiteX0" fmla="*/ 92146 w 3055135"/>
                <a:gd name="connsiteY0" fmla="*/ 1341227 h 1595018"/>
                <a:gd name="connsiteX1" fmla="*/ 458969 w 3055135"/>
                <a:gd name="connsiteY1" fmla="*/ 644118 h 1595018"/>
                <a:gd name="connsiteX2" fmla="*/ 1062896 w 3055135"/>
                <a:gd name="connsiteY2" fmla="*/ 331588 h 1595018"/>
                <a:gd name="connsiteX3" fmla="*/ 2273009 w 3055135"/>
                <a:gd name="connsiteY3" fmla="*/ 723916 h 1595018"/>
                <a:gd name="connsiteX4" fmla="*/ 3017694 w 3055135"/>
                <a:gd name="connsiteY4" fmla="*/ 1004304 h 1595018"/>
                <a:gd name="connsiteX5" fmla="*/ 3017694 w 3055135"/>
                <a:gd name="connsiteY5" fmla="*/ 1341227 h 1595018"/>
                <a:gd name="connsiteX6" fmla="*/ 2763903 w 3055135"/>
                <a:gd name="connsiteY6" fmla="*/ 1595018 h 1595018"/>
                <a:gd name="connsiteX7" fmla="*/ 345937 w 3055135"/>
                <a:gd name="connsiteY7" fmla="*/ 1595018 h 1595018"/>
                <a:gd name="connsiteX8" fmla="*/ 92146 w 3055135"/>
                <a:gd name="connsiteY8" fmla="*/ 1341227 h 1595018"/>
                <a:gd name="connsiteX0" fmla="*/ 92146 w 3055135"/>
                <a:gd name="connsiteY0" fmla="*/ 1344504 h 1598295"/>
                <a:gd name="connsiteX1" fmla="*/ 458969 w 3055135"/>
                <a:gd name="connsiteY1" fmla="*/ 647395 h 1598295"/>
                <a:gd name="connsiteX2" fmla="*/ 1062896 w 3055135"/>
                <a:gd name="connsiteY2" fmla="*/ 334865 h 1598295"/>
                <a:gd name="connsiteX3" fmla="*/ 2273009 w 3055135"/>
                <a:gd name="connsiteY3" fmla="*/ 727193 h 1598295"/>
                <a:gd name="connsiteX4" fmla="*/ 3017694 w 3055135"/>
                <a:gd name="connsiteY4" fmla="*/ 1007581 h 1598295"/>
                <a:gd name="connsiteX5" fmla="*/ 3017694 w 3055135"/>
                <a:gd name="connsiteY5" fmla="*/ 1344504 h 1598295"/>
                <a:gd name="connsiteX6" fmla="*/ 2763903 w 3055135"/>
                <a:gd name="connsiteY6" fmla="*/ 1598295 h 1598295"/>
                <a:gd name="connsiteX7" fmla="*/ 345937 w 3055135"/>
                <a:gd name="connsiteY7" fmla="*/ 1598295 h 1598295"/>
                <a:gd name="connsiteX8" fmla="*/ 92146 w 3055135"/>
                <a:gd name="connsiteY8" fmla="*/ 1344504 h 1598295"/>
                <a:gd name="connsiteX0" fmla="*/ 92146 w 3055135"/>
                <a:gd name="connsiteY0" fmla="*/ 1344504 h 1598295"/>
                <a:gd name="connsiteX1" fmla="*/ 458969 w 3055135"/>
                <a:gd name="connsiteY1" fmla="*/ 647395 h 1598295"/>
                <a:gd name="connsiteX2" fmla="*/ 1062896 w 3055135"/>
                <a:gd name="connsiteY2" fmla="*/ 334865 h 1598295"/>
                <a:gd name="connsiteX3" fmla="*/ 2273009 w 3055135"/>
                <a:gd name="connsiteY3" fmla="*/ 727193 h 1598295"/>
                <a:gd name="connsiteX4" fmla="*/ 3017694 w 3055135"/>
                <a:gd name="connsiteY4" fmla="*/ 1007581 h 1598295"/>
                <a:gd name="connsiteX5" fmla="*/ 3017694 w 3055135"/>
                <a:gd name="connsiteY5" fmla="*/ 1344504 h 1598295"/>
                <a:gd name="connsiteX6" fmla="*/ 2763903 w 3055135"/>
                <a:gd name="connsiteY6" fmla="*/ 1598295 h 1598295"/>
                <a:gd name="connsiteX7" fmla="*/ 345937 w 3055135"/>
                <a:gd name="connsiteY7" fmla="*/ 1598295 h 1598295"/>
                <a:gd name="connsiteX8" fmla="*/ 92146 w 3055135"/>
                <a:gd name="connsiteY8" fmla="*/ 1344504 h 1598295"/>
                <a:gd name="connsiteX0" fmla="*/ 63323 w 3026312"/>
                <a:gd name="connsiteY0" fmla="*/ 1344504 h 1598295"/>
                <a:gd name="connsiteX1" fmla="*/ 430146 w 3026312"/>
                <a:gd name="connsiteY1" fmla="*/ 647395 h 1598295"/>
                <a:gd name="connsiteX2" fmla="*/ 1034073 w 3026312"/>
                <a:gd name="connsiteY2" fmla="*/ 334865 h 1598295"/>
                <a:gd name="connsiteX3" fmla="*/ 2244186 w 3026312"/>
                <a:gd name="connsiteY3" fmla="*/ 727193 h 1598295"/>
                <a:gd name="connsiteX4" fmla="*/ 2988871 w 3026312"/>
                <a:gd name="connsiteY4" fmla="*/ 1007581 h 1598295"/>
                <a:gd name="connsiteX5" fmla="*/ 2988871 w 3026312"/>
                <a:gd name="connsiteY5" fmla="*/ 1344504 h 1598295"/>
                <a:gd name="connsiteX6" fmla="*/ 2735080 w 3026312"/>
                <a:gd name="connsiteY6" fmla="*/ 1598295 h 1598295"/>
                <a:gd name="connsiteX7" fmla="*/ 317114 w 3026312"/>
                <a:gd name="connsiteY7" fmla="*/ 1598295 h 1598295"/>
                <a:gd name="connsiteX8" fmla="*/ 63323 w 3026312"/>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598295"/>
                <a:gd name="connsiteX1" fmla="*/ 423692 w 3019858"/>
                <a:gd name="connsiteY1" fmla="*/ 647395 h 1598295"/>
                <a:gd name="connsiteX2" fmla="*/ 1027619 w 3019858"/>
                <a:gd name="connsiteY2" fmla="*/ 334865 h 1598295"/>
                <a:gd name="connsiteX3" fmla="*/ 2237732 w 3019858"/>
                <a:gd name="connsiteY3" fmla="*/ 727193 h 1598295"/>
                <a:gd name="connsiteX4" fmla="*/ 2982417 w 3019858"/>
                <a:gd name="connsiteY4" fmla="*/ 1007581 h 1598295"/>
                <a:gd name="connsiteX5" fmla="*/ 2982417 w 3019858"/>
                <a:gd name="connsiteY5" fmla="*/ 1344504 h 1598295"/>
                <a:gd name="connsiteX6" fmla="*/ 2728626 w 3019858"/>
                <a:gd name="connsiteY6" fmla="*/ 1598295 h 1598295"/>
                <a:gd name="connsiteX7" fmla="*/ 310660 w 3019858"/>
                <a:gd name="connsiteY7" fmla="*/ 1598295 h 1598295"/>
                <a:gd name="connsiteX8" fmla="*/ 56869 w 3019858"/>
                <a:gd name="connsiteY8" fmla="*/ 1344504 h 1598295"/>
                <a:gd name="connsiteX0" fmla="*/ 56869 w 3019858"/>
                <a:gd name="connsiteY0" fmla="*/ 1344504 h 1632441"/>
                <a:gd name="connsiteX1" fmla="*/ 423692 w 3019858"/>
                <a:gd name="connsiteY1" fmla="*/ 647395 h 1632441"/>
                <a:gd name="connsiteX2" fmla="*/ 1027619 w 3019858"/>
                <a:gd name="connsiteY2" fmla="*/ 334865 h 1632441"/>
                <a:gd name="connsiteX3" fmla="*/ 2237732 w 3019858"/>
                <a:gd name="connsiteY3" fmla="*/ 727193 h 1632441"/>
                <a:gd name="connsiteX4" fmla="*/ 2982417 w 3019858"/>
                <a:gd name="connsiteY4" fmla="*/ 1007581 h 1632441"/>
                <a:gd name="connsiteX5" fmla="*/ 2982417 w 3019858"/>
                <a:gd name="connsiteY5" fmla="*/ 1344504 h 1632441"/>
                <a:gd name="connsiteX6" fmla="*/ 2728626 w 3019858"/>
                <a:gd name="connsiteY6" fmla="*/ 1598295 h 1632441"/>
                <a:gd name="connsiteX7" fmla="*/ 310660 w 3019858"/>
                <a:gd name="connsiteY7" fmla="*/ 1598295 h 1632441"/>
                <a:gd name="connsiteX8" fmla="*/ 56869 w 3019858"/>
                <a:gd name="connsiteY8" fmla="*/ 1344504 h 16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858" h="1632441">
                  <a:moveTo>
                    <a:pt x="56869" y="1344504"/>
                  </a:moveTo>
                  <a:cubicBezTo>
                    <a:pt x="-4606" y="1134430"/>
                    <a:pt x="-129421" y="653054"/>
                    <a:pt x="423692" y="647395"/>
                  </a:cubicBezTo>
                  <a:cubicBezTo>
                    <a:pt x="459813" y="322487"/>
                    <a:pt x="632640" y="74148"/>
                    <a:pt x="1027619" y="334865"/>
                  </a:cubicBezTo>
                  <a:cubicBezTo>
                    <a:pt x="1241307" y="-126177"/>
                    <a:pt x="2273672" y="-210602"/>
                    <a:pt x="2237732" y="727193"/>
                  </a:cubicBezTo>
                  <a:cubicBezTo>
                    <a:pt x="2630022" y="706319"/>
                    <a:pt x="2929226" y="888624"/>
                    <a:pt x="2982417" y="1007581"/>
                  </a:cubicBezTo>
                  <a:cubicBezTo>
                    <a:pt x="3035608" y="1126538"/>
                    <a:pt x="3028960" y="1191040"/>
                    <a:pt x="2982417" y="1344504"/>
                  </a:cubicBezTo>
                  <a:cubicBezTo>
                    <a:pt x="2935874" y="1497968"/>
                    <a:pt x="2868791" y="1598295"/>
                    <a:pt x="2728626" y="1598295"/>
                  </a:cubicBezTo>
                  <a:cubicBezTo>
                    <a:pt x="1922637" y="1598295"/>
                    <a:pt x="445181" y="1675124"/>
                    <a:pt x="310660" y="1598295"/>
                  </a:cubicBezTo>
                  <a:cubicBezTo>
                    <a:pt x="176139" y="1521466"/>
                    <a:pt x="167478" y="1526914"/>
                    <a:pt x="56869" y="1344504"/>
                  </a:cubicBezTo>
                  <a:close/>
                </a:path>
              </a:pathLst>
            </a:custGeom>
            <a:solidFill>
              <a:schemeClr val="accent1"/>
            </a:solidFill>
            <a:ln w="12700" cmpd="sng" algn="ctr">
              <a:solidFill>
                <a:srgbClr val="F0A000"/>
              </a:solidFill>
              <a:miter lim="800000"/>
              <a:headEnd/>
              <a:tailEnd/>
            </a:ln>
          </p:spPr>
          <p:txBody>
            <a:bodyPr lIns="72000" tIns="259200" rIns="72000" bIns="68400" rtlCol="0" anchor="t" anchorCtr="0"/>
            <a:lstStyle/>
            <a:p>
              <a:pPr algn="ctr">
                <a:buClr>
                  <a:srgbClr val="F0AB00"/>
                </a:buClr>
                <a:buSzPct val="80000"/>
                <a:defRPr/>
              </a:pPr>
              <a:r>
                <a:rPr lang="en-US" sz="1300" kern="0" dirty="0">
                  <a:latin typeface="+mj-lt"/>
                  <a:ea typeface="Arial Unicode MS" pitchFamily="34" charset="-128"/>
                  <a:cs typeface="BentonSans Regular"/>
                </a:rPr>
                <a:t> </a:t>
              </a:r>
              <a:br>
                <a:rPr lang="en-US" sz="1300" kern="0" dirty="0">
                  <a:latin typeface="+mj-lt"/>
                  <a:ea typeface="Arial Unicode MS" pitchFamily="34" charset="-128"/>
                  <a:cs typeface="BentonSans Regular"/>
                </a:rPr>
              </a:br>
              <a:endParaRPr lang="en-US" sz="1700" kern="0" dirty="0">
                <a:latin typeface="+mj-lt"/>
                <a:ea typeface="Arial Unicode MS" pitchFamily="34" charset="-128"/>
                <a:cs typeface="BentonSans Regular"/>
              </a:endParaRPr>
            </a:p>
          </p:txBody>
        </p:sp>
        <p:grpSp>
          <p:nvGrpSpPr>
            <p:cNvPr id="76" name="Group 48"/>
            <p:cNvGrpSpPr/>
            <p:nvPr/>
          </p:nvGrpSpPr>
          <p:grpSpPr>
            <a:xfrm>
              <a:off x="19703182" y="1700717"/>
              <a:ext cx="1607595" cy="805137"/>
              <a:chOff x="17554936" y="2237326"/>
              <a:chExt cx="1607595" cy="913375"/>
            </a:xfrm>
          </p:grpSpPr>
          <p:sp>
            <p:nvSpPr>
              <p:cNvPr id="79" name="Chevron 78"/>
              <p:cNvSpPr/>
              <p:nvPr/>
            </p:nvSpPr>
            <p:spPr bwMode="gray">
              <a:xfrm>
                <a:off x="17554936" y="2732751"/>
                <a:ext cx="1607595" cy="417950"/>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80" name="Chevron 79"/>
              <p:cNvSpPr/>
              <p:nvPr/>
            </p:nvSpPr>
            <p:spPr bwMode="gray">
              <a:xfrm>
                <a:off x="17564863" y="2237326"/>
                <a:ext cx="618177" cy="417950"/>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sp>
          <p:nvSpPr>
            <p:cNvPr id="77" name="Rectangle 76"/>
            <p:cNvSpPr/>
            <p:nvPr/>
          </p:nvSpPr>
          <p:spPr bwMode="gray">
            <a:xfrm>
              <a:off x="18645423" y="1794775"/>
              <a:ext cx="871139" cy="704140"/>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sz="2400" kern="0" dirty="0" smtClean="0">
                <a:latin typeface="+mj-lt"/>
                <a:ea typeface="Arial Unicode MS" pitchFamily="34" charset="-128"/>
                <a:cs typeface="BentonSans Regular"/>
              </a:endParaRPr>
            </a:p>
          </p:txBody>
        </p:sp>
        <p:pic>
          <p:nvPicPr>
            <p:cNvPr id="78" name="Picture 7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716837" y="1864022"/>
              <a:ext cx="743485" cy="563659"/>
            </a:xfrm>
            <a:prstGeom prst="rect">
              <a:avLst/>
            </a:prstGeom>
            <a:noFill/>
            <a:ln>
              <a:noFill/>
            </a:ln>
          </p:spPr>
        </p:pic>
      </p:grpSp>
      <p:sp>
        <p:nvSpPr>
          <p:cNvPr id="81" name="Rounded Rectangle 80"/>
          <p:cNvSpPr/>
          <p:nvPr/>
        </p:nvSpPr>
        <p:spPr bwMode="gray">
          <a:xfrm>
            <a:off x="7039679" y="3972458"/>
            <a:ext cx="1588506" cy="787124"/>
          </a:xfrm>
          <a:prstGeom prst="roundRect">
            <a:avLst/>
          </a:prstGeom>
          <a:blipFill rotWithShape="1">
            <a:blip r:embed="rId4" cstate="email">
              <a:extLst>
                <a:ext uri="{28A0092B-C50C-407E-A947-70E740481C1C}">
                  <a14:useLocalDpi xmlns:a14="http://schemas.microsoft.com/office/drawing/2010/main"/>
                </a:ext>
              </a:extLst>
            </a:blip>
            <a:stretch>
              <a:fillRect/>
            </a:stretch>
          </a:blip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2" name="Rectangular Callout 41"/>
          <p:cNvSpPr/>
          <p:nvPr/>
        </p:nvSpPr>
        <p:spPr bwMode="gray">
          <a:xfrm>
            <a:off x="2738857" y="5322292"/>
            <a:ext cx="1896224" cy="504587"/>
          </a:xfrm>
          <a:prstGeom prst="wedgeRectCallout">
            <a:avLst>
              <a:gd name="adj1" fmla="val -174"/>
              <a:gd name="adj2" fmla="val -129431"/>
            </a:avLst>
          </a:prstGeom>
          <a:solidFill>
            <a:schemeClr val="bg1"/>
          </a:solidFill>
          <a:ln w="25400" algn="ctr">
            <a:solidFill>
              <a:schemeClr val="accent1"/>
            </a:solidFill>
            <a:miter lim="800000"/>
            <a:headEnd/>
            <a:tailEnd/>
          </a:ln>
          <a:effectLst/>
        </p:spPr>
        <p:txBody>
          <a:bodyPr wrap="square" lIns="36000" tIns="36000" rIns="36000" bIns="36000" rtlCol="0" anchor="ctr"/>
          <a:lstStyle/>
          <a:p>
            <a:pPr algn="ctr" defTabSz="767461">
              <a:spcBef>
                <a:spcPct val="50000"/>
              </a:spcBef>
              <a:buClr>
                <a:srgbClr val="F0AB00"/>
              </a:buClr>
              <a:buSzPct val="80000"/>
            </a:pPr>
            <a:r>
              <a:rPr lang="en-US" sz="1500" kern="0" dirty="0" smtClean="0">
                <a:latin typeface="+mj-lt"/>
                <a:ea typeface="Arial Unicode MS" pitchFamily="34" charset="-128"/>
                <a:cs typeface="BentonSans Regular"/>
              </a:rPr>
              <a:t>"Big Data” </a:t>
            </a:r>
            <a:r>
              <a:rPr lang="en-US" sz="1500" kern="0" dirty="0" err="1" smtClean="0">
                <a:latin typeface="+mj-lt"/>
                <a:ea typeface="Arial Unicode MS" pitchFamily="34" charset="-128"/>
                <a:cs typeface="BentonSans Regular"/>
              </a:rPr>
              <a:t>nutzen</a:t>
            </a:r>
            <a:endParaRPr lang="en-US" sz="1500" kern="0" dirty="0">
              <a:latin typeface="+mj-lt"/>
              <a:ea typeface="Arial Unicode MS" pitchFamily="34" charset="-128"/>
              <a:cs typeface="BentonSans Regular"/>
            </a:endParaRPr>
          </a:p>
        </p:txBody>
      </p:sp>
      <p:sp>
        <p:nvSpPr>
          <p:cNvPr id="44" name="Rectangular Callout 43"/>
          <p:cNvSpPr/>
          <p:nvPr/>
        </p:nvSpPr>
        <p:spPr bwMode="gray">
          <a:xfrm>
            <a:off x="4726075" y="5322292"/>
            <a:ext cx="1953476" cy="504587"/>
          </a:xfrm>
          <a:prstGeom prst="wedgeRectCallout">
            <a:avLst>
              <a:gd name="adj1" fmla="val 578"/>
              <a:gd name="adj2" fmla="val -128785"/>
            </a:avLst>
          </a:prstGeom>
          <a:solidFill>
            <a:schemeClr val="bg1"/>
          </a:solidFill>
          <a:ln w="25400" algn="ctr">
            <a:solidFill>
              <a:schemeClr val="accent1"/>
            </a:solidFill>
            <a:miter lim="800000"/>
            <a:headEnd/>
            <a:tailEnd/>
          </a:ln>
          <a:effectLst/>
        </p:spPr>
        <p:txBody>
          <a:bodyPr wrap="square" lIns="36000" tIns="36000" rIns="36000" bIns="36000" rtlCol="0" anchor="ctr"/>
          <a:lstStyle/>
          <a:p>
            <a:pPr algn="ctr" defTabSz="767461">
              <a:spcBef>
                <a:spcPts val="600"/>
              </a:spcBef>
              <a:buClr>
                <a:srgbClr val="F0AB00"/>
              </a:buClr>
              <a:buSzPct val="80000"/>
            </a:pPr>
            <a:r>
              <a:rPr lang="en-US" sz="1500" kern="0" dirty="0" smtClean="0">
                <a:latin typeface="+mj-lt"/>
                <a:ea typeface="Arial Unicode MS" pitchFamily="34" charset="-128"/>
                <a:cs typeface="BentonSans Regular"/>
              </a:rPr>
              <a:t>Flexible </a:t>
            </a:r>
            <a:r>
              <a:rPr lang="en-US" sz="1500" kern="0" dirty="0" err="1" smtClean="0">
                <a:latin typeface="+mj-lt"/>
                <a:ea typeface="Arial Unicode MS" pitchFamily="34" charset="-128"/>
                <a:cs typeface="BentonSans Regular"/>
              </a:rPr>
              <a:t>Nutzung</a:t>
            </a:r>
            <a:r>
              <a:rPr lang="en-US" sz="1500" kern="0" dirty="0" smtClean="0">
                <a:latin typeface="+mj-lt"/>
                <a:ea typeface="Arial Unicode MS" pitchFamily="34" charset="-128"/>
                <a:cs typeface="BentonSans Regular"/>
              </a:rPr>
              <a:t> und </a:t>
            </a:r>
            <a:r>
              <a:rPr lang="en-US" sz="1500" kern="0" dirty="0" err="1" smtClean="0">
                <a:latin typeface="+mj-lt"/>
                <a:ea typeface="Arial Unicode MS" pitchFamily="34" charset="-128"/>
                <a:cs typeface="BentonSans Regular"/>
              </a:rPr>
              <a:t>Effizienzgewinne</a:t>
            </a:r>
            <a:endParaRPr lang="en-US" sz="1500" kern="0" dirty="0">
              <a:latin typeface="+mj-lt"/>
              <a:ea typeface="Arial Unicode MS" pitchFamily="34" charset="-128"/>
              <a:cs typeface="BentonSans Regular"/>
            </a:endParaRPr>
          </a:p>
        </p:txBody>
      </p:sp>
      <p:sp>
        <p:nvSpPr>
          <p:cNvPr id="46" name="Rectangular Callout 45"/>
          <p:cNvSpPr/>
          <p:nvPr/>
        </p:nvSpPr>
        <p:spPr bwMode="gray">
          <a:xfrm>
            <a:off x="6807427" y="5322292"/>
            <a:ext cx="2070857" cy="504587"/>
          </a:xfrm>
          <a:prstGeom prst="wedgeRectCallout">
            <a:avLst>
              <a:gd name="adj1" fmla="val 255"/>
              <a:gd name="adj2" fmla="val -126993"/>
            </a:avLst>
          </a:prstGeom>
          <a:solidFill>
            <a:schemeClr val="bg1"/>
          </a:solidFill>
          <a:ln w="25400" algn="ctr">
            <a:solidFill>
              <a:schemeClr val="accent1"/>
            </a:solidFill>
            <a:miter lim="800000"/>
            <a:headEnd/>
            <a:tailEnd/>
          </a:ln>
          <a:effectLst/>
        </p:spPr>
        <p:txBody>
          <a:bodyPr wrap="square" lIns="36000" tIns="36000" rIns="36000" bIns="36000" rtlCol="0" anchor="ctr"/>
          <a:lstStyle/>
          <a:p>
            <a:pPr algn="ctr" defTabSz="767461">
              <a:spcBef>
                <a:spcPct val="50000"/>
              </a:spcBef>
              <a:buClr>
                <a:srgbClr val="F0AB00"/>
              </a:buClr>
              <a:buSzPct val="80000"/>
            </a:pPr>
            <a:r>
              <a:rPr lang="en-US" sz="1500" kern="0" dirty="0" err="1" smtClean="0">
                <a:latin typeface="+mj-lt"/>
                <a:ea typeface="Arial Unicode MS" pitchFamily="34" charset="-128"/>
                <a:cs typeface="BentonSans Regular"/>
              </a:rPr>
              <a:t>Einfache</a:t>
            </a:r>
            <a:r>
              <a:rPr lang="en-US" sz="1500" kern="0" dirty="0" smtClean="0">
                <a:latin typeface="+mj-lt"/>
                <a:ea typeface="Arial Unicode MS" pitchFamily="34" charset="-128"/>
                <a:cs typeface="BentonSans Regular"/>
              </a:rPr>
              <a:t> und </a:t>
            </a:r>
            <a:r>
              <a:rPr lang="en-US" sz="1500" kern="0" dirty="0" err="1" smtClean="0">
                <a:latin typeface="+mj-lt"/>
                <a:ea typeface="Arial Unicode MS" pitchFamily="34" charset="-128"/>
                <a:cs typeface="BentonSans Regular"/>
              </a:rPr>
              <a:t>robuste</a:t>
            </a:r>
            <a:r>
              <a:rPr lang="en-US" sz="1500" kern="0" dirty="0" smtClean="0">
                <a:latin typeface="+mj-lt"/>
                <a:ea typeface="Arial Unicode MS" pitchFamily="34" charset="-128"/>
                <a:cs typeface="BentonSans Regular"/>
              </a:rPr>
              <a:t> Integration</a:t>
            </a:r>
            <a:endParaRPr lang="en-US" sz="1500" kern="0" dirty="0">
              <a:latin typeface="+mj-lt"/>
              <a:ea typeface="Arial Unicode MS" pitchFamily="34" charset="-128"/>
              <a:cs typeface="BentonSans Regular"/>
            </a:endParaRPr>
          </a:p>
        </p:txBody>
      </p:sp>
      <p:grpSp>
        <p:nvGrpSpPr>
          <p:cNvPr id="49" name="Group 24"/>
          <p:cNvGrpSpPr/>
          <p:nvPr/>
        </p:nvGrpSpPr>
        <p:grpSpPr>
          <a:xfrm>
            <a:off x="3036053" y="3887589"/>
            <a:ext cx="973241" cy="911621"/>
            <a:chOff x="988772" y="3494532"/>
            <a:chExt cx="651052" cy="648441"/>
          </a:xfrm>
        </p:grpSpPr>
        <p:sp>
          <p:nvSpPr>
            <p:cNvPr id="82" name="Oval 81"/>
            <p:cNvSpPr/>
            <p:nvPr/>
          </p:nvSpPr>
          <p:spPr bwMode="gray">
            <a:xfrm>
              <a:off x="1024890" y="3512887"/>
              <a:ext cx="571500" cy="586673"/>
            </a:xfrm>
            <a:prstGeom prst="ellips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pic>
          <p:nvPicPr>
            <p:cNvPr id="83" name="Picture 82" descr="InMemory.png"/>
            <p:cNvPicPr>
              <a:picLocks/>
            </p:cNvPicPr>
            <p:nvPr/>
          </p:nvPicPr>
          <p:blipFill>
            <a:blip r:embed="rId5" cstate="email">
              <a:extLst>
                <a:ext uri="{28A0092B-C50C-407E-A947-70E740481C1C}">
                  <a14:useLocalDpi xmlns:a14="http://schemas.microsoft.com/office/drawing/2010/main"/>
                </a:ext>
              </a:extLst>
            </a:blip>
            <a:stretch>
              <a:fillRect/>
            </a:stretch>
          </p:blipFill>
          <p:spPr>
            <a:xfrm>
              <a:off x="988772" y="3494532"/>
              <a:ext cx="651052" cy="648441"/>
            </a:xfrm>
            <a:prstGeom prst="rect">
              <a:avLst/>
            </a:prstGeom>
          </p:spPr>
        </p:pic>
      </p:grpSp>
      <p:grpSp>
        <p:nvGrpSpPr>
          <p:cNvPr id="84" name="Group 14"/>
          <p:cNvGrpSpPr/>
          <p:nvPr/>
        </p:nvGrpSpPr>
        <p:grpSpPr>
          <a:xfrm>
            <a:off x="5964174" y="3738384"/>
            <a:ext cx="683984" cy="688836"/>
            <a:chOff x="774353" y="4388496"/>
            <a:chExt cx="632184" cy="644097"/>
          </a:xfrm>
        </p:grpSpPr>
        <p:sp>
          <p:nvSpPr>
            <p:cNvPr id="85" name="Oval 84"/>
            <p:cNvSpPr/>
            <p:nvPr/>
          </p:nvSpPr>
          <p:spPr bwMode="gray">
            <a:xfrm>
              <a:off x="796290" y="4404427"/>
              <a:ext cx="571500" cy="586673"/>
            </a:xfrm>
            <a:prstGeom prst="ellips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pic>
          <p:nvPicPr>
            <p:cNvPr id="86" name="Picture 85" descr="Mobil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353" y="4388496"/>
              <a:ext cx="632184" cy="644097"/>
            </a:xfrm>
            <a:prstGeom prst="rect">
              <a:avLst/>
            </a:prstGeom>
          </p:spPr>
        </p:pic>
      </p:grpSp>
      <p:sp>
        <p:nvSpPr>
          <p:cNvPr id="40" name="Rectangular Callout 39"/>
          <p:cNvSpPr/>
          <p:nvPr/>
        </p:nvSpPr>
        <p:spPr bwMode="gray">
          <a:xfrm>
            <a:off x="197510" y="5322292"/>
            <a:ext cx="2468880" cy="500607"/>
          </a:xfrm>
          <a:prstGeom prst="wedgeRectCallout">
            <a:avLst>
              <a:gd name="adj1" fmla="val -2797"/>
              <a:gd name="adj2" fmla="val -114496"/>
            </a:avLst>
          </a:prstGeom>
          <a:solidFill>
            <a:schemeClr val="bg1"/>
          </a:solidFill>
          <a:ln w="25400" algn="ctr">
            <a:solidFill>
              <a:schemeClr val="accent1"/>
            </a:solidFill>
            <a:miter lim="800000"/>
            <a:headEnd/>
            <a:tailEnd/>
          </a:ln>
          <a:effectLst/>
        </p:spPr>
        <p:txBody>
          <a:bodyPr wrap="square" lIns="0" tIns="36000" rIns="0" bIns="36000" rtlCol="0" anchor="ctr"/>
          <a:lstStyle/>
          <a:p>
            <a:pPr algn="ctr" defTabSz="767461">
              <a:spcBef>
                <a:spcPts val="600"/>
              </a:spcBef>
              <a:buClr>
                <a:srgbClr val="F0AB00"/>
              </a:buClr>
              <a:buSzPct val="80000"/>
            </a:pPr>
            <a:r>
              <a:rPr lang="en-US" sz="1500" kern="0" dirty="0" smtClean="0">
                <a:ea typeface="Arial Unicode MS" pitchFamily="34" charset="-128"/>
                <a:cs typeface="BentonSans Regular"/>
              </a:rPr>
              <a:t>Globale </a:t>
            </a:r>
            <a:r>
              <a:rPr lang="en-US" sz="1500" kern="0" dirty="0" err="1" smtClean="0">
                <a:ea typeface="Arial Unicode MS" pitchFamily="34" charset="-128"/>
                <a:cs typeface="BentonSans Regular"/>
              </a:rPr>
              <a:t>Lösung</a:t>
            </a:r>
            <a:r>
              <a:rPr lang="en-US" sz="1500" kern="0" dirty="0" smtClean="0">
                <a:ea typeface="Arial Unicode MS" pitchFamily="34" charset="-128"/>
                <a:cs typeface="BentonSans Regular"/>
              </a:rPr>
              <a:t>, </a:t>
            </a:r>
            <a:r>
              <a:rPr lang="en-US" sz="1500" kern="0" dirty="0" err="1" smtClean="0">
                <a:ea typeface="Arial Unicode MS" pitchFamily="34" charset="-128"/>
                <a:cs typeface="BentonSans Regular"/>
              </a:rPr>
              <a:t>für</a:t>
            </a:r>
            <a:r>
              <a:rPr lang="en-US" sz="1500" kern="0" dirty="0" smtClean="0">
                <a:ea typeface="Arial Unicode MS" pitchFamily="34" charset="-128"/>
                <a:cs typeface="BentonSans Regular"/>
              </a:rPr>
              <a:t> </a:t>
            </a:r>
            <a:r>
              <a:rPr lang="en-US" sz="1500" kern="0" dirty="0" err="1" smtClean="0">
                <a:ea typeface="Arial Unicode MS" pitchFamily="34" charset="-128"/>
                <a:cs typeface="BentonSans Regular"/>
              </a:rPr>
              <a:t>kleinere</a:t>
            </a:r>
            <a:r>
              <a:rPr lang="en-US" sz="1500" kern="0" dirty="0" smtClean="0">
                <a:ea typeface="Arial Unicode MS" pitchFamily="34" charset="-128"/>
                <a:cs typeface="BentonSans Regular"/>
              </a:rPr>
              <a:t> und </a:t>
            </a:r>
            <a:r>
              <a:rPr lang="en-US" sz="1500" kern="0" dirty="0" err="1" smtClean="0">
                <a:ea typeface="Arial Unicode MS" pitchFamily="34" charset="-128"/>
                <a:cs typeface="BentonSans Regular"/>
              </a:rPr>
              <a:t>mittlere</a:t>
            </a:r>
            <a:r>
              <a:rPr lang="en-US" sz="1500" kern="0" dirty="0" smtClean="0">
                <a:ea typeface="Arial Unicode MS" pitchFamily="34" charset="-128"/>
                <a:cs typeface="BentonSans Regular"/>
              </a:rPr>
              <a:t> </a:t>
            </a:r>
            <a:r>
              <a:rPr lang="en-US" sz="1500" kern="0" dirty="0" err="1" smtClean="0">
                <a:ea typeface="Arial Unicode MS" pitchFamily="34" charset="-128"/>
                <a:cs typeface="BentonSans Regular"/>
              </a:rPr>
              <a:t>Unternehmen</a:t>
            </a:r>
            <a:endParaRPr lang="en-US" sz="1500" kern="0" dirty="0" smtClean="0">
              <a:ea typeface="Arial Unicode MS" pitchFamily="34" charset="-128"/>
              <a:cs typeface="BentonSans Regular"/>
            </a:endParaRPr>
          </a:p>
        </p:txBody>
      </p:sp>
      <p:pic>
        <p:nvPicPr>
          <p:cNvPr id="43" name="Picture 2" descr="C:\Users\d030215\Desktop\B1Logo_Blu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4000" y="401033"/>
            <a:ext cx="1720016" cy="6019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C:\Users\d030215\Desktop\PPT\platform_D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8599" y="449529"/>
            <a:ext cx="6813277" cy="52895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b="0" dirty="0" smtClean="0"/>
              <a:t>Die kompakte Geschäftsplattform</a:t>
            </a:r>
            <a:endParaRPr lang="de-DE" b="0" dirty="0"/>
          </a:p>
        </p:txBody>
      </p:sp>
      <p:sp>
        <p:nvSpPr>
          <p:cNvPr id="29" name="Rectangle 28"/>
          <p:cNvSpPr/>
          <p:nvPr/>
        </p:nvSpPr>
        <p:spPr bwMode="gray">
          <a:xfrm flipH="1">
            <a:off x="251520" y="3504566"/>
            <a:ext cx="1448688" cy="856796"/>
          </a:xfrm>
          <a:prstGeom prst="rect">
            <a:avLst/>
          </a:prstGeom>
          <a:noFill/>
          <a:ln w="47625" cap="flat" cmpd="sng" algn="ctr">
            <a:noFill/>
            <a:prstDash val="solid"/>
            <a:headEnd/>
            <a:tailEnd type="triangle" w="sm" len="med"/>
          </a:ln>
          <a:effectLst/>
        </p:spPr>
        <p:txBody>
          <a:bodyPr lIns="36000" tIns="36000" rIns="36000" bIns="36000" rtlCol="0" anchor="ctr"/>
          <a:lstStyle/>
          <a:p>
            <a:pPr>
              <a:lnSpc>
                <a:spcPts val="1300"/>
              </a:lnSpc>
              <a:buClr>
                <a:srgbClr val="F0AB00"/>
              </a:buClr>
              <a:buSzPct val="80000"/>
              <a:defRPr/>
            </a:pPr>
            <a:r>
              <a:rPr lang="en-US" sz="1200" kern="0" dirty="0" err="1"/>
              <a:t>Erweiterbarkeit</a:t>
            </a:r>
            <a:r>
              <a:rPr lang="en-US" sz="1200" kern="0" dirty="0"/>
              <a:t> </a:t>
            </a:r>
            <a:r>
              <a:rPr lang="en-US" sz="1200" kern="0" dirty="0" err="1"/>
              <a:t>durch</a:t>
            </a:r>
            <a:r>
              <a:rPr lang="en-US" sz="1200" kern="0" dirty="0"/>
              <a:t> </a:t>
            </a:r>
            <a:r>
              <a:rPr lang="en-US" sz="1200" kern="0" dirty="0" err="1" smtClean="0"/>
              <a:t>Partnerlösungen</a:t>
            </a:r>
            <a:endParaRPr kumimoji="0" lang="en-US" sz="1200" i="0" u="none" strike="noStrike" kern="0" cap="none" spc="0" normalizeH="0" baseline="0" noProof="0" dirty="0" smtClean="0">
              <a:ln>
                <a:noFill/>
              </a:ln>
              <a:effectLst/>
              <a:uLnTx/>
              <a:uFillTx/>
              <a:latin typeface="Arial"/>
              <a:ea typeface="+mn-ea"/>
              <a:cs typeface="+mn-cs"/>
            </a:endParaRPr>
          </a:p>
        </p:txBody>
      </p:sp>
      <p:sp>
        <p:nvSpPr>
          <p:cNvPr id="30" name="Rectangle 29"/>
          <p:cNvSpPr/>
          <p:nvPr/>
        </p:nvSpPr>
        <p:spPr bwMode="gray">
          <a:xfrm>
            <a:off x="7158195" y="4297632"/>
            <a:ext cx="1714502" cy="427512"/>
          </a:xfrm>
          <a:prstGeom prst="rect">
            <a:avLst/>
          </a:prstGeom>
          <a:noFill/>
          <a:ln w="47625" cap="flat" cmpd="sng" algn="ctr">
            <a:noFill/>
            <a:prstDash val="solid"/>
            <a:headEnd/>
            <a:tailEnd type="triangle" w="sm" len="med"/>
          </a:ln>
          <a:effectLst/>
        </p:spPr>
        <p:txBody>
          <a:bodyPr lIns="0" tIns="36000" rIns="0" bIns="36000" rtlCol="0" anchor="ctr"/>
          <a:lstStyle/>
          <a:p>
            <a:pPr lvl="0" algn="r">
              <a:lnSpc>
                <a:spcPts val="1300"/>
              </a:lnSpc>
              <a:buClr>
                <a:srgbClr val="F0AB00"/>
              </a:buClr>
              <a:buSzPct val="80000"/>
              <a:defRPr/>
            </a:pPr>
            <a:r>
              <a:rPr lang="en-US" sz="1200" kern="0" dirty="0" err="1"/>
              <a:t>Umfassende</a:t>
            </a:r>
            <a:r>
              <a:rPr lang="en-US" sz="1200" kern="0" dirty="0"/>
              <a:t> </a:t>
            </a:r>
            <a:r>
              <a:rPr lang="en-US" sz="1200" kern="0" dirty="0" err="1" smtClean="0"/>
              <a:t>Geschäftsprozesse</a:t>
            </a:r>
            <a:endParaRPr lang="en-US" sz="1200" kern="0" dirty="0" smtClean="0"/>
          </a:p>
        </p:txBody>
      </p:sp>
      <p:sp>
        <p:nvSpPr>
          <p:cNvPr id="31" name="Rectangle 30"/>
          <p:cNvSpPr/>
          <p:nvPr/>
        </p:nvSpPr>
        <p:spPr bwMode="gray">
          <a:xfrm>
            <a:off x="7329644" y="3443193"/>
            <a:ext cx="1543053" cy="316980"/>
          </a:xfrm>
          <a:prstGeom prst="rect">
            <a:avLst/>
          </a:prstGeom>
          <a:noFill/>
          <a:ln w="47625" cap="flat" cmpd="sng" algn="ctr">
            <a:noFill/>
            <a:prstDash val="solid"/>
            <a:headEnd/>
            <a:tailEnd type="triangle" w="sm" len="med"/>
          </a:ln>
          <a:effectLst/>
        </p:spPr>
        <p:txBody>
          <a:bodyPr lIns="90000" tIns="0" rIns="0" bIns="72000" rtlCol="0" anchor="t" anchorCtr="0"/>
          <a:lstStyle/>
          <a:p>
            <a:pPr lvl="0" algn="r">
              <a:lnSpc>
                <a:spcPts val="1300"/>
              </a:lnSpc>
              <a:buClr>
                <a:srgbClr val="F0AB00"/>
              </a:buClr>
              <a:buSzPct val="80000"/>
              <a:defRPr/>
            </a:pPr>
            <a:r>
              <a:rPr lang="en-US" sz="1200" kern="0" dirty="0"/>
              <a:t>Integration und </a:t>
            </a:r>
            <a:r>
              <a:rPr lang="en-US" sz="1200" kern="0" dirty="0" err="1"/>
              <a:t>Zusammenarbeit</a:t>
            </a:r>
            <a:endParaRPr lang="en-US" sz="1200" kern="0" dirty="0"/>
          </a:p>
        </p:txBody>
      </p:sp>
      <p:sp>
        <p:nvSpPr>
          <p:cNvPr id="33" name="Rectangle 32"/>
          <p:cNvSpPr/>
          <p:nvPr/>
        </p:nvSpPr>
        <p:spPr bwMode="gray">
          <a:xfrm>
            <a:off x="7147806" y="4919001"/>
            <a:ext cx="1724891" cy="515347"/>
          </a:xfrm>
          <a:prstGeom prst="rect">
            <a:avLst/>
          </a:prstGeom>
          <a:noFill/>
          <a:ln w="47625" cap="flat" cmpd="sng" algn="ctr">
            <a:noFill/>
            <a:prstDash val="solid"/>
            <a:headEnd/>
            <a:tailEnd type="triangle" w="sm" len="med"/>
          </a:ln>
          <a:effectLst/>
        </p:spPr>
        <p:txBody>
          <a:bodyPr lIns="90000" tIns="72000" rIns="0" bIns="72000" rtlCol="0" anchor="ctr"/>
          <a:lstStyle/>
          <a:p>
            <a:pPr lvl="0" algn="r">
              <a:lnSpc>
                <a:spcPts val="1300"/>
              </a:lnSpc>
              <a:buClr>
                <a:srgbClr val="F0AB00"/>
              </a:buClr>
              <a:buSzPct val="80000"/>
              <a:defRPr/>
            </a:pPr>
            <a:r>
              <a:rPr lang="en-US" sz="1200" dirty="0" err="1"/>
              <a:t>Läuft</a:t>
            </a:r>
            <a:r>
              <a:rPr lang="en-US" sz="1200" dirty="0"/>
              <a:t> </a:t>
            </a:r>
            <a:r>
              <a:rPr lang="en-US" sz="1200" dirty="0" err="1"/>
              <a:t>komplett</a:t>
            </a:r>
            <a:r>
              <a:rPr lang="en-US" sz="1200" dirty="0"/>
              <a:t> auf </a:t>
            </a:r>
            <a:r>
              <a:rPr lang="en-US" sz="1200" dirty="0" err="1"/>
              <a:t>neuester</a:t>
            </a:r>
            <a:r>
              <a:rPr lang="en-US" sz="1200" dirty="0"/>
              <a:t> In-Memory-</a:t>
            </a:r>
            <a:r>
              <a:rPr lang="en-US" sz="1200" dirty="0" err="1"/>
              <a:t>Technologie</a:t>
            </a:r>
            <a:r>
              <a:rPr lang="en-US" sz="1200" dirty="0"/>
              <a:t> (optional)</a:t>
            </a:r>
            <a:endParaRPr lang="en-US" sz="1200" kern="0" dirty="0"/>
          </a:p>
        </p:txBody>
      </p:sp>
      <p:sp>
        <p:nvSpPr>
          <p:cNvPr id="34" name="Rectangle 33"/>
          <p:cNvSpPr/>
          <p:nvPr/>
        </p:nvSpPr>
        <p:spPr bwMode="gray">
          <a:xfrm flipH="1">
            <a:off x="251520" y="1966637"/>
            <a:ext cx="1199719" cy="427512"/>
          </a:xfrm>
          <a:prstGeom prst="rect">
            <a:avLst/>
          </a:prstGeom>
          <a:noFill/>
          <a:ln w="47625" cap="flat" cmpd="sng" algn="ctr">
            <a:noFill/>
            <a:prstDash val="solid"/>
            <a:headEnd/>
            <a:tailEnd type="triangle" w="sm" len="med"/>
          </a:ln>
          <a:effectLst/>
        </p:spPr>
        <p:txBody>
          <a:bodyPr lIns="36000" tIns="36000" rIns="36000" bIns="36000" rtlCol="0" anchor="ctr"/>
          <a:lstStyle/>
          <a:p>
            <a:pPr>
              <a:buClr>
                <a:srgbClr val="F0AB00"/>
              </a:buClr>
              <a:buSzPct val="80000"/>
              <a:defRPr/>
            </a:pPr>
            <a:r>
              <a:rPr lang="en-US" sz="1200" kern="0" dirty="0" smtClean="0"/>
              <a:t>Support </a:t>
            </a:r>
            <a:r>
              <a:rPr lang="en-US" sz="1200" kern="0" dirty="0"/>
              <a:t>und </a:t>
            </a:r>
            <a:r>
              <a:rPr lang="en-US" sz="1200" kern="0" dirty="0" err="1"/>
              <a:t>Gesamtbetriebs-kosten</a:t>
            </a:r>
            <a:r>
              <a:rPr lang="en-US" sz="1200" kern="0" dirty="0"/>
              <a:t> (TCO)</a:t>
            </a:r>
          </a:p>
        </p:txBody>
      </p:sp>
      <p:sp>
        <p:nvSpPr>
          <p:cNvPr id="35" name="Rectangle 34"/>
          <p:cNvSpPr/>
          <p:nvPr/>
        </p:nvSpPr>
        <p:spPr bwMode="gray">
          <a:xfrm>
            <a:off x="7624596" y="1781871"/>
            <a:ext cx="1248101" cy="326217"/>
          </a:xfrm>
          <a:prstGeom prst="rect">
            <a:avLst/>
          </a:prstGeom>
          <a:noFill/>
          <a:ln w="47625" cap="flat" cmpd="sng" algn="ctr">
            <a:noFill/>
            <a:prstDash val="solid"/>
            <a:headEnd/>
            <a:tailEnd type="triangle" w="sm" len="med"/>
          </a:ln>
          <a:effectLst/>
        </p:spPr>
        <p:txBody>
          <a:bodyPr lIns="90000" tIns="0" rIns="0" bIns="72000" rtlCol="0" anchor="t" anchorCtr="0"/>
          <a:lstStyle/>
          <a:p>
            <a:pPr algn="r">
              <a:lnSpc>
                <a:spcPts val="1300"/>
              </a:lnSpc>
              <a:buClr>
                <a:srgbClr val="F0AB00"/>
              </a:buClr>
              <a:buSzPct val="80000"/>
              <a:defRPr/>
            </a:pPr>
            <a:r>
              <a:rPr lang="en-US" sz="1200" kern="0" dirty="0" err="1"/>
              <a:t>Erweiterung</a:t>
            </a:r>
            <a:r>
              <a:rPr lang="en-US" sz="1200" kern="0" dirty="0"/>
              <a:t> des </a:t>
            </a:r>
            <a:r>
              <a:rPr lang="en-US" sz="1200" kern="0" dirty="0" err="1"/>
              <a:t>Lösungsumfangs</a:t>
            </a:r>
            <a:endParaRPr lang="en-US" sz="1200" kern="0" dirty="0"/>
          </a:p>
        </p:txBody>
      </p:sp>
      <p:sp>
        <p:nvSpPr>
          <p:cNvPr id="36" name="Rectangle 35"/>
          <p:cNvSpPr/>
          <p:nvPr/>
        </p:nvSpPr>
        <p:spPr bwMode="gray">
          <a:xfrm flipH="1">
            <a:off x="251520" y="5013176"/>
            <a:ext cx="1196800" cy="427512"/>
          </a:xfrm>
          <a:prstGeom prst="rect">
            <a:avLst/>
          </a:prstGeom>
          <a:noFill/>
          <a:ln w="47625" cap="flat" cmpd="sng" algn="ctr">
            <a:noFill/>
            <a:prstDash val="solid"/>
            <a:headEnd/>
            <a:tailEnd type="triangle" w="sm" len="med"/>
          </a:ln>
          <a:effectLst/>
        </p:spPr>
        <p:txBody>
          <a:bodyPr lIns="36000" tIns="36000" rIns="36000" bIns="36000" rtlCol="0" anchor="ctr"/>
          <a:lstStyle/>
          <a:p>
            <a:pPr>
              <a:lnSpc>
                <a:spcPts val="1300"/>
              </a:lnSpc>
            </a:pPr>
            <a:r>
              <a:rPr lang="de-DE" sz="1200" dirty="0"/>
              <a:t>Volle Flexibilität im Einsatz</a:t>
            </a:r>
          </a:p>
        </p:txBody>
      </p:sp>
      <p:sp>
        <p:nvSpPr>
          <p:cNvPr id="37" name="Line 47"/>
          <p:cNvSpPr>
            <a:spLocks noChangeShapeType="1"/>
          </p:cNvSpPr>
          <p:nvPr/>
        </p:nvSpPr>
        <p:spPr bwMode="gray">
          <a:xfrm>
            <a:off x="1223696" y="2060848"/>
            <a:ext cx="61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38" name="Line 47"/>
          <p:cNvSpPr>
            <a:spLocks noChangeShapeType="1"/>
          </p:cNvSpPr>
          <p:nvPr/>
        </p:nvSpPr>
        <p:spPr bwMode="gray">
          <a:xfrm>
            <a:off x="1165924" y="5295697"/>
            <a:ext cx="684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39" name="Line 47"/>
          <p:cNvSpPr>
            <a:spLocks noChangeShapeType="1"/>
          </p:cNvSpPr>
          <p:nvPr/>
        </p:nvSpPr>
        <p:spPr bwMode="gray">
          <a:xfrm flipV="1">
            <a:off x="1223704" y="3962200"/>
            <a:ext cx="684000" cy="310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41" name="Line 47"/>
          <p:cNvSpPr>
            <a:spLocks noChangeShapeType="1"/>
          </p:cNvSpPr>
          <p:nvPr/>
        </p:nvSpPr>
        <p:spPr bwMode="gray">
          <a:xfrm flipH="1">
            <a:off x="6951399" y="1937668"/>
            <a:ext cx="673197" cy="1116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42" name="Line 47"/>
          <p:cNvSpPr>
            <a:spLocks noChangeShapeType="1"/>
          </p:cNvSpPr>
          <p:nvPr/>
        </p:nvSpPr>
        <p:spPr bwMode="gray">
          <a:xfrm flipH="1" flipV="1">
            <a:off x="5711765" y="5085184"/>
            <a:ext cx="1687923" cy="7805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43" name="Line 47"/>
          <p:cNvSpPr>
            <a:spLocks noChangeShapeType="1"/>
          </p:cNvSpPr>
          <p:nvPr/>
        </p:nvSpPr>
        <p:spPr bwMode="gray">
          <a:xfrm flipH="1">
            <a:off x="5583810" y="3632738"/>
            <a:ext cx="2040786" cy="31348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44" name="Line 47"/>
          <p:cNvSpPr>
            <a:spLocks noChangeShapeType="1"/>
          </p:cNvSpPr>
          <p:nvPr/>
        </p:nvSpPr>
        <p:spPr bwMode="gray">
          <a:xfrm flipH="1" flipV="1">
            <a:off x="6938943" y="4496195"/>
            <a:ext cx="58302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de-DE"/>
          </a:p>
        </p:txBody>
      </p:sp>
      <p:sp>
        <p:nvSpPr>
          <p:cNvPr id="45" name="Rectangle 44"/>
          <p:cNvSpPr/>
          <p:nvPr/>
        </p:nvSpPr>
        <p:spPr bwMode="gray">
          <a:xfrm>
            <a:off x="7158195" y="3878646"/>
            <a:ext cx="1714502" cy="427512"/>
          </a:xfrm>
          <a:prstGeom prst="rect">
            <a:avLst/>
          </a:prstGeom>
          <a:noFill/>
          <a:ln w="47625" cap="flat" cmpd="sng" algn="ctr">
            <a:noFill/>
            <a:prstDash val="solid"/>
            <a:headEnd/>
            <a:tailEnd type="triangle" w="sm" len="med"/>
          </a:ln>
          <a:effectLst/>
        </p:spPr>
        <p:txBody>
          <a:bodyPr lIns="0" tIns="36000" rIns="0" bIns="36000" rtlCol="0" anchor="ctr"/>
          <a:lstStyle/>
          <a:p>
            <a:pPr lvl="0" algn="r">
              <a:lnSpc>
                <a:spcPts val="1300"/>
              </a:lnSpc>
              <a:buClr>
                <a:srgbClr val="F0AB00"/>
              </a:buClr>
              <a:buSzPct val="80000"/>
              <a:defRPr/>
            </a:pPr>
            <a:r>
              <a:rPr lang="en-US" sz="1200" kern="0" dirty="0" smtClean="0"/>
              <a:t>Interface für </a:t>
            </a:r>
            <a:br>
              <a:rPr lang="en-US" sz="1200" kern="0" dirty="0" smtClean="0"/>
            </a:br>
            <a:r>
              <a:rPr lang="en-US" sz="1200" kern="0" dirty="0" smtClean="0"/>
              <a:t>SAP HANA apps</a:t>
            </a:r>
          </a:p>
        </p:txBody>
      </p:sp>
      <p:sp>
        <p:nvSpPr>
          <p:cNvPr id="46" name="Line 47"/>
          <p:cNvSpPr>
            <a:spLocks noChangeShapeType="1"/>
          </p:cNvSpPr>
          <p:nvPr/>
        </p:nvSpPr>
        <p:spPr bwMode="gray">
          <a:xfrm flipH="1" flipV="1">
            <a:off x="7235673" y="4013652"/>
            <a:ext cx="50467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de-DE"/>
          </a:p>
        </p:txBody>
      </p:sp>
      <p:grpSp>
        <p:nvGrpSpPr>
          <p:cNvPr id="20" name="Group 19"/>
          <p:cNvGrpSpPr/>
          <p:nvPr/>
        </p:nvGrpSpPr>
        <p:grpSpPr>
          <a:xfrm>
            <a:off x="7900345" y="449529"/>
            <a:ext cx="903413" cy="486137"/>
            <a:chOff x="882862" y="4657725"/>
            <a:chExt cx="1746038" cy="926570"/>
          </a:xfrm>
        </p:grpSpPr>
        <p:grpSp>
          <p:nvGrpSpPr>
            <p:cNvPr id="21" name="Group 38"/>
            <p:cNvGrpSpPr/>
            <p:nvPr/>
          </p:nvGrpSpPr>
          <p:grpSpPr>
            <a:xfrm>
              <a:off x="882862" y="4657725"/>
              <a:ext cx="1746038" cy="926570"/>
              <a:chOff x="4611648" y="3898520"/>
              <a:chExt cx="4764591" cy="1639665"/>
            </a:xfrm>
          </p:grpSpPr>
          <p:sp>
            <p:nvSpPr>
              <p:cNvPr id="23" name="Rounded Rectangle 22"/>
              <p:cNvSpPr/>
              <p:nvPr/>
            </p:nvSpPr>
            <p:spPr bwMode="gray">
              <a:xfrm>
                <a:off x="4611648" y="3898520"/>
                <a:ext cx="4764591" cy="1639665"/>
              </a:xfrm>
              <a:prstGeom prst="roundRect">
                <a:avLst/>
              </a:prstGeom>
              <a:solidFill>
                <a:schemeClr val="accent1"/>
              </a:solidFill>
              <a:ln w="12700" cmpd="sng" algn="ctr">
                <a:solidFill>
                  <a:srgbClr val="F0A000"/>
                </a:solid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24" name="Rectangle 23"/>
              <p:cNvSpPr/>
              <p:nvPr/>
            </p:nvSpPr>
            <p:spPr bwMode="gray">
              <a:xfrm>
                <a:off x="4892043" y="4075217"/>
                <a:ext cx="2014742" cy="1331171"/>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25" name="Chevron 24"/>
              <p:cNvSpPr/>
              <p:nvPr/>
            </p:nvSpPr>
            <p:spPr bwMode="gray">
              <a:xfrm flipV="1">
                <a:off x="7178907" y="4097741"/>
                <a:ext cx="1881361" cy="622937"/>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nvGrpSpPr>
              <p:cNvPr id="27" name="Group 43"/>
              <p:cNvGrpSpPr/>
              <p:nvPr/>
            </p:nvGrpSpPr>
            <p:grpSpPr>
              <a:xfrm>
                <a:off x="7216223" y="4883271"/>
                <a:ext cx="1871595" cy="533595"/>
                <a:chOff x="10037998" y="4994396"/>
                <a:chExt cx="1667375" cy="533595"/>
              </a:xfrm>
            </p:grpSpPr>
            <p:sp>
              <p:nvSpPr>
                <p:cNvPr id="28" name="Chevron 27"/>
                <p:cNvSpPr/>
                <p:nvPr/>
              </p:nvSpPr>
              <p:spPr bwMode="gray">
                <a:xfrm flipV="1">
                  <a:off x="10037998"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32" name="Chevron 31"/>
                <p:cNvSpPr/>
                <p:nvPr/>
              </p:nvSpPr>
              <p:spPr bwMode="gray">
                <a:xfrm flipV="1">
                  <a:off x="10535687"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40" name="Chevron 39"/>
                <p:cNvSpPr/>
                <p:nvPr/>
              </p:nvSpPr>
              <p:spPr bwMode="gray">
                <a:xfrm flipV="1">
                  <a:off x="11033373"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grpSp>
        <p:pic>
          <p:nvPicPr>
            <p:cNvPr id="22" name="Picture 2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6887" y="4784837"/>
              <a:ext cx="666945" cy="682514"/>
            </a:xfrm>
            <a:prstGeom prst="rect">
              <a:avLst/>
            </a:prstGeom>
            <a:solidFill>
              <a:srgbClr val="000000"/>
            </a:solidFill>
          </p:spPr>
        </p:pic>
      </p:grpSp>
    </p:spTree>
    <p:extLst>
      <p:ext uri="{BB962C8B-B14F-4D97-AF65-F5344CB8AC3E}">
        <p14:creationId xmlns:p14="http://schemas.microsoft.com/office/powerpoint/2010/main" val="269431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SAP Business One </a:t>
            </a:r>
            <a:r>
              <a:rPr lang="en-US" b="0" dirty="0" err="1" smtClean="0"/>
              <a:t>wird</a:t>
            </a:r>
            <a:r>
              <a:rPr lang="en-US" b="0" dirty="0" smtClean="0"/>
              <a:t> in 150+ </a:t>
            </a:r>
            <a:r>
              <a:rPr lang="en-US" b="0" dirty="0" err="1" smtClean="0"/>
              <a:t>Ländern</a:t>
            </a:r>
            <a:r>
              <a:rPr lang="en-US" b="0" dirty="0" smtClean="0"/>
              <a:t> </a:t>
            </a:r>
            <a:r>
              <a:rPr lang="en-US" b="0" dirty="0" err="1" smtClean="0"/>
              <a:t>genutzt</a:t>
            </a:r>
            <a:endParaRPr lang="de-DE" b="0" dirty="0"/>
          </a:p>
        </p:txBody>
      </p:sp>
      <p:grpSp>
        <p:nvGrpSpPr>
          <p:cNvPr id="408" name="Group 407"/>
          <p:cNvGrpSpPr/>
          <p:nvPr/>
        </p:nvGrpSpPr>
        <p:grpSpPr>
          <a:xfrm>
            <a:off x="7900345" y="449529"/>
            <a:ext cx="903413" cy="486137"/>
            <a:chOff x="882862" y="4657725"/>
            <a:chExt cx="1746038" cy="926570"/>
          </a:xfrm>
        </p:grpSpPr>
        <p:grpSp>
          <p:nvGrpSpPr>
            <p:cNvPr id="411" name="Group 38"/>
            <p:cNvGrpSpPr/>
            <p:nvPr/>
          </p:nvGrpSpPr>
          <p:grpSpPr>
            <a:xfrm>
              <a:off x="882862" y="4657725"/>
              <a:ext cx="1746038" cy="926570"/>
              <a:chOff x="4611648" y="3898520"/>
              <a:chExt cx="4764591" cy="1639665"/>
            </a:xfrm>
          </p:grpSpPr>
          <p:sp>
            <p:nvSpPr>
              <p:cNvPr id="413" name="Rounded Rectangle 412"/>
              <p:cNvSpPr/>
              <p:nvPr/>
            </p:nvSpPr>
            <p:spPr bwMode="gray">
              <a:xfrm>
                <a:off x="4611648" y="3898520"/>
                <a:ext cx="4764591" cy="1639665"/>
              </a:xfrm>
              <a:prstGeom prst="roundRect">
                <a:avLst/>
              </a:prstGeom>
              <a:solidFill>
                <a:schemeClr val="accent1"/>
              </a:solidFill>
              <a:ln w="12700" cmpd="sng" algn="ctr">
                <a:solidFill>
                  <a:srgbClr val="F0A000"/>
                </a:solid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414" name="Rectangle 413"/>
              <p:cNvSpPr/>
              <p:nvPr/>
            </p:nvSpPr>
            <p:spPr bwMode="gray">
              <a:xfrm>
                <a:off x="4892043" y="4075217"/>
                <a:ext cx="2014742" cy="1331171"/>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415" name="Chevron 414"/>
              <p:cNvSpPr/>
              <p:nvPr/>
            </p:nvSpPr>
            <p:spPr bwMode="gray">
              <a:xfrm flipV="1">
                <a:off x="7178907" y="4097741"/>
                <a:ext cx="1881361" cy="622937"/>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nvGrpSpPr>
              <p:cNvPr id="416" name="Group 43"/>
              <p:cNvGrpSpPr/>
              <p:nvPr/>
            </p:nvGrpSpPr>
            <p:grpSpPr>
              <a:xfrm>
                <a:off x="7216223" y="4883271"/>
                <a:ext cx="1871595" cy="533595"/>
                <a:chOff x="10037998" y="4994396"/>
                <a:chExt cx="1667375" cy="533595"/>
              </a:xfrm>
            </p:grpSpPr>
            <p:sp>
              <p:nvSpPr>
                <p:cNvPr id="417" name="Chevron 416"/>
                <p:cNvSpPr/>
                <p:nvPr/>
              </p:nvSpPr>
              <p:spPr bwMode="gray">
                <a:xfrm flipV="1">
                  <a:off x="10037998"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418" name="Chevron 417"/>
                <p:cNvSpPr/>
                <p:nvPr/>
              </p:nvSpPr>
              <p:spPr bwMode="gray">
                <a:xfrm flipV="1">
                  <a:off x="10535687"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sp>
              <p:nvSpPr>
                <p:cNvPr id="419" name="Chevron 418"/>
                <p:cNvSpPr/>
                <p:nvPr/>
              </p:nvSpPr>
              <p:spPr bwMode="gray">
                <a:xfrm flipV="1">
                  <a:off x="11033373"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en-US" sz="1200" kern="0" dirty="0">
                    <a:latin typeface="+mj-lt"/>
                    <a:ea typeface="Arial Unicode MS" pitchFamily="34" charset="-128"/>
                    <a:cs typeface="BentonSans Regular"/>
                  </a:endParaRPr>
                </a:p>
              </p:txBody>
            </p:sp>
          </p:grpSp>
        </p:grpSp>
        <p:pic>
          <p:nvPicPr>
            <p:cNvPr id="412" name="Picture 4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6887" y="4784837"/>
              <a:ext cx="666945" cy="682514"/>
            </a:xfrm>
            <a:prstGeom prst="rect">
              <a:avLst/>
            </a:prstGeom>
            <a:solidFill>
              <a:srgbClr val="000000"/>
            </a:solidFill>
          </p:spPr>
        </p:pic>
      </p:grpSp>
      <p:sp>
        <p:nvSpPr>
          <p:cNvPr id="51" name="TextBox 50"/>
          <p:cNvSpPr txBox="1"/>
          <p:nvPr/>
        </p:nvSpPr>
        <p:spPr>
          <a:xfrm>
            <a:off x="6129622" y="5187478"/>
            <a:ext cx="2418532" cy="507831"/>
          </a:xfrm>
          <a:prstGeom prst="rect">
            <a:avLst/>
          </a:prstGeom>
          <a:noFill/>
          <a:ln w="12700">
            <a:noFill/>
          </a:ln>
        </p:spPr>
        <p:txBody>
          <a:bodyPr wrap="square" lIns="0" tIns="0" rIns="0" bIns="0" rtlCol="0" anchor="ctr">
            <a:spAutoFit/>
          </a:bodyPr>
          <a:lstStyle/>
          <a:p>
            <a:pPr fontAlgn="base">
              <a:spcBef>
                <a:spcPct val="50000"/>
              </a:spcBef>
              <a:spcAft>
                <a:spcPct val="0"/>
              </a:spcAft>
              <a:buClr>
                <a:srgbClr val="F0AB00"/>
              </a:buClr>
              <a:buSzPct val="80000"/>
            </a:pPr>
            <a:r>
              <a:rPr lang="de-DE" sz="1100" spc="-10" dirty="0" smtClean="0">
                <a:solidFill>
                  <a:srgbClr val="000000"/>
                </a:solidFill>
              </a:rPr>
              <a:t>Einige Länder/ Regionen nutzen andere Lokalisierungen oder Partner-lösungen für SAP Business One</a:t>
            </a:r>
            <a:endParaRPr lang="de-DE" sz="1100" kern="0" dirty="0">
              <a:solidFill>
                <a:srgbClr val="000000"/>
              </a:solidFill>
              <a:ea typeface="Arial Unicode MS" pitchFamily="34" charset="-128"/>
              <a:cs typeface="Arial Unicode MS" pitchFamily="34" charset="-128"/>
            </a:endParaRPr>
          </a:p>
        </p:txBody>
      </p:sp>
      <p:sp>
        <p:nvSpPr>
          <p:cNvPr id="52" name="Rectangle 51"/>
          <p:cNvSpPr/>
          <p:nvPr/>
        </p:nvSpPr>
        <p:spPr bwMode="gray">
          <a:xfrm>
            <a:off x="7094049" y="5373256"/>
            <a:ext cx="959474" cy="360000"/>
          </a:xfrm>
          <a:prstGeom prst="rect">
            <a:avLst/>
          </a:prstGeom>
          <a:noFill/>
          <a:ln w="6350" algn="ctr">
            <a:noFill/>
            <a:miter lim="800000"/>
            <a:headEnd/>
            <a:tailEnd/>
          </a:ln>
          <a:effectLst/>
        </p:spPr>
        <p:txBody>
          <a:bodyPr lIns="36000" tIns="36000" rIns="36000" bIns="36000" rtlCol="0" anchor="ctr"/>
          <a:lstStyle/>
          <a:p>
            <a:pPr algn="ctr" fontAlgn="base">
              <a:spcBef>
                <a:spcPct val="50000"/>
              </a:spcBef>
              <a:spcAft>
                <a:spcPct val="0"/>
              </a:spcAft>
              <a:buClr>
                <a:srgbClr val="F0AB00"/>
              </a:buClr>
              <a:buSzPct val="80000"/>
            </a:pPr>
            <a:endParaRPr kumimoji="0" lang="de-DE" sz="1200" b="1"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53" name="Rectangle 52"/>
          <p:cNvSpPr/>
          <p:nvPr/>
        </p:nvSpPr>
        <p:spPr>
          <a:xfrm>
            <a:off x="6012160" y="2084435"/>
            <a:ext cx="1125574" cy="2462213"/>
          </a:xfrm>
          <a:prstGeom prst="rect">
            <a:avLst/>
          </a:prstGeom>
        </p:spPr>
        <p:txBody>
          <a:bodyPr wrap="square">
            <a:spAutoFit/>
          </a:bodyPr>
          <a:lstStyle/>
          <a:p>
            <a:r>
              <a:rPr lang="de-DE" sz="1100" dirty="0" smtClean="0"/>
              <a:t>Australien</a:t>
            </a:r>
          </a:p>
          <a:p>
            <a:r>
              <a:rPr lang="de-DE" sz="1100" dirty="0" smtClean="0"/>
              <a:t>Belgien</a:t>
            </a:r>
          </a:p>
          <a:p>
            <a:r>
              <a:rPr lang="de-DE" sz="1100" dirty="0" smtClean="0"/>
              <a:t>Brasilien</a:t>
            </a:r>
          </a:p>
          <a:p>
            <a:r>
              <a:rPr lang="de-DE" sz="1100" dirty="0" smtClean="0"/>
              <a:t>Chile</a:t>
            </a:r>
          </a:p>
          <a:p>
            <a:r>
              <a:rPr lang="de-DE" sz="1100" dirty="0" smtClean="0"/>
              <a:t>China</a:t>
            </a:r>
          </a:p>
          <a:p>
            <a:r>
              <a:rPr lang="de-DE" sz="1100" dirty="0" smtClean="0"/>
              <a:t>Costa Rica</a:t>
            </a:r>
          </a:p>
          <a:p>
            <a:r>
              <a:rPr lang="de-DE" sz="1100" dirty="0" smtClean="0"/>
              <a:t>Dänemark </a:t>
            </a:r>
          </a:p>
          <a:p>
            <a:r>
              <a:rPr lang="de-DE" sz="1100" dirty="0" smtClean="0"/>
              <a:t>Deutschland</a:t>
            </a:r>
          </a:p>
          <a:p>
            <a:r>
              <a:rPr lang="de-DE" sz="1100" dirty="0" smtClean="0"/>
              <a:t>Finnland</a:t>
            </a:r>
          </a:p>
          <a:p>
            <a:r>
              <a:rPr lang="de-DE" sz="1100" dirty="0" smtClean="0"/>
              <a:t>Frankreich</a:t>
            </a:r>
          </a:p>
          <a:p>
            <a:r>
              <a:rPr lang="de-DE" sz="1100" dirty="0" smtClean="0"/>
              <a:t>Guatemala</a:t>
            </a:r>
          </a:p>
          <a:p>
            <a:r>
              <a:rPr lang="de-DE" sz="1100" dirty="0" smtClean="0"/>
              <a:t>Hong Kong</a:t>
            </a:r>
          </a:p>
          <a:p>
            <a:r>
              <a:rPr lang="de-DE" sz="1100" dirty="0" smtClean="0"/>
              <a:t>Indien </a:t>
            </a:r>
          </a:p>
          <a:p>
            <a:r>
              <a:rPr lang="de-DE" sz="1100" dirty="0" smtClean="0"/>
              <a:t>Irland</a:t>
            </a:r>
          </a:p>
        </p:txBody>
      </p:sp>
      <p:sp>
        <p:nvSpPr>
          <p:cNvPr id="54" name="Rectangle 53"/>
          <p:cNvSpPr/>
          <p:nvPr/>
        </p:nvSpPr>
        <p:spPr>
          <a:xfrm>
            <a:off x="7837274" y="2093654"/>
            <a:ext cx="1100660" cy="2462213"/>
          </a:xfrm>
          <a:prstGeom prst="rect">
            <a:avLst/>
          </a:prstGeom>
        </p:spPr>
        <p:txBody>
          <a:bodyPr wrap="square">
            <a:spAutoFit/>
          </a:bodyPr>
          <a:lstStyle/>
          <a:p>
            <a:r>
              <a:rPr lang="de-DE" sz="1100" dirty="0" smtClean="0"/>
              <a:t>Singapur</a:t>
            </a:r>
          </a:p>
          <a:p>
            <a:r>
              <a:rPr lang="de-DE" sz="1100" dirty="0" smtClean="0"/>
              <a:t>Schweden</a:t>
            </a:r>
            <a:br>
              <a:rPr lang="de-DE" sz="1100" dirty="0" smtClean="0"/>
            </a:br>
            <a:r>
              <a:rPr lang="de-DE" sz="1100" dirty="0" smtClean="0"/>
              <a:t>Schweiz </a:t>
            </a:r>
          </a:p>
          <a:p>
            <a:r>
              <a:rPr lang="de-DE" sz="1100" dirty="0" smtClean="0"/>
              <a:t>Slowakei</a:t>
            </a:r>
            <a:br>
              <a:rPr lang="de-DE" sz="1100" dirty="0" smtClean="0"/>
            </a:br>
            <a:r>
              <a:rPr lang="de-DE" sz="1100" dirty="0" smtClean="0"/>
              <a:t>Spanien </a:t>
            </a:r>
          </a:p>
          <a:p>
            <a:r>
              <a:rPr lang="de-DE" sz="1100" dirty="0" smtClean="0"/>
              <a:t>Südafrika</a:t>
            </a:r>
            <a:br>
              <a:rPr lang="de-DE" sz="1100" dirty="0" smtClean="0"/>
            </a:br>
            <a:r>
              <a:rPr lang="de-DE" sz="1100" dirty="0" smtClean="0"/>
              <a:t>Südkorea </a:t>
            </a:r>
            <a:br>
              <a:rPr lang="de-DE" sz="1100" dirty="0" smtClean="0"/>
            </a:br>
            <a:r>
              <a:rPr lang="de-DE" sz="1100" dirty="0" smtClean="0"/>
              <a:t>Tschechien </a:t>
            </a:r>
          </a:p>
          <a:p>
            <a:r>
              <a:rPr lang="de-DE" sz="1100" dirty="0" smtClean="0"/>
              <a:t>Türkei</a:t>
            </a:r>
          </a:p>
          <a:p>
            <a:r>
              <a:rPr lang="de-DE" sz="1100" dirty="0" smtClean="0"/>
              <a:t>Ungarn </a:t>
            </a:r>
            <a:br>
              <a:rPr lang="de-DE" sz="1100" dirty="0" smtClean="0"/>
            </a:br>
            <a:r>
              <a:rPr lang="de-DE" sz="1100" dirty="0" smtClean="0"/>
              <a:t>USA</a:t>
            </a:r>
          </a:p>
          <a:p>
            <a:r>
              <a:rPr lang="de-DE" sz="1100" dirty="0" smtClean="0"/>
              <a:t>Vereinigtes Königreich</a:t>
            </a:r>
            <a:br>
              <a:rPr lang="de-DE" sz="1100" dirty="0" smtClean="0"/>
            </a:br>
            <a:r>
              <a:rPr lang="de-DE" sz="1100" dirty="0" smtClean="0"/>
              <a:t>Zypern</a:t>
            </a:r>
          </a:p>
        </p:txBody>
      </p:sp>
      <p:sp>
        <p:nvSpPr>
          <p:cNvPr id="55" name="Rectangle 54"/>
          <p:cNvSpPr/>
          <p:nvPr/>
        </p:nvSpPr>
        <p:spPr bwMode="gray">
          <a:xfrm>
            <a:off x="6101504" y="1729977"/>
            <a:ext cx="216000" cy="216000"/>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cxnSp>
        <p:nvCxnSpPr>
          <p:cNvPr id="56" name="Straight Connector 55"/>
          <p:cNvCxnSpPr/>
          <p:nvPr/>
        </p:nvCxnSpPr>
        <p:spPr>
          <a:xfrm>
            <a:off x="6057614" y="2090821"/>
            <a:ext cx="1095856" cy="3057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57" name="Group 427"/>
          <p:cNvGrpSpPr/>
          <p:nvPr/>
        </p:nvGrpSpPr>
        <p:grpSpPr>
          <a:xfrm>
            <a:off x="6129622" y="1742764"/>
            <a:ext cx="2099412" cy="461665"/>
            <a:chOff x="168440" y="2538494"/>
            <a:chExt cx="2099412" cy="461665"/>
          </a:xfrm>
        </p:grpSpPr>
        <p:sp>
          <p:nvSpPr>
            <p:cNvPr id="58" name="TextBox 57"/>
            <p:cNvSpPr txBox="1"/>
            <p:nvPr/>
          </p:nvSpPr>
          <p:spPr>
            <a:xfrm>
              <a:off x="455112" y="2538494"/>
              <a:ext cx="1812740" cy="46166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1200" b="1" kern="0" dirty="0" smtClean="0">
                  <a:ea typeface="Arial Unicode MS" pitchFamily="34" charset="-128"/>
                  <a:cs typeface="Arial Unicode MS" pitchFamily="34" charset="-128"/>
                </a:rPr>
                <a:t>Aktuelle Lokalisierungen</a:t>
              </a:r>
            </a:p>
            <a:p>
              <a:pPr fontAlgn="base">
                <a:spcBef>
                  <a:spcPct val="50000"/>
                </a:spcBef>
                <a:spcAft>
                  <a:spcPct val="0"/>
                </a:spcAft>
                <a:buClr>
                  <a:srgbClr val="F0AB00"/>
                </a:buClr>
                <a:buSzPct val="80000"/>
              </a:pPr>
              <a:endParaRPr lang="de-DE" sz="1200" b="1" kern="0" dirty="0" smtClean="0">
                <a:ea typeface="Arial Unicode MS" pitchFamily="34" charset="-128"/>
                <a:cs typeface="Arial Unicode MS" pitchFamily="34" charset="-128"/>
              </a:endParaRPr>
            </a:p>
          </p:txBody>
        </p:sp>
        <p:cxnSp>
          <p:nvCxnSpPr>
            <p:cNvPr id="59" name="Straight Connector 58"/>
            <p:cNvCxnSpPr/>
            <p:nvPr/>
          </p:nvCxnSpPr>
          <p:spPr>
            <a:xfrm flipV="1">
              <a:off x="168440" y="2801722"/>
              <a:ext cx="1821294" cy="2967"/>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60" name="Group 432"/>
          <p:cNvGrpSpPr/>
          <p:nvPr/>
        </p:nvGrpSpPr>
        <p:grpSpPr>
          <a:xfrm>
            <a:off x="332840" y="4869160"/>
            <a:ext cx="5206645" cy="238233"/>
            <a:chOff x="164145" y="2567754"/>
            <a:chExt cx="5206645" cy="238233"/>
          </a:xfrm>
        </p:grpSpPr>
        <p:sp>
          <p:nvSpPr>
            <p:cNvPr id="61" name="TextBox 60"/>
            <p:cNvSpPr txBox="1"/>
            <p:nvPr/>
          </p:nvSpPr>
          <p:spPr>
            <a:xfrm>
              <a:off x="164145" y="2567754"/>
              <a:ext cx="1569568"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1200" b="1" kern="0" dirty="0" smtClean="0">
                  <a:ea typeface="Arial Unicode MS" pitchFamily="34" charset="-128"/>
                  <a:cs typeface="Arial Unicode MS" pitchFamily="34" charset="-128"/>
                </a:rPr>
                <a:t>Aktuelle Sprachen</a:t>
              </a:r>
            </a:p>
          </p:txBody>
        </p:sp>
        <p:cxnSp>
          <p:nvCxnSpPr>
            <p:cNvPr id="62" name="Straight Connector 61"/>
            <p:cNvCxnSpPr/>
            <p:nvPr/>
          </p:nvCxnSpPr>
          <p:spPr>
            <a:xfrm>
              <a:off x="168440" y="2804690"/>
              <a:ext cx="5202350" cy="1297"/>
            </a:xfrm>
            <a:prstGeom prst="line">
              <a:avLst/>
            </a:prstGeom>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bwMode="gray">
          <a:xfrm>
            <a:off x="6149947" y="4833435"/>
            <a:ext cx="216000" cy="216000"/>
          </a:xfrm>
          <a:prstGeom prst="rect">
            <a:avLst/>
          </a:prstGeom>
          <a:solidFill>
            <a:schemeClr val="bg2"/>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dirty="0" smtClean="0">
              <a:ln>
                <a:noFill/>
              </a:ln>
              <a:effectLst/>
              <a:uLnTx/>
              <a:uFillTx/>
              <a:ea typeface="Arial Unicode MS" pitchFamily="34" charset="-128"/>
              <a:cs typeface="Arial Unicode MS" pitchFamily="34" charset="-128"/>
            </a:endParaRPr>
          </a:p>
        </p:txBody>
      </p:sp>
      <p:grpSp>
        <p:nvGrpSpPr>
          <p:cNvPr id="64" name="Group 436"/>
          <p:cNvGrpSpPr/>
          <p:nvPr/>
        </p:nvGrpSpPr>
        <p:grpSpPr>
          <a:xfrm>
            <a:off x="6135913" y="4846222"/>
            <a:ext cx="2200061" cy="266198"/>
            <a:chOff x="168440" y="2538494"/>
            <a:chExt cx="2200061" cy="266198"/>
          </a:xfrm>
        </p:grpSpPr>
        <p:sp>
          <p:nvSpPr>
            <p:cNvPr id="65" name="TextBox 64"/>
            <p:cNvSpPr txBox="1"/>
            <p:nvPr/>
          </p:nvSpPr>
          <p:spPr>
            <a:xfrm>
              <a:off x="486004" y="2538494"/>
              <a:ext cx="1848764"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1200" b="1" kern="0" dirty="0" smtClean="0">
                  <a:ea typeface="Arial Unicode MS" pitchFamily="34" charset="-128"/>
                  <a:cs typeface="Arial Unicode MS" pitchFamily="34" charset="-128"/>
                </a:rPr>
                <a:t>Nicht-lokalisierte Länder</a:t>
              </a:r>
            </a:p>
          </p:txBody>
        </p:sp>
        <p:cxnSp>
          <p:nvCxnSpPr>
            <p:cNvPr id="66" name="Straight Connector 65"/>
            <p:cNvCxnSpPr/>
            <p:nvPr/>
          </p:nvCxnSpPr>
          <p:spPr>
            <a:xfrm flipV="1">
              <a:off x="168440" y="2800269"/>
              <a:ext cx="2200061" cy="4423"/>
            </a:xfrm>
            <a:prstGeom prst="line">
              <a:avLst/>
            </a:prstGeom>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323528" y="5154032"/>
            <a:ext cx="5688632" cy="84638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1100" dirty="0" smtClean="0"/>
              <a:t>Arabisch, Chinesisch (vereinf.), Chinesisch (trad.), Tschechisch, Dänisch, Niederländisch, Englisch (UK), Englisch (US), Finnisch, Französisch, Deutsch, Griechisch, Hebräisch, Ungarisch, Italienisch, Japanisch, Koreanisch, Norwegisch, Polnisch, Portugiesisch (Brasilien), Portugiesisch (Portugal), Russisch, Slowakisch, Spanisch (Lateinamerika), Spanisch (Spanien), Schwedisch, Türkisch</a:t>
            </a:r>
            <a:endParaRPr lang="de-DE" sz="1100" kern="0" dirty="0">
              <a:ea typeface="Arial Unicode MS" pitchFamily="34" charset="-128"/>
              <a:cs typeface="Arial Unicode MS" pitchFamily="34" charset="-128"/>
            </a:endParaRPr>
          </a:p>
        </p:txBody>
      </p:sp>
      <p:pic>
        <p:nvPicPr>
          <p:cNvPr id="6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017" y="1634841"/>
            <a:ext cx="5297800" cy="3040192"/>
          </a:xfrm>
          <a:prstGeom prst="rect">
            <a:avLst/>
          </a:prstGeom>
          <a:noFill/>
          <a:ln w="9525">
            <a:noFill/>
            <a:miter lim="800000"/>
            <a:headEnd/>
            <a:tailEnd/>
          </a:ln>
        </p:spPr>
      </p:pic>
      <p:sp>
        <p:nvSpPr>
          <p:cNvPr id="69" name="Rectangle 68"/>
          <p:cNvSpPr/>
          <p:nvPr/>
        </p:nvSpPr>
        <p:spPr>
          <a:xfrm>
            <a:off x="6948264" y="2086027"/>
            <a:ext cx="1125574" cy="2462213"/>
          </a:xfrm>
          <a:prstGeom prst="rect">
            <a:avLst/>
          </a:prstGeom>
        </p:spPr>
        <p:txBody>
          <a:bodyPr wrap="square">
            <a:spAutoFit/>
          </a:bodyPr>
          <a:lstStyle/>
          <a:p>
            <a:r>
              <a:rPr lang="de-DE" sz="1100" dirty="0" smtClean="0"/>
              <a:t>Israel</a:t>
            </a:r>
          </a:p>
          <a:p>
            <a:r>
              <a:rPr lang="de-DE" sz="1100" dirty="0" smtClean="0"/>
              <a:t>Italien</a:t>
            </a:r>
          </a:p>
          <a:p>
            <a:r>
              <a:rPr lang="de-DE" sz="1100" dirty="0" smtClean="0"/>
              <a:t>Japan</a:t>
            </a:r>
          </a:p>
          <a:p>
            <a:r>
              <a:rPr lang="de-DE" sz="1100" dirty="0" smtClean="0"/>
              <a:t>Kanada </a:t>
            </a:r>
          </a:p>
          <a:p>
            <a:r>
              <a:rPr lang="de-DE" sz="1100" dirty="0" smtClean="0"/>
              <a:t>Mexiko</a:t>
            </a:r>
          </a:p>
          <a:p>
            <a:r>
              <a:rPr lang="de-DE" sz="1100" dirty="0" smtClean="0"/>
              <a:t>Neuseeland</a:t>
            </a:r>
          </a:p>
          <a:p>
            <a:r>
              <a:rPr lang="de-DE" sz="1100" dirty="0" smtClean="0"/>
              <a:t>Niederlande </a:t>
            </a:r>
          </a:p>
          <a:p>
            <a:r>
              <a:rPr lang="de-DE" sz="1100" dirty="0" smtClean="0"/>
              <a:t>Norwegen </a:t>
            </a:r>
          </a:p>
          <a:p>
            <a:r>
              <a:rPr lang="de-DE" sz="1100" dirty="0" smtClean="0"/>
              <a:t>Österreich</a:t>
            </a:r>
          </a:p>
          <a:p>
            <a:r>
              <a:rPr lang="de-DE" sz="1100" dirty="0" smtClean="0"/>
              <a:t>Panama</a:t>
            </a:r>
          </a:p>
          <a:p>
            <a:r>
              <a:rPr lang="de-DE" sz="1100" dirty="0" smtClean="0"/>
              <a:t>Polen</a:t>
            </a:r>
          </a:p>
          <a:p>
            <a:r>
              <a:rPr lang="de-DE" sz="1100" dirty="0" smtClean="0"/>
              <a:t>Portugal</a:t>
            </a:r>
            <a:br>
              <a:rPr lang="de-DE" sz="1100" dirty="0" smtClean="0"/>
            </a:br>
            <a:r>
              <a:rPr lang="de-DE" sz="1100" dirty="0" smtClean="0"/>
              <a:t>Puerto Rico</a:t>
            </a:r>
          </a:p>
          <a:p>
            <a:r>
              <a:rPr lang="de-DE" sz="1100" dirty="0" smtClean="0"/>
              <a:t>Russland</a:t>
            </a:r>
          </a:p>
        </p:txBody>
      </p:sp>
    </p:spTree>
    <p:extLst>
      <p:ext uri="{BB962C8B-B14F-4D97-AF65-F5344CB8AC3E}">
        <p14:creationId xmlns:p14="http://schemas.microsoft.com/office/powerpoint/2010/main" val="313937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0" dirty="0" smtClean="0">
                <a:solidFill>
                  <a:srgbClr val="666666"/>
                </a:solidFill>
              </a:rPr>
              <a:t>Kernfunktionen </a:t>
            </a:r>
            <a:r>
              <a:rPr lang="de-DE" b="0" dirty="0" smtClean="0">
                <a:solidFill>
                  <a:schemeClr val="bg2">
                    <a:lumMod val="50000"/>
                  </a:schemeClr>
                </a:solidFill>
              </a:rPr>
              <a:t>und Fähigkeiten</a:t>
            </a:r>
          </a:p>
        </p:txBody>
      </p:sp>
      <p:grpSp>
        <p:nvGrpSpPr>
          <p:cNvPr id="16" name="Group 15"/>
          <p:cNvGrpSpPr/>
          <p:nvPr/>
        </p:nvGrpSpPr>
        <p:grpSpPr>
          <a:xfrm>
            <a:off x="7900345" y="449529"/>
            <a:ext cx="903413" cy="486137"/>
            <a:chOff x="882862" y="4657725"/>
            <a:chExt cx="1746038" cy="926570"/>
          </a:xfrm>
        </p:grpSpPr>
        <p:grpSp>
          <p:nvGrpSpPr>
            <p:cNvPr id="17" name="Group 38"/>
            <p:cNvGrpSpPr/>
            <p:nvPr/>
          </p:nvGrpSpPr>
          <p:grpSpPr>
            <a:xfrm>
              <a:off x="882862" y="4657725"/>
              <a:ext cx="1746038" cy="926570"/>
              <a:chOff x="4611648" y="3898520"/>
              <a:chExt cx="4764591" cy="1639665"/>
            </a:xfrm>
          </p:grpSpPr>
          <p:sp>
            <p:nvSpPr>
              <p:cNvPr id="24" name="Rounded Rectangle 23"/>
              <p:cNvSpPr/>
              <p:nvPr/>
            </p:nvSpPr>
            <p:spPr bwMode="gray">
              <a:xfrm>
                <a:off x="4611648" y="3898520"/>
                <a:ext cx="4764591" cy="1639665"/>
              </a:xfrm>
              <a:prstGeom prst="roundRect">
                <a:avLst/>
              </a:prstGeom>
              <a:solidFill>
                <a:schemeClr val="accent1"/>
              </a:solidFill>
              <a:ln w="12700" cmpd="sng" algn="ctr">
                <a:solidFill>
                  <a:srgbClr val="F0A000"/>
                </a:solidFill>
                <a:miter lim="800000"/>
                <a:headEnd/>
                <a:tailEnd/>
              </a:ln>
            </p:spPr>
            <p:txBody>
              <a:bodyPr lIns="90000" tIns="72000" rIns="90000" bIns="72000" rtlCol="0" anchor="ctr"/>
              <a:lstStyle/>
              <a:p>
                <a:pPr algn="ctr">
                  <a:spcBef>
                    <a:spcPct val="50000"/>
                  </a:spcBef>
                  <a:buClr>
                    <a:srgbClr val="F0AB00"/>
                  </a:buClr>
                  <a:buSzPct val="80000"/>
                  <a:defRPr/>
                </a:pPr>
                <a:endParaRPr lang="de-DE" sz="1200" kern="0">
                  <a:latin typeface="+mj-lt"/>
                  <a:ea typeface="Arial Unicode MS" pitchFamily="34" charset="-128"/>
                  <a:cs typeface="BentonSans Regular"/>
                </a:endParaRPr>
              </a:p>
            </p:txBody>
          </p:sp>
          <p:sp>
            <p:nvSpPr>
              <p:cNvPr id="25" name="Rectangle 24"/>
              <p:cNvSpPr/>
              <p:nvPr/>
            </p:nvSpPr>
            <p:spPr bwMode="gray">
              <a:xfrm>
                <a:off x="4892043" y="4075217"/>
                <a:ext cx="2014742" cy="1331171"/>
              </a:xfrm>
              <a:prstGeom prst="rect">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de-DE" sz="1200" kern="0">
                  <a:latin typeface="+mj-lt"/>
                  <a:ea typeface="Arial Unicode MS" pitchFamily="34" charset="-128"/>
                  <a:cs typeface="BentonSans Regular"/>
                </a:endParaRPr>
              </a:p>
            </p:txBody>
          </p:sp>
          <p:sp>
            <p:nvSpPr>
              <p:cNvPr id="26" name="Chevron 25"/>
              <p:cNvSpPr/>
              <p:nvPr/>
            </p:nvSpPr>
            <p:spPr bwMode="gray">
              <a:xfrm flipV="1">
                <a:off x="7178907" y="4097741"/>
                <a:ext cx="1881361" cy="622937"/>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de-DE" sz="1200" kern="0">
                  <a:latin typeface="+mj-lt"/>
                  <a:ea typeface="Arial Unicode MS" pitchFamily="34" charset="-128"/>
                  <a:cs typeface="BentonSans Regular"/>
                </a:endParaRPr>
              </a:p>
            </p:txBody>
          </p:sp>
          <p:grpSp>
            <p:nvGrpSpPr>
              <p:cNvPr id="27" name="Group 43"/>
              <p:cNvGrpSpPr/>
              <p:nvPr/>
            </p:nvGrpSpPr>
            <p:grpSpPr>
              <a:xfrm>
                <a:off x="7216223" y="4883271"/>
                <a:ext cx="1871595" cy="533595"/>
                <a:chOff x="10037998" y="4994396"/>
                <a:chExt cx="1667375" cy="533595"/>
              </a:xfrm>
            </p:grpSpPr>
            <p:sp>
              <p:nvSpPr>
                <p:cNvPr id="28" name="Chevron 27"/>
                <p:cNvSpPr/>
                <p:nvPr/>
              </p:nvSpPr>
              <p:spPr bwMode="gray">
                <a:xfrm flipV="1">
                  <a:off x="10037998"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de-DE" sz="1200" kern="0">
                    <a:latin typeface="+mj-lt"/>
                    <a:ea typeface="Arial Unicode MS" pitchFamily="34" charset="-128"/>
                    <a:cs typeface="BentonSans Regular"/>
                  </a:endParaRPr>
                </a:p>
              </p:txBody>
            </p:sp>
            <p:sp>
              <p:nvSpPr>
                <p:cNvPr id="29" name="Chevron 28"/>
                <p:cNvSpPr/>
                <p:nvPr/>
              </p:nvSpPr>
              <p:spPr bwMode="gray">
                <a:xfrm flipV="1">
                  <a:off x="10535687"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de-DE" sz="1200" kern="0">
                    <a:latin typeface="+mj-lt"/>
                    <a:ea typeface="Arial Unicode MS" pitchFamily="34" charset="-128"/>
                    <a:cs typeface="BentonSans Regular"/>
                  </a:endParaRPr>
                </a:p>
              </p:txBody>
            </p:sp>
            <p:sp>
              <p:nvSpPr>
                <p:cNvPr id="30" name="Chevron 29"/>
                <p:cNvSpPr/>
                <p:nvPr/>
              </p:nvSpPr>
              <p:spPr bwMode="gray">
                <a:xfrm flipV="1">
                  <a:off x="11033373" y="4994396"/>
                  <a:ext cx="672000" cy="533595"/>
                </a:xfrm>
                <a:prstGeom prst="chevron">
                  <a:avLst/>
                </a:prstGeom>
                <a:solidFill>
                  <a:srgbClr val="FFFFFF"/>
                </a:solidFill>
                <a:ln w="6350" algn="ctr">
                  <a:noFill/>
                  <a:miter lim="800000"/>
                  <a:headEnd/>
                  <a:tailEnd/>
                </a:ln>
              </p:spPr>
              <p:txBody>
                <a:bodyPr lIns="90000" tIns="72000" rIns="90000" bIns="72000" rtlCol="0" anchor="ctr"/>
                <a:lstStyle/>
                <a:p>
                  <a:pPr algn="ctr">
                    <a:spcBef>
                      <a:spcPct val="50000"/>
                    </a:spcBef>
                    <a:buClr>
                      <a:srgbClr val="F0AB00"/>
                    </a:buClr>
                    <a:buSzPct val="80000"/>
                    <a:defRPr/>
                  </a:pPr>
                  <a:endParaRPr lang="de-DE" sz="1200" kern="0">
                    <a:latin typeface="+mj-lt"/>
                    <a:ea typeface="Arial Unicode MS" pitchFamily="34" charset="-128"/>
                    <a:cs typeface="BentonSans Regular"/>
                  </a:endParaRPr>
                </a:p>
              </p:txBody>
            </p:sp>
          </p:grpSp>
        </p:grpSp>
        <p:pic>
          <p:nvPicPr>
            <p:cNvPr id="20" name="Picture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6887" y="4784837"/>
              <a:ext cx="666945" cy="682514"/>
            </a:xfrm>
            <a:prstGeom prst="rect">
              <a:avLst/>
            </a:prstGeom>
            <a:solidFill>
              <a:srgbClr val="000000"/>
            </a:solidFill>
          </p:spPr>
        </p:pic>
      </p:grpSp>
      <p:sp>
        <p:nvSpPr>
          <p:cNvPr id="35" name="Rectangle 34"/>
          <p:cNvSpPr/>
          <p:nvPr/>
        </p:nvSpPr>
        <p:spPr>
          <a:xfrm>
            <a:off x="370394" y="1392846"/>
            <a:ext cx="8714629" cy="1672220"/>
          </a:xfrm>
          <a:prstGeom prst="rect">
            <a:avLst/>
          </a:prstGeom>
        </p:spPr>
        <p:txBody>
          <a:bodyPr wrap="square" lIns="91410" tIns="45704" rIns="91410" bIns="45704">
            <a:spAutoFit/>
          </a:bodyPr>
          <a:lstStyle/>
          <a:p>
            <a:pPr>
              <a:spcBef>
                <a:spcPts val="500"/>
              </a:spcBef>
              <a:buClr>
                <a:srgbClr val="F0AB00"/>
              </a:buClr>
            </a:pPr>
            <a:r>
              <a:rPr lang="de-DE" sz="1600" dirty="0" smtClean="0">
                <a:solidFill>
                  <a:schemeClr val="accent1"/>
                </a:solidFill>
              </a:rPr>
              <a:t>Exklusiv </a:t>
            </a:r>
            <a:r>
              <a:rPr lang="de-DE" sz="1600" dirty="0">
                <a:solidFill>
                  <a:schemeClr val="accent1"/>
                </a:solidFill>
              </a:rPr>
              <a:t>für kleinere Unternehmen entwickelt, </a:t>
            </a:r>
            <a:r>
              <a:rPr lang="de-DE" sz="1600" dirty="0" smtClean="0">
                <a:solidFill>
                  <a:schemeClr val="accent1"/>
                </a:solidFill>
              </a:rPr>
              <a:t>bietet SAP </a:t>
            </a:r>
            <a:r>
              <a:rPr lang="de-DE" sz="1600" dirty="0">
                <a:solidFill>
                  <a:schemeClr val="accent1"/>
                </a:solidFill>
              </a:rPr>
              <a:t>Business </a:t>
            </a:r>
            <a:r>
              <a:rPr lang="de-DE" sz="1600" dirty="0" smtClean="0">
                <a:solidFill>
                  <a:schemeClr val="accent1"/>
                </a:solidFill>
              </a:rPr>
              <a:t>One:</a:t>
            </a:r>
          </a:p>
          <a:p>
            <a:pPr marL="179326" indent="-179326">
              <a:spcBef>
                <a:spcPts val="400"/>
              </a:spcBef>
              <a:buClr>
                <a:srgbClr val="F0AB00"/>
              </a:buClr>
              <a:buFont typeface="Wingdings" pitchFamily="2" charset="2"/>
              <a:buChar char="§"/>
            </a:pPr>
            <a:r>
              <a:rPr lang="de-DE" sz="1400" dirty="0" smtClean="0"/>
              <a:t>Alle </a:t>
            </a:r>
            <a:r>
              <a:rPr lang="de-DE" sz="1400" dirty="0"/>
              <a:t>relevanten sowie zahlreiche weitere Geschäftsfunktionen </a:t>
            </a:r>
            <a:endParaRPr lang="de-DE" sz="1400" dirty="0" smtClean="0"/>
          </a:p>
          <a:p>
            <a:pPr marL="179326" indent="-179326">
              <a:spcBef>
                <a:spcPts val="400"/>
              </a:spcBef>
              <a:buClr>
                <a:srgbClr val="F0AB00"/>
              </a:buClr>
              <a:buFont typeface="Wingdings" pitchFamily="2" charset="2"/>
              <a:buChar char="§"/>
            </a:pPr>
            <a:r>
              <a:rPr lang="de-DE" sz="1400" dirty="0" smtClean="0"/>
              <a:t>Vielfältige </a:t>
            </a:r>
            <a:r>
              <a:rPr lang="de-DE" sz="1400" dirty="0"/>
              <a:t>Erweiterungsmöglichkeiten</a:t>
            </a:r>
            <a:r>
              <a:rPr lang="en-US" sz="1400" dirty="0"/>
              <a:t> </a:t>
            </a:r>
            <a:r>
              <a:rPr lang="en-US" sz="1400" dirty="0" err="1" smtClean="0"/>
              <a:t>durch</a:t>
            </a:r>
            <a:r>
              <a:rPr lang="en-US" sz="1400" dirty="0" smtClean="0"/>
              <a:t> SDK und das </a:t>
            </a:r>
            <a:r>
              <a:rPr lang="en-US" sz="1400" dirty="0"/>
              <a:t>Integration Framework</a:t>
            </a:r>
            <a:endParaRPr lang="en-US" sz="1400" dirty="0" smtClean="0"/>
          </a:p>
          <a:p>
            <a:pPr marL="179326" indent="-179326">
              <a:spcBef>
                <a:spcPts val="400"/>
              </a:spcBef>
              <a:buClr>
                <a:srgbClr val="F0AB00"/>
              </a:buClr>
              <a:buFont typeface="Wingdings" pitchFamily="2" charset="2"/>
              <a:buChar char="§"/>
            </a:pPr>
            <a:r>
              <a:rPr lang="de-DE" sz="1400" dirty="0" smtClean="0"/>
              <a:t>Sehr </a:t>
            </a:r>
            <a:r>
              <a:rPr lang="de-DE" sz="1400" dirty="0"/>
              <a:t>hohe </a:t>
            </a:r>
            <a:r>
              <a:rPr lang="de-DE" sz="1400" dirty="0" smtClean="0"/>
              <a:t>Benutzerfreundlichkeit, Microsoft-</a:t>
            </a:r>
            <a:r>
              <a:rPr lang="en-US" sz="1400" dirty="0" smtClean="0"/>
              <a:t>Office</a:t>
            </a:r>
            <a:r>
              <a:rPr lang="de-DE" sz="1400" dirty="0" smtClean="0"/>
              <a:t>-Integration </a:t>
            </a:r>
            <a:endParaRPr lang="en-US" sz="1400" dirty="0"/>
          </a:p>
          <a:p>
            <a:pPr marL="179326" indent="-179326">
              <a:spcBef>
                <a:spcPts val="400"/>
              </a:spcBef>
              <a:buClr>
                <a:srgbClr val="F0AB00"/>
              </a:buClr>
              <a:buFont typeface="Wingdings" pitchFamily="2" charset="2"/>
              <a:buChar char="§"/>
            </a:pPr>
            <a:r>
              <a:rPr lang="de-DE" sz="1400" dirty="0"/>
              <a:t>Integrierte </a:t>
            </a:r>
            <a:r>
              <a:rPr lang="en-US" sz="1400" kern="0" dirty="0">
                <a:ea typeface="Arial Unicode MS" pitchFamily="34" charset="-128"/>
                <a:cs typeface="BentonSans Regular"/>
              </a:rPr>
              <a:t>SAP-</a:t>
            </a:r>
            <a:r>
              <a:rPr lang="en-US" sz="1400" kern="0" dirty="0" err="1">
                <a:ea typeface="Arial Unicode MS" pitchFamily="34" charset="-128"/>
                <a:cs typeface="BentonSans Regular"/>
              </a:rPr>
              <a:t>BusinessObjects</a:t>
            </a:r>
            <a:r>
              <a:rPr lang="en-US" sz="1400" kern="0" dirty="0">
                <a:ea typeface="Arial Unicode MS" pitchFamily="34" charset="-128"/>
                <a:cs typeface="BentonSans Regular"/>
              </a:rPr>
              <a:t>-</a:t>
            </a:r>
            <a:r>
              <a:rPr lang="en-US" sz="1400" kern="0" dirty="0" err="1">
                <a:ea typeface="Arial Unicode MS" pitchFamily="34" charset="-128"/>
                <a:cs typeface="BentonSans Regular"/>
              </a:rPr>
              <a:t>Lösungen</a:t>
            </a:r>
            <a:r>
              <a:rPr lang="en-US" sz="1400" kern="0" dirty="0">
                <a:ea typeface="Arial Unicode MS" pitchFamily="34" charset="-128"/>
                <a:cs typeface="BentonSans Regular"/>
              </a:rPr>
              <a:t> </a:t>
            </a:r>
            <a:r>
              <a:rPr lang="en-US" sz="1400" kern="0" dirty="0" err="1">
                <a:ea typeface="Arial Unicode MS" pitchFamily="34" charset="-128"/>
                <a:cs typeface="BentonSans Regular"/>
              </a:rPr>
              <a:t>für</a:t>
            </a:r>
            <a:r>
              <a:rPr lang="en-US" sz="1400" kern="0" dirty="0">
                <a:ea typeface="Arial Unicode MS" pitchFamily="34" charset="-128"/>
                <a:cs typeface="BentonSans Regular"/>
              </a:rPr>
              <a:t> </a:t>
            </a:r>
            <a:r>
              <a:rPr lang="de-DE" sz="1400" kern="0" dirty="0">
                <a:ea typeface="Arial Unicode MS" pitchFamily="34" charset="-128"/>
                <a:cs typeface="BentonSans Regular"/>
              </a:rPr>
              <a:t>Reporting und Analyse </a:t>
            </a:r>
            <a:endParaRPr lang="de-DE" sz="1400" dirty="0"/>
          </a:p>
          <a:p>
            <a:pPr marL="179326" indent="-179326">
              <a:spcBef>
                <a:spcPts val="400"/>
              </a:spcBef>
              <a:buClr>
                <a:srgbClr val="F0AB00"/>
              </a:buClr>
              <a:buFont typeface="Wingdings" pitchFamily="2" charset="2"/>
              <a:buChar char="§"/>
            </a:pPr>
            <a:r>
              <a:rPr lang="de-DE" sz="1400" dirty="0"/>
              <a:t>Eine Codebasis für 41 Länder zur Abdeckung gesetzlicher Anforderungen</a:t>
            </a:r>
          </a:p>
        </p:txBody>
      </p:sp>
      <p:pic>
        <p:nvPicPr>
          <p:cNvPr id="1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87197" y="3207162"/>
            <a:ext cx="5785526" cy="321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P_2014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2924</Words>
  <Application>Microsoft Office PowerPoint</Application>
  <PresentationFormat>Bildschirmpräsentation (4:3)</PresentationFormat>
  <Paragraphs>565</Paragraphs>
  <Slides>37</Slides>
  <Notes>17</Notes>
  <HiddenSlides>0</HiddenSlides>
  <MMClips>0</MMClips>
  <ScaleCrop>false</ScaleCrop>
  <HeadingPairs>
    <vt:vector size="4" baseType="variant">
      <vt:variant>
        <vt:lpstr>Design</vt:lpstr>
      </vt:variant>
      <vt:variant>
        <vt:i4>1</vt:i4>
      </vt:variant>
      <vt:variant>
        <vt:lpstr>Folientitel</vt:lpstr>
      </vt:variant>
      <vt:variant>
        <vt:i4>37</vt:i4>
      </vt:variant>
    </vt:vector>
  </HeadingPairs>
  <TitlesOfParts>
    <vt:vector size="38" baseType="lpstr">
      <vt:lpstr>SAP_2014_v1.1</vt:lpstr>
      <vt:lpstr>PowerPoint-Präsentation</vt:lpstr>
      <vt:lpstr>Haftungsausschluss</vt:lpstr>
      <vt:lpstr>Über SAP </vt:lpstr>
      <vt:lpstr>Das Portfolio von SAP SAP Business One ist die Lösung speziell für kleinere Unternehmen </vt:lpstr>
      <vt:lpstr>Positionierung</vt:lpstr>
      <vt:lpstr>Das Produktangebot von SAP Business One</vt:lpstr>
      <vt:lpstr>Die kompakte Geschäftsplattform</vt:lpstr>
      <vt:lpstr>SAP Business One wird in 150+ Ländern genutzt</vt:lpstr>
      <vt:lpstr>Kernfunktionen und Fähigkeiten</vt:lpstr>
      <vt:lpstr>Schlüsselfunktionen</vt:lpstr>
      <vt:lpstr>Integrierte analytische Anwendungen </vt:lpstr>
      <vt:lpstr>PowerPoint-Präsentation</vt:lpstr>
      <vt:lpstr>Ergänzende Lösungen </vt:lpstr>
      <vt:lpstr>SAP Business One 9.1</vt:lpstr>
      <vt:lpstr>SAP Business One 9.1 – Funktionale Highlights </vt:lpstr>
      <vt:lpstr>Umfassendes Lebenszyklusmanagement mit Remote Support Platform 3.1 (RSP)</vt:lpstr>
      <vt:lpstr>Mobile Lösungen SAP Business One mobile app für iOS und SAP Business One mobile app für Android </vt:lpstr>
      <vt:lpstr>Entdecken Sie die Vorteile von SAP HANA für Ihr Unternehmen Revolutionieren Sie Ihr Geschäft und erreichen sie Undenkbares</vt:lpstr>
      <vt:lpstr>SAP Business One und SAP HANA</vt:lpstr>
      <vt:lpstr>YouTube-Videos: Apps für die Version für SAP HANA </vt:lpstr>
      <vt:lpstr>Cloud-basierte Nutzung von SAP Business One</vt:lpstr>
      <vt:lpstr>Cloud Control Center</vt:lpstr>
      <vt:lpstr>Integrationsmöglichkeiten auf einen Blick</vt:lpstr>
      <vt:lpstr>Tochterunternehmen und Intercompany Integration  Zwei Szenarios basierend auf dem Integration Framework</vt:lpstr>
      <vt:lpstr>PowerPoint-Präsentation</vt:lpstr>
      <vt:lpstr>Kundenzitate</vt:lpstr>
      <vt:lpstr>Zusammenfassung und aktuelle Fakten</vt:lpstr>
      <vt:lpstr>Mehr Informationen für Kunden, Interessenten und Partner</vt:lpstr>
      <vt:lpstr>Vielen Dank!</vt:lpstr>
      <vt:lpstr>Appendix / Folien für Partner</vt:lpstr>
      <vt:lpstr>Ihr Weg zur SAP Partnerschaft SAP PartnerEdge Programm</vt:lpstr>
      <vt:lpstr>SAP PartnerEdge Programm  Mindestanforderungen</vt:lpstr>
      <vt:lpstr>PowerPoint-Präsentation</vt:lpstr>
      <vt:lpstr>SAP PartnerEdge Programm Ihre Vorteile / Unsere Angebote</vt:lpstr>
      <vt:lpstr>Das Partner Programm der SAP  Rolle und Aufgaben des SAP Partners</vt:lpstr>
      <vt:lpstr>Ihr Weg zur SAP Partnerschaft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2014-07-28T08:56:01Z</dcterms:created>
  <dcterms:modified xsi:type="dcterms:W3CDTF">2015-06-01T14:10:57Z</dcterms:modified>
</cp:coreProperties>
</file>